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5.xml" ContentType="application/vnd.openxmlformats-officedocument.presentationml.notesSlide+xml"/>
  <Override PartName="/ppt/tags/tag43.xml" ContentType="application/vnd.openxmlformats-officedocument.presentationml.tags+xml"/>
  <Override PartName="/ppt/notesSlides/notesSlide2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3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33.xml" ContentType="application/vnd.openxmlformats-officedocument.presentationml.notesSlide+xml"/>
  <Override PartName="/ppt/tags/tag62.xml" ContentType="application/vnd.openxmlformats-officedocument.presentationml.tags+xml"/>
  <Override PartName="/ppt/notesSlides/notesSlide34.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3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9.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4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4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43.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44.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45.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46.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47.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48.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49.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50.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51.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52.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53.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54.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55.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56.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57.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58.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59.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60.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61.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62.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63.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64.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65.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6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67.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68.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69.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70.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71.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72.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73.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74.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75.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76.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77.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78.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79.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80.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81.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82.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83.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84.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85.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86.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87.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notesSlides/notesSlide88.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89.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90.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91.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92.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93.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notesSlides/notesSlide94.xml" ContentType="application/vnd.openxmlformats-officedocument.presentationml.notesSlide+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95.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96.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97.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notesSlides/notesSlide98.xml" ContentType="application/vnd.openxmlformats-officedocument.presentationml.notesSlide+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367"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356" r:id="rId21"/>
    <p:sldId id="277" r:id="rId22"/>
    <p:sldId id="278" r:id="rId23"/>
    <p:sldId id="279" r:id="rId24"/>
    <p:sldId id="280" r:id="rId25"/>
    <p:sldId id="281" r:id="rId26"/>
    <p:sldId id="282" r:id="rId27"/>
    <p:sldId id="357" r:id="rId28"/>
    <p:sldId id="358" r:id="rId29"/>
    <p:sldId id="284" r:id="rId30"/>
    <p:sldId id="285" r:id="rId31"/>
    <p:sldId id="286" r:id="rId32"/>
    <p:sldId id="287" r:id="rId33"/>
    <p:sldId id="288" r:id="rId34"/>
    <p:sldId id="289" r:id="rId35"/>
    <p:sldId id="290" r:id="rId36"/>
    <p:sldId id="366" r:id="rId37"/>
    <p:sldId id="291" r:id="rId38"/>
    <p:sldId id="292" r:id="rId39"/>
    <p:sldId id="293" r:id="rId40"/>
    <p:sldId id="359" r:id="rId41"/>
    <p:sldId id="295" r:id="rId42"/>
    <p:sldId id="360" r:id="rId43"/>
    <p:sldId id="298" r:id="rId44"/>
    <p:sldId id="299" r:id="rId45"/>
    <p:sldId id="300" r:id="rId46"/>
    <p:sldId id="301" r:id="rId47"/>
    <p:sldId id="302" r:id="rId48"/>
    <p:sldId id="303" r:id="rId49"/>
    <p:sldId id="361"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6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63" r:id="rId83"/>
    <p:sldId id="339" r:id="rId84"/>
    <p:sldId id="340" r:id="rId85"/>
    <p:sldId id="364"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65" r:id="rId100"/>
    <p:sldId id="355"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0EF"/>
    <a:srgbClr val="32A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1" autoAdjust="0"/>
    <p:restoredTop sz="78046" autoAdjust="0"/>
  </p:normalViewPr>
  <p:slideViewPr>
    <p:cSldViewPr>
      <p:cViewPr varScale="1">
        <p:scale>
          <a:sx n="103" d="100"/>
          <a:sy n="103" d="100"/>
        </p:scale>
        <p:origin x="177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2.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4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BD5E47-F045-4C01-A154-66E3997AD169}" type="datetimeFigureOut">
              <a:rPr lang="en-US" smtClean="0"/>
              <a:t>11/25/2015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EC52C-64D1-4EF5-AC14-14AF6A3FC30C}" type="slidenum">
              <a:rPr lang="en-US" smtClean="0"/>
              <a:t>‹#›</a:t>
            </a:fld>
            <a:endParaRPr lang="en-US"/>
          </a:p>
        </p:txBody>
      </p:sp>
    </p:spTree>
    <p:extLst>
      <p:ext uri="{BB962C8B-B14F-4D97-AF65-F5344CB8AC3E}">
        <p14:creationId xmlns:p14="http://schemas.microsoft.com/office/powerpoint/2010/main" val="373481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66788" eaLnBrk="0" hangingPunct="0">
              <a:defRPr sz="2800">
                <a:solidFill>
                  <a:schemeClr val="tx1"/>
                </a:solidFill>
                <a:latin typeface="Arial" charset="0"/>
                <a:cs typeface="Arial" charset="0"/>
              </a:defRPr>
            </a:lvl1pPr>
            <a:lvl2pPr marL="742950" indent="-285750" defTabSz="966788" eaLnBrk="0" hangingPunct="0">
              <a:defRPr sz="2800">
                <a:solidFill>
                  <a:schemeClr val="tx1"/>
                </a:solidFill>
                <a:latin typeface="Arial" charset="0"/>
                <a:cs typeface="Arial" charset="0"/>
              </a:defRPr>
            </a:lvl2pPr>
            <a:lvl3pPr marL="1143000" indent="-228600" defTabSz="966788" eaLnBrk="0" hangingPunct="0">
              <a:defRPr sz="2800">
                <a:solidFill>
                  <a:schemeClr val="tx1"/>
                </a:solidFill>
                <a:latin typeface="Arial" charset="0"/>
                <a:cs typeface="Arial" charset="0"/>
              </a:defRPr>
            </a:lvl3pPr>
            <a:lvl4pPr marL="1600200" indent="-228600" defTabSz="966788" eaLnBrk="0" hangingPunct="0">
              <a:defRPr sz="2800">
                <a:solidFill>
                  <a:schemeClr val="tx1"/>
                </a:solidFill>
                <a:latin typeface="Arial" charset="0"/>
                <a:cs typeface="Arial" charset="0"/>
              </a:defRPr>
            </a:lvl4pPr>
            <a:lvl5pPr marL="2057400" indent="-228600" defTabSz="966788" eaLnBrk="0" hangingPunct="0">
              <a:defRPr sz="2800">
                <a:solidFill>
                  <a:schemeClr val="tx1"/>
                </a:solidFill>
                <a:latin typeface="Arial" charset="0"/>
                <a:cs typeface="Arial" charset="0"/>
              </a:defRPr>
            </a:lvl5pPr>
            <a:lvl6pPr marL="2514600" indent="-228600" defTabSz="966788" eaLnBrk="0" fontAlgn="base" hangingPunct="0">
              <a:spcBef>
                <a:spcPct val="0"/>
              </a:spcBef>
              <a:spcAft>
                <a:spcPct val="0"/>
              </a:spcAft>
              <a:defRPr sz="2800">
                <a:solidFill>
                  <a:schemeClr val="tx1"/>
                </a:solidFill>
                <a:latin typeface="Arial" charset="0"/>
                <a:cs typeface="Arial" charset="0"/>
              </a:defRPr>
            </a:lvl6pPr>
            <a:lvl7pPr marL="2971800" indent="-228600" defTabSz="966788" eaLnBrk="0" fontAlgn="base" hangingPunct="0">
              <a:spcBef>
                <a:spcPct val="0"/>
              </a:spcBef>
              <a:spcAft>
                <a:spcPct val="0"/>
              </a:spcAft>
              <a:defRPr sz="2800">
                <a:solidFill>
                  <a:schemeClr val="tx1"/>
                </a:solidFill>
                <a:latin typeface="Arial" charset="0"/>
                <a:cs typeface="Arial" charset="0"/>
              </a:defRPr>
            </a:lvl7pPr>
            <a:lvl8pPr marL="3429000" indent="-228600" defTabSz="966788" eaLnBrk="0" fontAlgn="base" hangingPunct="0">
              <a:spcBef>
                <a:spcPct val="0"/>
              </a:spcBef>
              <a:spcAft>
                <a:spcPct val="0"/>
              </a:spcAft>
              <a:defRPr sz="2800">
                <a:solidFill>
                  <a:schemeClr val="tx1"/>
                </a:solidFill>
                <a:latin typeface="Arial" charset="0"/>
                <a:cs typeface="Arial" charset="0"/>
              </a:defRPr>
            </a:lvl8pPr>
            <a:lvl9pPr marL="3886200" indent="-228600" defTabSz="966788" eaLnBrk="0" fontAlgn="base" hangingPunct="0">
              <a:spcBef>
                <a:spcPct val="0"/>
              </a:spcBef>
              <a:spcAft>
                <a:spcPct val="0"/>
              </a:spcAft>
              <a:defRPr sz="2800">
                <a:solidFill>
                  <a:schemeClr val="tx1"/>
                </a:solidFill>
                <a:latin typeface="Arial" charset="0"/>
                <a:cs typeface="Arial" charset="0"/>
              </a:defRPr>
            </a:lvl9pPr>
          </a:lstStyle>
          <a:p>
            <a:pPr eaLnBrk="1" hangingPunct="1"/>
            <a:fld id="{E107E65D-A422-4C30-B3F0-AE1AD199FA59}" type="slidenum">
              <a:rPr lang="en-US" sz="1200">
                <a:latin typeface="Times New Roman" pitchFamily="18" charset="0"/>
              </a:rPr>
              <a:pPr eaLnBrk="1" hangingPunct="1"/>
              <a:t>2</a:t>
            </a:fld>
            <a:endParaRPr lang="en-US" sz="1200">
              <a:latin typeface="Times New Roman"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675836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314C3C-B74A-4ECB-B885-5AE821768BD6}" type="slidenum">
              <a:rPr lang="en-US"/>
              <a:pPr/>
              <a:t>11</a:t>
            </a:fld>
            <a:endParaRPr lang="en-US"/>
          </a:p>
        </p:txBody>
      </p:sp>
      <p:sp>
        <p:nvSpPr>
          <p:cNvPr id="1144834" name="Rectangle 2"/>
          <p:cNvSpPr>
            <a:spLocks noGrp="1" noRot="1" noChangeAspect="1" noChangeArrowheads="1" noTextEdit="1"/>
          </p:cNvSpPr>
          <p:nvPr>
            <p:ph type="sldImg"/>
          </p:nvPr>
        </p:nvSpPr>
        <p:spPr>
          <a:ln/>
        </p:spPr>
      </p:sp>
      <p:sp>
        <p:nvSpPr>
          <p:cNvPr id="1144835"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4269694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C97BC9-FEA8-47EA-B037-7B3CB99BEE6E}" type="slidenum">
              <a:rPr lang="en-US"/>
              <a:pPr/>
              <a:t>12</a:t>
            </a:fld>
            <a:endParaRPr lang="en-US"/>
          </a:p>
        </p:txBody>
      </p:sp>
      <p:sp>
        <p:nvSpPr>
          <p:cNvPr id="1036290" name="Rectangle 2"/>
          <p:cNvSpPr>
            <a:spLocks noGrp="1" noRot="1" noChangeAspect="1" noChangeArrowheads="1" noTextEdit="1"/>
          </p:cNvSpPr>
          <p:nvPr>
            <p:ph type="sldImg"/>
          </p:nvPr>
        </p:nvSpPr>
        <p:spPr>
          <a:ln/>
        </p:spPr>
      </p:sp>
      <p:sp>
        <p:nvSpPr>
          <p:cNvPr id="1036291"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For example, a 32-bit adder may be divided into eight 4-bit blocks.</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992020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24519E-3DE2-45FA-86A8-B7016CD6A7FE}" type="slidenum">
              <a:rPr lang="en-US"/>
              <a:pPr/>
              <a:t>13</a:t>
            </a:fld>
            <a:endParaRPr lang="en-US"/>
          </a:p>
        </p:txBody>
      </p:sp>
      <p:sp>
        <p:nvSpPr>
          <p:cNvPr id="1037314" name="Rectangle 2"/>
          <p:cNvSpPr>
            <a:spLocks noGrp="1" noRot="1" noChangeAspect="1" noChangeArrowheads="1" noTextEdit="1"/>
          </p:cNvSpPr>
          <p:nvPr>
            <p:ph type="sldImg"/>
          </p:nvPr>
        </p:nvSpPr>
        <p:spPr>
          <a:ln/>
        </p:spPr>
      </p:sp>
      <p:sp>
        <p:nvSpPr>
          <p:cNvPr id="1037315"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All of the CLA blocks compute the single-bit and block generate and propagate signals simultaneously.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247559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B52E84-640A-48FA-B2F0-6D35A310DE59}" type="slidenum">
              <a:rPr lang="en-US"/>
              <a:pPr/>
              <a:t>14</a:t>
            </a:fld>
            <a:endParaRPr lang="en-US"/>
          </a:p>
        </p:txBody>
      </p:sp>
      <p:sp>
        <p:nvSpPr>
          <p:cNvPr id="1038338" name="Rectangle 2"/>
          <p:cNvSpPr>
            <a:spLocks noGrp="1" noRot="1" noChangeAspect="1" noChangeArrowheads="1" noTextEdit="1"/>
          </p:cNvSpPr>
          <p:nvPr>
            <p:ph type="sldImg"/>
          </p:nvPr>
        </p:nvSpPr>
        <p:spPr>
          <a:ln/>
        </p:spPr>
      </p:sp>
      <p:sp>
        <p:nvSpPr>
          <p:cNvPr id="1038339"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Thus, an N-bit adder divided into k-bit blocks has a delay&gt;</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For N &gt; 16, the carry-</a:t>
            </a:r>
            <a:r>
              <a:rPr lang="en-US" sz="1200" i="0" kern="1200" dirty="0" err="1" smtClean="0">
                <a:solidFill>
                  <a:schemeClr val="tx1"/>
                </a:solidFill>
                <a:effectLst/>
                <a:latin typeface="+mn-lt"/>
                <a:ea typeface="+mn-ea"/>
                <a:cs typeface="+mn-cs"/>
              </a:rPr>
              <a:t>lookahead</a:t>
            </a:r>
            <a:r>
              <a:rPr lang="en-US" sz="1200" i="0" kern="1200" dirty="0" smtClean="0">
                <a:solidFill>
                  <a:schemeClr val="tx1"/>
                </a:solidFill>
                <a:effectLst/>
                <a:latin typeface="+mn-lt"/>
                <a:ea typeface="+mn-ea"/>
                <a:cs typeface="+mn-cs"/>
              </a:rPr>
              <a:t> adder is generally much faster than the ripple-carry adder. </a:t>
            </a:r>
          </a:p>
          <a:p>
            <a:r>
              <a:rPr lang="en-US" sz="1200" i="0" kern="1200" dirty="0" smtClean="0">
                <a:solidFill>
                  <a:schemeClr val="tx1"/>
                </a:solidFill>
                <a:effectLst/>
                <a:latin typeface="+mn-lt"/>
                <a:ea typeface="+mn-ea"/>
                <a:cs typeface="+mn-cs"/>
              </a:rPr>
              <a:t>However, the adder delay still increases linearly with N.</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768028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ACB7A-6856-4C6C-B395-975EE3D43E79}" type="slidenum">
              <a:rPr lang="en-US"/>
              <a:pPr/>
              <a:t>15</a:t>
            </a:fld>
            <a:endParaRPr lang="en-US"/>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Prefix adders extend the generate and propagate logic of the </a:t>
            </a:r>
            <a:r>
              <a:rPr lang="en-US" sz="1200" i="0" kern="1200" dirty="0" err="1" smtClean="0">
                <a:solidFill>
                  <a:schemeClr val="tx1"/>
                </a:solidFill>
                <a:effectLst/>
                <a:latin typeface="+mn-lt"/>
                <a:ea typeface="+mn-ea"/>
                <a:cs typeface="+mn-cs"/>
              </a:rPr>
              <a:t>carrylookahead</a:t>
            </a:r>
            <a:r>
              <a:rPr lang="en-US" sz="1200" i="0" kern="1200" dirty="0" smtClean="0">
                <a:solidFill>
                  <a:schemeClr val="tx1"/>
                </a:solidFill>
                <a:effectLst/>
                <a:latin typeface="+mn-lt"/>
                <a:ea typeface="+mn-ea"/>
                <a:cs typeface="+mn-cs"/>
              </a:rPr>
              <a:t> adder to perform addition even faster.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They first compute G and P for pairs of columns, then for blocks of 4, then for blocks of 8, then 16, and so forth until the generate signal for every column is known.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sums are computed from these generate signals.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00308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715503-9884-46CC-B00D-22B9BC5D3F97}" type="slidenum">
              <a:rPr lang="en-US"/>
              <a:pPr/>
              <a:t>16</a:t>
            </a:fld>
            <a:endParaRPr lang="en-US"/>
          </a:p>
        </p:txBody>
      </p:sp>
      <p:sp>
        <p:nvSpPr>
          <p:cNvPr id="1040386" name="Rectangle 2"/>
          <p:cNvSpPr>
            <a:spLocks noGrp="1" noRot="1" noChangeAspect="1" noChangeArrowheads="1" noTextEdit="1"/>
          </p:cNvSpPr>
          <p:nvPr>
            <p:ph type="sldImg"/>
          </p:nvPr>
        </p:nvSpPr>
        <p:spPr>
          <a:ln/>
        </p:spPr>
      </p:sp>
      <p:sp>
        <p:nvSpPr>
          <p:cNvPr id="1040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296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A8133-5195-4A64-B8C2-A67E9E3C494B}" type="slidenum">
              <a:rPr lang="en-US"/>
              <a:pPr/>
              <a:t>17</a:t>
            </a:fld>
            <a:endParaRPr lang="en-US"/>
          </a:p>
        </p:txBody>
      </p:sp>
      <p:sp>
        <p:nvSpPr>
          <p:cNvPr id="1041410" name="Rectangle 2"/>
          <p:cNvSpPr>
            <a:spLocks noGrp="1" noRot="1" noChangeAspect="1" noChangeArrowheads="1" noTextEdit="1"/>
          </p:cNvSpPr>
          <p:nvPr>
            <p:ph type="sldImg"/>
          </p:nvPr>
        </p:nvSpPr>
        <p:spPr>
          <a:ln/>
        </p:spPr>
      </p:sp>
      <p:sp>
        <p:nvSpPr>
          <p:cNvPr id="1041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00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9F198-FCDE-45FD-BE14-A5C897F13BC0}" type="slidenum">
              <a:rPr lang="en-US"/>
              <a:pPr/>
              <a:t>18</a:t>
            </a:fld>
            <a:endParaRPr lang="en-US"/>
          </a:p>
        </p:txBody>
      </p:sp>
      <p:sp>
        <p:nvSpPr>
          <p:cNvPr id="1042434" name="Rectangle 2"/>
          <p:cNvSpPr>
            <a:spLocks noGrp="1" noRot="1" noChangeAspect="1" noChangeArrowheads="1" noTextEdit="1"/>
          </p:cNvSpPr>
          <p:nvPr>
            <p:ph type="sldImg"/>
          </p:nvPr>
        </p:nvSpPr>
        <p:spPr>
          <a:ln/>
        </p:spPr>
      </p:sp>
      <p:sp>
        <p:nvSpPr>
          <p:cNvPr id="1042435"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The network of black cells is called a prefix tree.</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65826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0F5F46-A2EB-4EE2-BA14-4D4BF73A5139}" type="slidenum">
              <a:rPr lang="en-US"/>
              <a:pPr/>
              <a:t>19</a:t>
            </a:fld>
            <a:endParaRPr lang="en-US"/>
          </a:p>
        </p:txBody>
      </p:sp>
      <p:sp>
        <p:nvSpPr>
          <p:cNvPr id="1043458" name="Rectangle 2"/>
          <p:cNvSpPr>
            <a:spLocks noGrp="1" noRot="1" noChangeAspect="1" noChangeArrowheads="1" noTextEdit="1"/>
          </p:cNvSpPr>
          <p:nvPr>
            <p:ph type="sldImg"/>
          </p:nvPr>
        </p:nvSpPr>
        <p:spPr>
          <a:ln/>
        </p:spPr>
      </p:sp>
      <p:sp>
        <p:nvSpPr>
          <p:cNvPr id="1043459"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In summary, the prefix adder achieves a delay that grows logarithmically rather than linearly with the number of columns in the adder.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This speedup is significant, especially for adders with 32 or more bits, but it comes at the expense of more hardware than a simple carry-</a:t>
            </a:r>
            <a:r>
              <a:rPr lang="en-US" sz="1200" i="0" kern="1200" dirty="0" err="1" smtClean="0">
                <a:solidFill>
                  <a:schemeClr val="tx1"/>
                </a:solidFill>
                <a:effectLst/>
                <a:latin typeface="+mn-lt"/>
                <a:ea typeface="+mn-ea"/>
                <a:cs typeface="+mn-cs"/>
              </a:rPr>
              <a:t>lookahead</a:t>
            </a:r>
            <a:r>
              <a:rPr lang="en-US" sz="1200" i="0" kern="1200" dirty="0" smtClean="0">
                <a:solidFill>
                  <a:schemeClr val="tx1"/>
                </a:solidFill>
                <a:effectLst/>
                <a:latin typeface="+mn-lt"/>
                <a:ea typeface="+mn-ea"/>
                <a:cs typeface="+mn-cs"/>
              </a:rPr>
              <a:t> adder.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439437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4C4F4-5942-4C69-9A84-94424F5E1BE1}" type="slidenum">
              <a:rPr lang="en-US"/>
              <a:pPr/>
              <a:t>20</a:t>
            </a:fld>
            <a:endParaRPr lang="en-US"/>
          </a:p>
        </p:txBody>
      </p:sp>
      <p:sp>
        <p:nvSpPr>
          <p:cNvPr id="1045506" name="Rectangle 2"/>
          <p:cNvSpPr>
            <a:spLocks noGrp="1" noRot="1" noChangeAspect="1" noChangeArrowheads="1" noTextEdit="1"/>
          </p:cNvSpPr>
          <p:nvPr>
            <p:ph type="sldImg"/>
          </p:nvPr>
        </p:nvSpPr>
        <p:spPr>
          <a:ln/>
        </p:spPr>
      </p:sp>
      <p:sp>
        <p:nvSpPr>
          <p:cNvPr id="1045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4861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85336C-91C1-452D-9A2C-BC27032E8BFC}" type="slidenum">
              <a:rPr lang="en-US"/>
              <a:pPr/>
              <a:t>3</a:t>
            </a:fld>
            <a:endParaRPr lang="en-US"/>
          </a:p>
        </p:txBody>
      </p:sp>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Up to this point, we have examined the design of combinational and</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sequential circuits using Boolean equations , schematics, and HDLs . </a:t>
            </a:r>
            <a:endParaRPr lang="sk-SK" sz="1200" i="0" kern="1200" dirty="0" smtClean="0">
              <a:solidFill>
                <a:schemeClr val="tx1"/>
              </a:solidFill>
              <a:effectLst/>
              <a:latin typeface="+mn-lt"/>
              <a:ea typeface="+mn-ea"/>
              <a:cs typeface="+mn-cs"/>
            </a:endParaRPr>
          </a:p>
          <a:p>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This</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chapter introduces more elaborate combinational and sequential building</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blocks used in digital systems.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The building</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blocks are hierarchically assembled from simpler components such as</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logic gates, multiplexers, and decoders. Each building block has a well</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defined interface and can be treated as a black box when the underlying</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implementation is unimportant.</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650070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4C4F4-5942-4C69-9A84-94424F5E1BE1}" type="slidenum">
              <a:rPr lang="en-US"/>
              <a:pPr/>
              <a:t>21</a:t>
            </a:fld>
            <a:endParaRPr lang="en-US"/>
          </a:p>
        </p:txBody>
      </p:sp>
      <p:sp>
        <p:nvSpPr>
          <p:cNvPr id="1045506" name="Rectangle 2"/>
          <p:cNvSpPr>
            <a:spLocks noGrp="1" noRot="1" noChangeAspect="1" noChangeArrowheads="1" noTextEdit="1"/>
          </p:cNvSpPr>
          <p:nvPr>
            <p:ph type="sldImg"/>
          </p:nvPr>
        </p:nvSpPr>
        <p:spPr>
          <a:ln/>
        </p:spPr>
      </p:sp>
      <p:sp>
        <p:nvSpPr>
          <p:cNvPr id="1045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1011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25379-E41C-4A88-8AB6-884E5A8DBFFC}" type="slidenum">
              <a:rPr lang="en-US"/>
              <a:pPr/>
              <a:t>22</a:t>
            </a:fld>
            <a:endParaRPr lang="en-US"/>
          </a:p>
        </p:txBody>
      </p:sp>
      <p:sp>
        <p:nvSpPr>
          <p:cNvPr id="1046530" name="Rectangle 2"/>
          <p:cNvSpPr>
            <a:spLocks noGrp="1" noRot="1" noChangeAspect="1" noChangeArrowheads="1" noTextEdit="1"/>
          </p:cNvSpPr>
          <p:nvPr>
            <p:ph type="sldImg"/>
          </p:nvPr>
        </p:nvSpPr>
        <p:spPr>
          <a:ln/>
        </p:spPr>
      </p:sp>
      <p:sp>
        <p:nvSpPr>
          <p:cNvPr id="1046531"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Recall that adders can add positive and negative numbers using two’s complement number representation.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Subtraction is almost as easy: flip the sign of the second number, then add.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Flipping the sign of a two’s complement number is done by inverting the bits and adding 1.</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421462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5BD64D-7A28-4C09-AD28-0A2A9F5E855C}" type="slidenum">
              <a:rPr lang="en-US"/>
              <a:pPr/>
              <a:t>23</a:t>
            </a:fld>
            <a:endParaRPr 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A comparator determines whether two binary numbers are equal or if one is greater or less than the other.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A comparator receives two N-bit binary numbers A and B.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There are two common types of comparators.</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An equality comparator produces a single output indicating whether A is equal to B (A == B).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A magnitude comparator produces one or more outputs indicating the relative values of A and B.</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120916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382E3-B6AE-4D9F-9B06-90BBF200EB8D}" type="slidenum">
              <a:rPr lang="en-US"/>
              <a:pPr/>
              <a:t>24</a:t>
            </a:fld>
            <a:endParaRPr lang="en-US"/>
          </a:p>
        </p:txBody>
      </p:sp>
      <p:sp>
        <p:nvSpPr>
          <p:cNvPr id="1048578" name="Rectangle 2"/>
          <p:cNvSpPr>
            <a:spLocks noGrp="1" noRot="1" noChangeAspect="1" noChangeArrowheads="1" noTextEdit="1"/>
          </p:cNvSpPr>
          <p:nvPr>
            <p:ph type="sldImg"/>
          </p:nvPr>
        </p:nvSpPr>
        <p:spPr>
          <a:ln/>
        </p:spPr>
      </p:sp>
      <p:sp>
        <p:nvSpPr>
          <p:cNvPr id="1048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22411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C70EF-051D-402A-AFF5-124EE51B8B05}" type="slidenum">
              <a:rPr lang="en-US"/>
              <a:pPr/>
              <a:t>25</a:t>
            </a:fld>
            <a:endParaRPr lang="en-US"/>
          </a:p>
        </p:txBody>
      </p:sp>
      <p:sp>
        <p:nvSpPr>
          <p:cNvPr id="1049602" name="Rectangle 2"/>
          <p:cNvSpPr>
            <a:spLocks noGrp="1" noRot="1" noChangeAspect="1" noChangeArrowheads="1" noTextEdit="1"/>
          </p:cNvSpPr>
          <p:nvPr>
            <p:ph type="sldImg"/>
          </p:nvPr>
        </p:nvSpPr>
        <p:spPr>
          <a:ln/>
        </p:spPr>
      </p:sp>
      <p:sp>
        <p:nvSpPr>
          <p:cNvPr id="1049603"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An Arithmetic/Logical Unit (ALU) combines a variety of mathematical and logical operations into a single unit.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For example, a typical ALU might perform addition, subtraction, magnitude comparison, AND, and OR operations.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ALU forms the heart of most computer systems</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control signal F specifies which function to perform.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Control </a:t>
            </a:r>
            <a:r>
              <a:rPr lang="en-US" sz="1200" i="0" kern="1200" dirty="0" smtClean="0">
                <a:solidFill>
                  <a:schemeClr val="tx1"/>
                </a:solidFill>
                <a:effectLst/>
                <a:latin typeface="+mn-lt"/>
                <a:ea typeface="+mn-ea"/>
                <a:cs typeface="+mn-cs"/>
              </a:rPr>
              <a:t>signals </a:t>
            </a:r>
            <a:r>
              <a:rPr lang="en-US" sz="1200" i="0" kern="1200" dirty="0" smtClean="0">
                <a:solidFill>
                  <a:schemeClr val="tx1"/>
                </a:solidFill>
                <a:effectLst/>
                <a:latin typeface="+mn-lt"/>
                <a:ea typeface="+mn-ea"/>
                <a:cs typeface="+mn-cs"/>
              </a:rPr>
              <a:t>will generally be shown in blue to distinguish them from the data.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370006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E1D9AF-1759-4C51-9C78-6948CCEB84AD}" type="slidenum">
              <a:rPr lang="en-US"/>
              <a:pPr/>
              <a:t>26</a:t>
            </a:fld>
            <a:endParaRPr lang="en-US"/>
          </a:p>
        </p:txBody>
      </p:sp>
      <p:sp>
        <p:nvSpPr>
          <p:cNvPr id="1051650" name="Rectangle 2"/>
          <p:cNvSpPr>
            <a:spLocks noGrp="1" noRot="1" noChangeAspect="1" noChangeArrowheads="1" noTextEdit="1"/>
          </p:cNvSpPr>
          <p:nvPr>
            <p:ph type="sldImg"/>
          </p:nvPr>
        </p:nvSpPr>
        <p:spPr>
          <a:ln/>
        </p:spPr>
      </p:sp>
      <p:sp>
        <p:nvSpPr>
          <p:cNvPr id="1051651"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The figure shows an implementation of the ALU.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2757628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4C4F4-5942-4C69-9A84-94424F5E1BE1}" type="slidenum">
              <a:rPr lang="en-US"/>
              <a:pPr/>
              <a:t>27</a:t>
            </a:fld>
            <a:endParaRPr lang="en-US"/>
          </a:p>
        </p:txBody>
      </p:sp>
      <p:sp>
        <p:nvSpPr>
          <p:cNvPr id="1045506" name="Rectangle 2"/>
          <p:cNvSpPr>
            <a:spLocks noGrp="1" noRot="1" noChangeAspect="1" noChangeArrowheads="1" noTextEdit="1"/>
          </p:cNvSpPr>
          <p:nvPr>
            <p:ph type="sldImg"/>
          </p:nvPr>
        </p:nvSpPr>
        <p:spPr>
          <a:ln/>
        </p:spPr>
      </p:sp>
      <p:sp>
        <p:nvSpPr>
          <p:cNvPr id="1045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99473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F86B35-CBE0-429D-AB08-87527CD85AE5}" type="slidenum">
              <a:rPr lang="en-US"/>
              <a:pPr/>
              <a:t>28</a:t>
            </a:fld>
            <a:endParaRPr lang="en-US"/>
          </a:p>
        </p:txBody>
      </p:sp>
      <p:sp>
        <p:nvSpPr>
          <p:cNvPr id="1053698" name="Rectangle 2"/>
          <p:cNvSpPr>
            <a:spLocks noGrp="1" noRot="1" noChangeAspect="1" noChangeArrowheads="1" noTextEdit="1"/>
          </p:cNvSpPr>
          <p:nvPr>
            <p:ph type="sldImg"/>
          </p:nvPr>
        </p:nvSpPr>
        <p:spPr>
          <a:ln/>
        </p:spPr>
      </p:sp>
      <p:sp>
        <p:nvSpPr>
          <p:cNvPr id="1053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1962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F86B35-CBE0-429D-AB08-87527CD85AE5}" type="slidenum">
              <a:rPr lang="en-US"/>
              <a:pPr/>
              <a:t>29</a:t>
            </a:fld>
            <a:endParaRPr lang="en-US"/>
          </a:p>
        </p:txBody>
      </p:sp>
      <p:sp>
        <p:nvSpPr>
          <p:cNvPr id="1053698" name="Rectangle 2"/>
          <p:cNvSpPr>
            <a:spLocks noGrp="1" noRot="1" noChangeAspect="1" noChangeArrowheads="1" noTextEdit="1"/>
          </p:cNvSpPr>
          <p:nvPr>
            <p:ph type="sldImg"/>
          </p:nvPr>
        </p:nvSpPr>
        <p:spPr>
          <a:ln/>
        </p:spPr>
      </p:sp>
      <p:sp>
        <p:nvSpPr>
          <p:cNvPr id="1053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8299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D3818-C691-4462-91B3-1A84E4E8F0B6}" type="slidenum">
              <a:rPr lang="en-US"/>
              <a:pPr/>
              <a:t>30</a:t>
            </a:fld>
            <a:endParaRPr lang="en-US"/>
          </a:p>
        </p:txBody>
      </p:sp>
      <p:sp>
        <p:nvSpPr>
          <p:cNvPr id="1054722" name="Rectangle 2"/>
          <p:cNvSpPr>
            <a:spLocks noGrp="1" noRot="1" noChangeAspect="1" noChangeArrowheads="1" noTextEdit="1"/>
          </p:cNvSpPr>
          <p:nvPr>
            <p:ph type="sldImg"/>
          </p:nvPr>
        </p:nvSpPr>
        <p:spPr>
          <a:ln/>
        </p:spPr>
      </p:sp>
      <p:sp>
        <p:nvSpPr>
          <p:cNvPr id="1054723"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Shifters and rotators move bits and multiply or divide by powers of 2.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As the name implies, a shifter shifts a binary number left or right by a specified number of positions.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There are several kinds of commonly used shifters: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58538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B338EE-F671-41D4-A503-4C79E389435C}" type="slidenum">
              <a:rPr lang="en-US"/>
              <a:pPr/>
              <a:t>4</a:t>
            </a:fld>
            <a:endParaRPr lang="en-US"/>
          </a:p>
        </p:txBody>
      </p:sp>
      <p:sp>
        <p:nvSpPr>
          <p:cNvPr id="1031170" name="Rectangle 2"/>
          <p:cNvSpPr>
            <a:spLocks noGrp="1" noRot="1" noChangeAspect="1" noChangeArrowheads="1" noTextEdit="1"/>
          </p:cNvSpPr>
          <p:nvPr>
            <p:ph type="sldImg"/>
          </p:nvPr>
        </p:nvSpPr>
        <p:spPr>
          <a:ln/>
        </p:spPr>
      </p:sp>
      <p:sp>
        <p:nvSpPr>
          <p:cNvPr id="1031171" name="Rectangle 3"/>
          <p:cNvSpPr>
            <a:spLocks noGrp="1" noChangeArrowheads="1"/>
          </p:cNvSpPr>
          <p:nvPr>
            <p:ph type="body" idx="1"/>
          </p:nvPr>
        </p:nvSpPr>
        <p:spPr/>
        <p:txBody>
          <a:bodyPr/>
          <a:lstStyle/>
          <a:p>
            <a:r>
              <a:rPr lang="en-US" sz="1200" i="0" kern="1200" noProof="0" dirty="0" smtClean="0">
                <a:solidFill>
                  <a:schemeClr val="tx1"/>
                </a:solidFill>
                <a:effectLst/>
                <a:latin typeface="+mn-lt"/>
                <a:ea typeface="+mn-ea"/>
                <a:cs typeface="+mn-cs"/>
              </a:rPr>
              <a:t>Arithmetic circuits are the central building blocks of computers. </a:t>
            </a:r>
          </a:p>
          <a:p>
            <a:r>
              <a:rPr lang="en-US" sz="1200" i="0" kern="1200" noProof="0" dirty="0" smtClean="0">
                <a:solidFill>
                  <a:schemeClr val="tx1"/>
                </a:solidFill>
                <a:effectLst/>
                <a:latin typeface="+mn-lt"/>
                <a:ea typeface="+mn-ea"/>
                <a:cs typeface="+mn-cs"/>
              </a:rPr>
              <a:t>Computers and digital logic perform many arithmetic functions: addition, subtraction, comparisons, shifts, multiplication, and division. </a:t>
            </a:r>
          </a:p>
          <a:p>
            <a:endParaRPr lang="en-US" sz="1200" i="0" kern="1200" noProof="0" dirty="0" smtClean="0">
              <a:solidFill>
                <a:schemeClr val="tx1"/>
              </a:solidFill>
              <a:effectLst/>
              <a:latin typeface="+mn-lt"/>
              <a:ea typeface="+mn-ea"/>
              <a:cs typeface="+mn-cs"/>
            </a:endParaRPr>
          </a:p>
          <a:p>
            <a:r>
              <a:rPr lang="en-US" sz="1200" i="0" kern="1200" noProof="0" dirty="0" smtClean="0">
                <a:solidFill>
                  <a:schemeClr val="tx1"/>
                </a:solidFill>
                <a:effectLst/>
                <a:latin typeface="+mn-lt"/>
                <a:ea typeface="+mn-ea"/>
                <a:cs typeface="+mn-cs"/>
              </a:rPr>
              <a:t>Addition is one of the most common operations in digital systems. </a:t>
            </a:r>
            <a:br>
              <a:rPr lang="en-US" sz="1200" i="0" kern="1200" noProof="0" dirty="0" smtClean="0">
                <a:solidFill>
                  <a:schemeClr val="tx1"/>
                </a:solidFill>
                <a:effectLst/>
                <a:latin typeface="+mn-lt"/>
                <a:ea typeface="+mn-ea"/>
                <a:cs typeface="+mn-cs"/>
              </a:rPr>
            </a:br>
            <a:r>
              <a:rPr lang="en-US" sz="1200" i="0" kern="1200" noProof="0" dirty="0" smtClean="0">
                <a:solidFill>
                  <a:schemeClr val="tx1"/>
                </a:solidFill>
                <a:effectLst/>
                <a:latin typeface="+mn-lt"/>
                <a:ea typeface="+mn-ea"/>
                <a:cs typeface="+mn-cs"/>
              </a:rPr>
              <a:t/>
            </a:r>
            <a:br>
              <a:rPr lang="en-US" sz="1200" i="0" kern="1200" noProof="0" dirty="0" smtClean="0">
                <a:solidFill>
                  <a:schemeClr val="tx1"/>
                </a:solidFill>
                <a:effectLst/>
                <a:latin typeface="+mn-lt"/>
                <a:ea typeface="+mn-ea"/>
                <a:cs typeface="+mn-cs"/>
              </a:rPr>
            </a:br>
            <a:r>
              <a:rPr lang="en-US" sz="1200" i="0" kern="1200" noProof="0" dirty="0" smtClean="0">
                <a:solidFill>
                  <a:schemeClr val="tx1"/>
                </a:solidFill>
                <a:effectLst/>
                <a:latin typeface="+mn-lt"/>
                <a:ea typeface="+mn-ea"/>
                <a:cs typeface="+mn-cs"/>
              </a:rPr>
              <a:t>We begin by building a 1-bit half adder. </a:t>
            </a:r>
          </a:p>
          <a:p>
            <a:endParaRPr lang="en-US" sz="1200" i="0" kern="1200" noProof="0" dirty="0" smtClean="0">
              <a:solidFill>
                <a:schemeClr val="tx1"/>
              </a:solidFill>
              <a:effectLst/>
              <a:latin typeface="+mn-lt"/>
              <a:ea typeface="+mn-ea"/>
              <a:cs typeface="+mn-cs"/>
            </a:endParaRPr>
          </a:p>
          <a:p>
            <a:r>
              <a:rPr lang="en-US" sz="1200" i="0" kern="1200" noProof="0" dirty="0" smtClean="0">
                <a:solidFill>
                  <a:schemeClr val="tx1"/>
                </a:solidFill>
                <a:effectLst/>
                <a:latin typeface="+mn-lt"/>
                <a:ea typeface="+mn-ea"/>
                <a:cs typeface="+mn-cs"/>
              </a:rPr>
              <a:t>As shown in left figure , the half adder has two inputs, A and B, and two outputs, S and </a:t>
            </a:r>
            <a:r>
              <a:rPr lang="en-US" sz="1200" i="0" kern="1200" noProof="0" dirty="0" err="1" smtClean="0">
                <a:solidFill>
                  <a:schemeClr val="tx1"/>
                </a:solidFill>
                <a:effectLst/>
                <a:latin typeface="+mn-lt"/>
                <a:ea typeface="+mn-ea"/>
                <a:cs typeface="+mn-cs"/>
              </a:rPr>
              <a:t>Cout</a:t>
            </a:r>
            <a:r>
              <a:rPr lang="en-US" sz="1200" i="0" kern="1200" noProof="0" dirty="0" smtClean="0">
                <a:solidFill>
                  <a:schemeClr val="tx1"/>
                </a:solidFill>
                <a:effectLst/>
                <a:latin typeface="+mn-lt"/>
                <a:ea typeface="+mn-ea"/>
                <a:cs typeface="+mn-cs"/>
              </a:rPr>
              <a:t>. </a:t>
            </a:r>
          </a:p>
          <a:p>
            <a:endParaRPr lang="en-US" sz="1200" i="0" kern="1200" noProof="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877177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B9BCB5-463B-43A3-8426-04655F46849E}" type="slidenum">
              <a:rPr lang="en-US"/>
              <a:pPr/>
              <a:t>31</a:t>
            </a:fld>
            <a:endParaRPr lang="en-US"/>
          </a:p>
        </p:txBody>
      </p:sp>
      <p:sp>
        <p:nvSpPr>
          <p:cNvPr id="1134594" name="Rectangle 2"/>
          <p:cNvSpPr>
            <a:spLocks noGrp="1" noRot="1" noChangeAspect="1" noChangeArrowheads="1" noTextEdit="1"/>
          </p:cNvSpPr>
          <p:nvPr>
            <p:ph type="sldImg"/>
          </p:nvPr>
        </p:nvSpPr>
        <p:spPr>
          <a:ln/>
        </p:spPr>
      </p:sp>
      <p:sp>
        <p:nvSpPr>
          <p:cNvPr id="1134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14730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77750-E0F0-4F51-AE77-6C21D8562040}" type="slidenum">
              <a:rPr lang="en-US"/>
              <a:pPr/>
              <a:t>32</a:t>
            </a:fld>
            <a:endParaRPr lang="en-US"/>
          </a:p>
        </p:txBody>
      </p:sp>
      <p:sp>
        <p:nvSpPr>
          <p:cNvPr id="1055746" name="Rectangle 2"/>
          <p:cNvSpPr>
            <a:spLocks noGrp="1" noRot="1" noChangeAspect="1" noChangeArrowheads="1" noTextEdit="1"/>
          </p:cNvSpPr>
          <p:nvPr>
            <p:ph type="sldImg"/>
          </p:nvPr>
        </p:nvSpPr>
        <p:spPr>
          <a:ln/>
        </p:spPr>
      </p:sp>
      <p:sp>
        <p:nvSpPr>
          <p:cNvPr id="1055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85219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69010-F3BB-4668-BEDA-1437D9B3C51A}" type="slidenum">
              <a:rPr lang="en-US"/>
              <a:pPr/>
              <a:t>33</a:t>
            </a:fld>
            <a:endParaRPr lang="en-US"/>
          </a:p>
        </p:txBody>
      </p:sp>
      <p:sp>
        <p:nvSpPr>
          <p:cNvPr id="1056770" name="Rectangle 2"/>
          <p:cNvSpPr>
            <a:spLocks noGrp="1" noRot="1" noChangeAspect="1" noChangeArrowheads="1" noTextEdit="1"/>
          </p:cNvSpPr>
          <p:nvPr>
            <p:ph type="sldImg"/>
          </p:nvPr>
        </p:nvSpPr>
        <p:spPr>
          <a:ln/>
        </p:spPr>
      </p:sp>
      <p:sp>
        <p:nvSpPr>
          <p:cNvPr id="1056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48442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4A4CB-4B48-4164-AE41-0C102DFCE321}" type="slidenum">
              <a:rPr lang="en-US"/>
              <a:pPr/>
              <a:t>34</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Multiplication of unsigned binary numbers is similar to decimal multiplication but involves only 1’s and 0’s. </a:t>
            </a:r>
          </a:p>
          <a:p>
            <a:r>
              <a:rPr lang="en-US" sz="1200" i="0" kern="1200" dirty="0" smtClean="0">
                <a:solidFill>
                  <a:schemeClr val="tx1"/>
                </a:solidFill>
                <a:effectLst/>
                <a:latin typeface="+mn-lt"/>
                <a:ea typeface="+mn-ea"/>
                <a:cs typeface="+mn-cs"/>
              </a:rPr>
              <a:t>Figure compares multiplication in decimal and binary.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In both cases, partial products are formed by multiplying a single digit of the multiplier with the entire multiplicand.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shifted partial products are summed to form the result.</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873317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359FB-2417-487A-BF74-4237540605BD}" type="slidenum">
              <a:rPr lang="en-US"/>
              <a:pPr/>
              <a:t>35</a:t>
            </a:fld>
            <a:endParaRPr lang="en-US"/>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In general, an N × N multiplier multiplies two N-bit numbers and produces a 2N-bit result.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683103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359FB-2417-487A-BF74-4237540605BD}" type="slidenum">
              <a:rPr lang="en-US"/>
              <a:pPr/>
              <a:t>36</a:t>
            </a:fld>
            <a:endParaRPr lang="en-US"/>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Binary division can be performed using the following algorithm for N-bit unsigned numbers in the range [0, 2^(N−1)]:</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The partial remainder R is initialized to 0. The most significant bit of the dividend A then becomes the least significant bit of R. The divisor B is repeatedly subtracted from this partial remainder to determine whether</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it fits. If the difference D is negative (i.e., the sign bit of D is 1), then the </a:t>
            </a:r>
            <a:r>
              <a:rPr lang="en-US" sz="1200" i="0" kern="1200" dirty="0" err="1" smtClean="0">
                <a:solidFill>
                  <a:schemeClr val="tx1"/>
                </a:solidFill>
                <a:effectLst/>
                <a:latin typeface="+mn-lt"/>
                <a:ea typeface="+mn-ea"/>
                <a:cs typeface="+mn-cs"/>
              </a:rPr>
              <a:t>quot</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ient</a:t>
            </a:r>
            <a:r>
              <a:rPr lang="en-US" sz="1200" i="0" kern="1200" dirty="0" smtClean="0">
                <a:solidFill>
                  <a:schemeClr val="tx1"/>
                </a:solidFill>
                <a:effectLst/>
                <a:latin typeface="+mn-lt"/>
                <a:ea typeface="+mn-ea"/>
                <a:cs typeface="+mn-cs"/>
              </a:rPr>
              <a:t> bit Qi is 0 and the difference is discarded. Otherwise, Qi is 1, and the partial remainder is updated to be the difference.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delay of an N-bit array divider increases proportionally to N^2 because the carry must ripple through all N stages in a row before the sign is determined and the multiplexer selects R or D. This repeats for all N rows.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Division is a slow and expensive operation in hardware and therefore should be used as infrequently as possible.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28189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9AE404-AC6E-4BB2-A1B0-D727B91D93E6}" type="slidenum">
              <a:rPr lang="en-US"/>
              <a:pPr/>
              <a:t>37</a:t>
            </a:fld>
            <a:endParaRPr lang="en-US"/>
          </a:p>
        </p:txBody>
      </p:sp>
      <p:sp>
        <p:nvSpPr>
          <p:cNvPr id="1061890" name="Rectangle 2"/>
          <p:cNvSpPr>
            <a:spLocks noGrp="1" noRot="1" noChangeAspect="1" noChangeArrowheads="1" noTextEdit="1"/>
          </p:cNvSpPr>
          <p:nvPr>
            <p:ph type="sldImg"/>
          </p:nvPr>
        </p:nvSpPr>
        <p:spPr>
          <a:ln/>
        </p:spPr>
      </p:sp>
      <p:sp>
        <p:nvSpPr>
          <p:cNvPr id="1061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5887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CF4E0-26B8-42A5-BD73-2A09CF620B70}" type="slidenum">
              <a:rPr lang="en-US"/>
              <a:pPr/>
              <a:t>38</a:t>
            </a:fld>
            <a:endParaRPr lang="en-US"/>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This section introduces fixed- and floating-point number systems that can represent rational numbers.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Fixed-point numbers are analogous to decimals; some of the bits represent the integer part, and the rest represent the fraction.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Floating-point numbers are analogous to scientific notation, with a mantissa and an exponent.</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914182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70A32C-35BC-4591-B532-2FC89FF01549}" type="slidenum">
              <a:rPr lang="en-US"/>
              <a:pPr/>
              <a:t>39</a:t>
            </a:fld>
            <a:endParaRPr lang="en-US"/>
          </a:p>
        </p:txBody>
      </p:sp>
      <p:sp>
        <p:nvSpPr>
          <p:cNvPr id="1063938" name="Rectangle 2"/>
          <p:cNvSpPr>
            <a:spLocks noGrp="1" noRot="1" noChangeAspect="1" noChangeArrowheads="1" noTextEdit="1"/>
          </p:cNvSpPr>
          <p:nvPr>
            <p:ph type="sldImg"/>
          </p:nvPr>
        </p:nvSpPr>
        <p:spPr>
          <a:ln/>
        </p:spPr>
      </p:sp>
      <p:sp>
        <p:nvSpPr>
          <p:cNvPr id="1063939"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Fixed-point notation has an implied binary point between the integer and fraction bits, analogous to the decimal point between the integer and fraction digits of an ordinary decimal number.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35082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23AB6-2A37-405E-90E9-CB240893B04C}" type="slidenum">
              <a:rPr lang="en-US"/>
              <a:pPr/>
              <a:t>40</a:t>
            </a:fld>
            <a:endParaRPr lang="en-US"/>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8192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91498A-41AD-42FB-8C1C-248BA32E06E0}" type="slidenum">
              <a:rPr lang="en-US"/>
              <a:pPr/>
              <a:t>5</a:t>
            </a:fld>
            <a:endParaRPr lang="en-US"/>
          </a:p>
        </p:txBody>
      </p:sp>
      <p:sp>
        <p:nvSpPr>
          <p:cNvPr id="1125378" name="Rectangle 2"/>
          <p:cNvSpPr>
            <a:spLocks noGrp="1" noRot="1" noChangeAspect="1" noChangeArrowheads="1" noTextEdit="1"/>
          </p:cNvSpPr>
          <p:nvPr>
            <p:ph type="sldImg"/>
          </p:nvPr>
        </p:nvSpPr>
        <p:spPr>
          <a:ln/>
        </p:spPr>
      </p:sp>
      <p:sp>
        <p:nvSpPr>
          <p:cNvPr id="1125379" name="Rectangle 3"/>
          <p:cNvSpPr>
            <a:spLocks noGrp="1" noChangeArrowheads="1"/>
          </p:cNvSpPr>
          <p:nvPr>
            <p:ph type="body" idx="1"/>
          </p:nvPr>
        </p:nvSpPr>
        <p:spPr/>
        <p:txBody>
          <a:bodyPr/>
          <a:lstStyle/>
          <a:p>
            <a:r>
              <a:rPr lang="en-US" sz="1200" i="0" kern="1200" noProof="0" dirty="0" smtClean="0">
                <a:solidFill>
                  <a:schemeClr val="tx1"/>
                </a:solidFill>
                <a:effectLst/>
                <a:latin typeface="+mn-lt"/>
                <a:ea typeface="+mn-ea"/>
                <a:cs typeface="+mn-cs"/>
              </a:rPr>
              <a:t>S is the sum of A and B. </a:t>
            </a:r>
          </a:p>
          <a:p>
            <a:endParaRPr lang="en-US" sz="1200" i="0" kern="1200" noProof="0" dirty="0" smtClean="0">
              <a:solidFill>
                <a:schemeClr val="tx1"/>
              </a:solidFill>
              <a:effectLst/>
              <a:latin typeface="+mn-lt"/>
              <a:ea typeface="+mn-ea"/>
              <a:cs typeface="+mn-cs"/>
            </a:endParaRPr>
          </a:p>
          <a:p>
            <a:r>
              <a:rPr lang="en-US" sz="1200" i="0" kern="1200" noProof="0" dirty="0" smtClean="0">
                <a:solidFill>
                  <a:schemeClr val="tx1"/>
                </a:solidFill>
                <a:effectLst/>
                <a:latin typeface="+mn-lt"/>
                <a:ea typeface="+mn-ea"/>
                <a:cs typeface="+mn-cs"/>
              </a:rPr>
              <a:t>If A and B are both 1, S is 2, which cannot be represented with a single binary digit. </a:t>
            </a:r>
          </a:p>
          <a:p>
            <a:endParaRPr lang="en-US" sz="1200" i="0" kern="1200" noProof="0" dirty="0" smtClean="0">
              <a:solidFill>
                <a:schemeClr val="tx1"/>
              </a:solidFill>
              <a:effectLst/>
              <a:latin typeface="+mn-lt"/>
              <a:ea typeface="+mn-ea"/>
              <a:cs typeface="+mn-cs"/>
            </a:endParaRPr>
          </a:p>
          <a:p>
            <a:r>
              <a:rPr lang="en-US" sz="1200" i="0" kern="1200" noProof="0" dirty="0" smtClean="0">
                <a:solidFill>
                  <a:schemeClr val="tx1"/>
                </a:solidFill>
                <a:effectLst/>
                <a:latin typeface="+mn-lt"/>
                <a:ea typeface="+mn-ea"/>
                <a:cs typeface="+mn-cs"/>
              </a:rPr>
              <a:t>Instead, it is indicated with a carry out </a:t>
            </a:r>
            <a:r>
              <a:rPr lang="en-US" sz="1200" i="0" kern="1200" noProof="0" dirty="0" err="1" smtClean="0">
                <a:solidFill>
                  <a:schemeClr val="tx1"/>
                </a:solidFill>
                <a:effectLst/>
                <a:latin typeface="+mn-lt"/>
                <a:ea typeface="+mn-ea"/>
                <a:cs typeface="+mn-cs"/>
              </a:rPr>
              <a:t>Cout</a:t>
            </a:r>
            <a:r>
              <a:rPr lang="en-US" sz="1200" i="0" kern="1200" noProof="0" dirty="0" smtClean="0">
                <a:solidFill>
                  <a:schemeClr val="tx1"/>
                </a:solidFill>
                <a:effectLst/>
                <a:latin typeface="+mn-lt"/>
                <a:ea typeface="+mn-ea"/>
                <a:cs typeface="+mn-cs"/>
              </a:rPr>
              <a:t> in the next column. </a:t>
            </a:r>
          </a:p>
        </p:txBody>
      </p:sp>
    </p:spTree>
    <p:extLst>
      <p:ext uri="{BB962C8B-B14F-4D97-AF65-F5344CB8AC3E}">
        <p14:creationId xmlns:p14="http://schemas.microsoft.com/office/powerpoint/2010/main" val="2210014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23AB6-2A37-405E-90E9-CB240893B04C}" type="slidenum">
              <a:rPr lang="en-US"/>
              <a:pPr/>
              <a:t>41</a:t>
            </a:fld>
            <a:endParaRPr lang="en-US"/>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5228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6D984F-F7A1-4BB7-AC8D-C7877406EE02}" type="slidenum">
              <a:rPr lang="en-US"/>
              <a:pPr/>
              <a:t>42</a:t>
            </a:fld>
            <a:endParaRPr lang="en-US"/>
          </a:p>
        </p:txBody>
      </p:sp>
      <p:sp>
        <p:nvSpPr>
          <p:cNvPr id="1136642" name="Rectangle 2"/>
          <p:cNvSpPr>
            <a:spLocks noGrp="1" noRot="1" noChangeAspect="1" noChangeArrowheads="1" noTextEdit="1"/>
          </p:cNvSpPr>
          <p:nvPr>
            <p:ph type="sldImg"/>
          </p:nvPr>
        </p:nvSpPr>
        <p:spPr>
          <a:ln/>
        </p:spPr>
      </p:sp>
      <p:sp>
        <p:nvSpPr>
          <p:cNvPr id="1136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5808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6D984F-F7A1-4BB7-AC8D-C7877406EE02}" type="slidenum">
              <a:rPr lang="en-US"/>
              <a:pPr/>
              <a:t>43</a:t>
            </a:fld>
            <a:endParaRPr lang="en-US"/>
          </a:p>
        </p:txBody>
      </p:sp>
      <p:sp>
        <p:nvSpPr>
          <p:cNvPr id="1136642" name="Rectangle 2"/>
          <p:cNvSpPr>
            <a:spLocks noGrp="1" noRot="1" noChangeAspect="1" noChangeArrowheads="1" noTextEdit="1"/>
          </p:cNvSpPr>
          <p:nvPr>
            <p:ph type="sldImg"/>
          </p:nvPr>
        </p:nvSpPr>
        <p:spPr>
          <a:ln/>
        </p:spPr>
      </p:sp>
      <p:sp>
        <p:nvSpPr>
          <p:cNvPr id="1136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676326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FD99AD-16E0-4622-A761-67829316BF10}" type="slidenum">
              <a:rPr lang="en-US"/>
              <a:pPr/>
              <a:t>44</a:t>
            </a:fld>
            <a:endParaRPr lang="en-US"/>
          </a:p>
        </p:txBody>
      </p:sp>
      <p:sp>
        <p:nvSpPr>
          <p:cNvPr id="1067010" name="Rectangle 2"/>
          <p:cNvSpPr>
            <a:spLocks noGrp="1" noRot="1" noChangeAspect="1" noChangeArrowheads="1" noTextEdit="1"/>
          </p:cNvSpPr>
          <p:nvPr>
            <p:ph type="sldImg"/>
          </p:nvPr>
        </p:nvSpPr>
        <p:spPr>
          <a:ln/>
        </p:spPr>
      </p:sp>
      <p:sp>
        <p:nvSpPr>
          <p:cNvPr id="1067011"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Floating-point numbers are analogous to scientific notation. They circumvent the limitation of having a constant number of integer and fractional bits, allowing the representation of very large and very small numbers.</a:t>
            </a:r>
          </a:p>
          <a:p>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Like scientific notation, floating-point numbers have a sign, mantissa (M), base (B), and exponent (E).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27338710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CB88D-48E1-4C9F-8E6B-B887321DF1BE}" type="slidenum">
              <a:rPr lang="en-US"/>
              <a:pPr/>
              <a:t>45</a:t>
            </a:fld>
            <a:endParaRPr lang="en-US"/>
          </a:p>
        </p:txBody>
      </p:sp>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271441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4713A-7E9A-4C91-8A48-BE39F6996402}" type="slidenum">
              <a:rPr lang="en-US"/>
              <a:pPr/>
              <a:t>46</a:t>
            </a:fld>
            <a:endParaRPr lang="en-US"/>
          </a:p>
        </p:txBody>
      </p:sp>
      <p:sp>
        <p:nvSpPr>
          <p:cNvPr id="1069058" name="Rectangle 2"/>
          <p:cNvSpPr>
            <a:spLocks noGrp="1" noRot="1" noChangeAspect="1" noChangeArrowheads="1" noTextEdit="1"/>
          </p:cNvSpPr>
          <p:nvPr>
            <p:ph type="sldImg"/>
          </p:nvPr>
        </p:nvSpPr>
        <p:spPr>
          <a:ln/>
        </p:spPr>
      </p:sp>
      <p:sp>
        <p:nvSpPr>
          <p:cNvPr id="1069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88399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5CA2F-47EA-418F-9EBD-97A4155A41AF}" type="slidenum">
              <a:rPr lang="en-US"/>
              <a:pPr/>
              <a:t>47</a:t>
            </a:fld>
            <a:endParaRPr lang="en-US"/>
          </a:p>
        </p:txBody>
      </p:sp>
      <p:sp>
        <p:nvSpPr>
          <p:cNvPr id="1070082" name="Rectangle 2"/>
          <p:cNvSpPr>
            <a:spLocks noGrp="1" noRot="1" noChangeAspect="1" noChangeArrowheads="1" noTextEdit="1"/>
          </p:cNvSpPr>
          <p:nvPr>
            <p:ph type="sldImg"/>
          </p:nvPr>
        </p:nvSpPr>
        <p:spPr>
          <a:ln/>
        </p:spPr>
      </p:sp>
      <p:sp>
        <p:nvSpPr>
          <p:cNvPr id="1070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49566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AF5EA-38D5-463F-AD6E-F016E4A7D6C4}" type="slidenum">
              <a:rPr lang="en-US"/>
              <a:pPr/>
              <a:t>48</a:t>
            </a:fld>
            <a:endParaRPr lang="en-US"/>
          </a:p>
        </p:txBody>
      </p:sp>
      <p:sp>
        <p:nvSpPr>
          <p:cNvPr id="1071106" name="Rectangle 2"/>
          <p:cNvSpPr>
            <a:spLocks noGrp="1" noRot="1" noChangeAspect="1" noChangeArrowheads="1" noTextEdit="1"/>
          </p:cNvSpPr>
          <p:nvPr>
            <p:ph type="sldImg"/>
          </p:nvPr>
        </p:nvSpPr>
        <p:spPr>
          <a:ln/>
        </p:spPr>
      </p:sp>
      <p:sp>
        <p:nvSpPr>
          <p:cNvPr id="1071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430909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0D89E-CCED-4853-AC56-E7F03886E2BB}" type="slidenum">
              <a:rPr lang="en-US"/>
              <a:pPr/>
              <a:t>49</a:t>
            </a:fld>
            <a:endParaRPr lang="en-US"/>
          </a:p>
        </p:txBody>
      </p:sp>
      <p:sp>
        <p:nvSpPr>
          <p:cNvPr id="1140738" name="Rectangle 2"/>
          <p:cNvSpPr>
            <a:spLocks noGrp="1" noRot="1" noChangeAspect="1" noChangeArrowheads="1" noTextEdit="1"/>
          </p:cNvSpPr>
          <p:nvPr>
            <p:ph type="sldImg"/>
          </p:nvPr>
        </p:nvSpPr>
        <p:spPr>
          <a:ln/>
        </p:spPr>
      </p:sp>
      <p:sp>
        <p:nvSpPr>
          <p:cNvPr id="1140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573356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0D89E-CCED-4853-AC56-E7F03886E2BB}" type="slidenum">
              <a:rPr lang="en-US"/>
              <a:pPr/>
              <a:t>50</a:t>
            </a:fld>
            <a:endParaRPr lang="en-US"/>
          </a:p>
        </p:txBody>
      </p:sp>
      <p:sp>
        <p:nvSpPr>
          <p:cNvPr id="1140738" name="Rectangle 2"/>
          <p:cNvSpPr>
            <a:spLocks noGrp="1" noRot="1" noChangeAspect="1" noChangeArrowheads="1" noTextEdit="1"/>
          </p:cNvSpPr>
          <p:nvPr>
            <p:ph type="sldImg"/>
          </p:nvPr>
        </p:nvSpPr>
        <p:spPr>
          <a:ln/>
        </p:spPr>
      </p:sp>
      <p:sp>
        <p:nvSpPr>
          <p:cNvPr id="1140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8220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718FF-AF39-48F7-B750-786A551C3749}" type="slidenum">
              <a:rPr lang="en-US"/>
              <a:pPr/>
              <a:t>6</a:t>
            </a:fld>
            <a:endParaRPr lang="en-US"/>
          </a:p>
        </p:txBody>
      </p:sp>
      <p:sp>
        <p:nvSpPr>
          <p:cNvPr id="1123330" name="Rectangle 2"/>
          <p:cNvSpPr>
            <a:spLocks noGrp="1" noRot="1" noChangeAspect="1" noChangeArrowheads="1" noTextEdit="1"/>
          </p:cNvSpPr>
          <p:nvPr>
            <p:ph type="sldImg"/>
          </p:nvPr>
        </p:nvSpPr>
        <p:spPr>
          <a:ln/>
        </p:spPr>
      </p:sp>
      <p:sp>
        <p:nvSpPr>
          <p:cNvPr id="1123331"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noProof="0" dirty="0" smtClean="0">
                <a:solidFill>
                  <a:schemeClr val="tx1"/>
                </a:solidFill>
                <a:effectLst/>
                <a:latin typeface="+mn-lt"/>
                <a:ea typeface="+mn-ea"/>
                <a:cs typeface="+mn-cs"/>
              </a:rPr>
              <a:t>The half adder can be built from an XOR gate and an AND gate.</a:t>
            </a:r>
            <a:endParaRPr lang="en-US" noProof="0" dirty="0" smtClean="0"/>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A full adder accepts the carry in </a:t>
            </a:r>
            <a:r>
              <a:rPr lang="en-US" sz="1200" i="0" kern="1200" dirty="0" err="1" smtClean="0">
                <a:solidFill>
                  <a:schemeClr val="tx1"/>
                </a:solidFill>
                <a:effectLst/>
                <a:latin typeface="+mn-lt"/>
                <a:ea typeface="+mn-ea"/>
                <a:cs typeface="+mn-cs"/>
              </a:rPr>
              <a:t>Cin</a:t>
            </a:r>
            <a:r>
              <a:rPr lang="en-US" sz="1200" i="0" kern="1200" dirty="0" smtClean="0">
                <a:solidFill>
                  <a:schemeClr val="tx1"/>
                </a:solidFill>
                <a:effectLst/>
                <a:latin typeface="+mn-lt"/>
                <a:ea typeface="+mn-ea"/>
                <a:cs typeface="+mn-cs"/>
              </a:rPr>
              <a:t> as shown in right Figure.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figure also shows the output equations for S and </a:t>
            </a:r>
            <a:r>
              <a:rPr lang="en-US" sz="1200" i="0" kern="1200" dirty="0" err="1" smtClean="0">
                <a:solidFill>
                  <a:schemeClr val="tx1"/>
                </a:solidFill>
                <a:effectLst/>
                <a:latin typeface="+mn-lt"/>
                <a:ea typeface="+mn-ea"/>
                <a:cs typeface="+mn-cs"/>
              </a:rPr>
              <a:t>Cout</a:t>
            </a:r>
            <a:r>
              <a:rPr lang="en-US" sz="1200" i="0" kern="1200" dirty="0" smtClean="0">
                <a:solidFill>
                  <a:schemeClr val="tx1"/>
                </a:solidFill>
                <a:effectLst/>
                <a:latin typeface="+mn-lt"/>
                <a:ea typeface="+mn-ea"/>
                <a:cs typeface="+mn-cs"/>
              </a:rPr>
              <a:t>.</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24868387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CF57E4-111B-4A79-9711-F08BB682276C}" type="slidenum">
              <a:rPr lang="en-US"/>
              <a:pPr/>
              <a:t>51</a:t>
            </a:fld>
            <a:endParaRPr lang="en-US"/>
          </a:p>
        </p:txBody>
      </p:sp>
      <p:sp>
        <p:nvSpPr>
          <p:cNvPr id="1073154" name="Rectangle 2"/>
          <p:cNvSpPr>
            <a:spLocks noGrp="1" noRot="1" noChangeAspect="1" noChangeArrowheads="1" noTextEdit="1"/>
          </p:cNvSpPr>
          <p:nvPr>
            <p:ph type="sldImg"/>
          </p:nvPr>
        </p:nvSpPr>
        <p:spPr>
          <a:ln/>
        </p:spPr>
      </p:sp>
      <p:sp>
        <p:nvSpPr>
          <p:cNvPr id="1073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058815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0E757-B907-4AF5-A770-2BCD353F0876}" type="slidenum">
              <a:rPr lang="en-US"/>
              <a:pPr/>
              <a:t>52</a:t>
            </a:fld>
            <a:endParaRPr lang="en-US"/>
          </a:p>
        </p:txBody>
      </p:sp>
      <p:sp>
        <p:nvSpPr>
          <p:cNvPr id="1074178" name="Rectangle 2"/>
          <p:cNvSpPr>
            <a:spLocks noGrp="1" noRot="1" noChangeAspect="1" noChangeArrowheads="1" noTextEdit="1"/>
          </p:cNvSpPr>
          <p:nvPr>
            <p:ph type="sldImg"/>
          </p:nvPr>
        </p:nvSpPr>
        <p:spPr>
          <a:ln/>
        </p:spPr>
      </p:sp>
      <p:sp>
        <p:nvSpPr>
          <p:cNvPr id="1074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538375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EE945-2A13-42D4-8649-AE2459320D7B}" type="slidenum">
              <a:rPr lang="en-US"/>
              <a:pPr/>
              <a:t>53</a:t>
            </a:fld>
            <a:endParaRPr lang="en-US"/>
          </a:p>
        </p:txBody>
      </p:sp>
      <p:sp>
        <p:nvSpPr>
          <p:cNvPr id="1075202" name="Rectangle 2"/>
          <p:cNvSpPr>
            <a:spLocks noGrp="1" noRot="1" noChangeAspect="1" noChangeArrowheads="1" noTextEdit="1"/>
          </p:cNvSpPr>
          <p:nvPr>
            <p:ph type="sldImg"/>
          </p:nvPr>
        </p:nvSpPr>
        <p:spPr>
          <a:ln/>
        </p:spPr>
      </p:sp>
      <p:sp>
        <p:nvSpPr>
          <p:cNvPr id="1075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27460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8E63B-A642-4B35-9A61-C4859844CC84}" type="slidenum">
              <a:rPr lang="en-US"/>
              <a:pPr/>
              <a:t>54</a:t>
            </a:fld>
            <a:endParaRPr lang="en-US"/>
          </a:p>
        </p:txBody>
      </p:sp>
      <p:sp>
        <p:nvSpPr>
          <p:cNvPr id="1076226" name="Rectangle 2"/>
          <p:cNvSpPr>
            <a:spLocks noGrp="1" noRot="1" noChangeAspect="1" noChangeArrowheads="1" noTextEdit="1"/>
          </p:cNvSpPr>
          <p:nvPr>
            <p:ph type="sldImg"/>
          </p:nvPr>
        </p:nvSpPr>
        <p:spPr>
          <a:ln/>
        </p:spPr>
      </p:sp>
      <p:sp>
        <p:nvSpPr>
          <p:cNvPr id="1076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881038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B406A-CF8D-4916-9A38-C02CC9DC8B82}" type="slidenum">
              <a:rPr lang="en-US"/>
              <a:pPr/>
              <a:t>55</a:t>
            </a:fld>
            <a:endParaRPr lang="en-US"/>
          </a:p>
        </p:txBody>
      </p:sp>
      <p:sp>
        <p:nvSpPr>
          <p:cNvPr id="1077250" name="Rectangle 2"/>
          <p:cNvSpPr>
            <a:spLocks noGrp="1" noRot="1" noChangeAspect="1" noChangeArrowheads="1" noTextEdit="1"/>
          </p:cNvSpPr>
          <p:nvPr>
            <p:ph type="sldImg"/>
          </p:nvPr>
        </p:nvSpPr>
        <p:spPr>
          <a:ln/>
        </p:spPr>
      </p:sp>
      <p:sp>
        <p:nvSpPr>
          <p:cNvPr id="1077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545149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8667F-A05F-48B6-B3B2-A84846051A6E}" type="slidenum">
              <a:rPr lang="en-US"/>
              <a:pPr/>
              <a:t>56</a:t>
            </a:fld>
            <a:endParaRPr lang="en-US"/>
          </a:p>
        </p:txBody>
      </p:sp>
      <p:sp>
        <p:nvSpPr>
          <p:cNvPr id="1078274" name="Rectangle 2"/>
          <p:cNvSpPr>
            <a:spLocks noGrp="1" noRot="1" noChangeAspect="1" noChangeArrowheads="1" noTextEdit="1"/>
          </p:cNvSpPr>
          <p:nvPr>
            <p:ph type="sldImg"/>
          </p:nvPr>
        </p:nvSpPr>
        <p:spPr>
          <a:ln/>
        </p:spPr>
      </p:sp>
      <p:sp>
        <p:nvSpPr>
          <p:cNvPr id="1078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90896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66C1-FD39-4003-B7A3-2F26DDF3498C}" type="slidenum">
              <a:rPr lang="en-US"/>
              <a:pPr/>
              <a:t>57</a:t>
            </a:fld>
            <a:endParaRPr lang="en-US"/>
          </a:p>
        </p:txBody>
      </p:sp>
      <p:sp>
        <p:nvSpPr>
          <p:cNvPr id="1079298" name="Rectangle 2"/>
          <p:cNvSpPr>
            <a:spLocks noGrp="1" noRot="1" noChangeAspect="1" noChangeArrowheads="1" noTextEdit="1"/>
          </p:cNvSpPr>
          <p:nvPr>
            <p:ph type="sldImg"/>
          </p:nvPr>
        </p:nvSpPr>
        <p:spPr>
          <a:ln/>
        </p:spPr>
      </p:sp>
      <p:sp>
        <p:nvSpPr>
          <p:cNvPr id="1079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77866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7E8EB-194F-4C85-9510-F4F182F8A923}" type="slidenum">
              <a:rPr lang="en-US"/>
              <a:pPr/>
              <a:t>58</a:t>
            </a:fld>
            <a:endParaRPr lang="en-US"/>
          </a:p>
        </p:txBody>
      </p:sp>
      <p:sp>
        <p:nvSpPr>
          <p:cNvPr id="1080322" name="Rectangle 2"/>
          <p:cNvSpPr>
            <a:spLocks noGrp="1" noRot="1" noChangeAspect="1" noChangeArrowheads="1" noTextEdit="1"/>
          </p:cNvSpPr>
          <p:nvPr>
            <p:ph type="sldImg"/>
          </p:nvPr>
        </p:nvSpPr>
        <p:spPr>
          <a:ln/>
        </p:spPr>
      </p:sp>
      <p:sp>
        <p:nvSpPr>
          <p:cNvPr id="1080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84165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59</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This section examines sequential building blocks, including counters and shift registers.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An N-bit binary counter, shown in figure, is a sequential arithmetic circuit with clock and reset inputs and an N-bit output Q.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Reset initializes the output to 0.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counter then advances through all 2^N possible outputs in binary order, incrementing on the rising edge of the clock.</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5725334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9E8D55-B231-4F82-B1B3-291EF4402AA5}" type="slidenum">
              <a:rPr lang="en-US"/>
              <a:pPr/>
              <a:t>60</a:t>
            </a:fld>
            <a:endParaRPr lang="en-US"/>
          </a:p>
        </p:txBody>
      </p:sp>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A shift register has a clock, a serial input Sin, a serial output </a:t>
            </a:r>
            <a:r>
              <a:rPr lang="en-US" sz="1200" i="0" kern="1200" dirty="0" err="1" smtClean="0">
                <a:solidFill>
                  <a:schemeClr val="tx1"/>
                </a:solidFill>
                <a:effectLst/>
                <a:latin typeface="+mn-lt"/>
                <a:ea typeface="+mn-ea"/>
                <a:cs typeface="+mn-cs"/>
              </a:rPr>
              <a:t>Sout</a:t>
            </a:r>
            <a:r>
              <a:rPr lang="en-US" sz="1200" i="0" kern="1200" dirty="0" smtClean="0">
                <a:solidFill>
                  <a:schemeClr val="tx1"/>
                </a:solidFill>
                <a:effectLst/>
                <a:latin typeface="+mn-lt"/>
                <a:ea typeface="+mn-ea"/>
                <a:cs typeface="+mn-cs"/>
              </a:rPr>
              <a:t>, and N parallel outputs Q.</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On each rising edge of the clock, a new bit is shifted in from Sin and all the subsequent contents are shifted forward.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A shift register can be constructed from N flip-flops connected in series.</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Shift registers can be viewed as serial-to-parallel converters.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input is provided serially (one bit at a time) at Sin.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After N cycles, the past N inputs are available in parallel at Q.</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24667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8E8FEB-9610-4353-91E1-389CFA465293}" type="slidenum">
              <a:rPr lang="en-US"/>
              <a:pPr/>
              <a:t>7</a:t>
            </a:fld>
            <a:endParaRPr lang="en-US"/>
          </a:p>
        </p:txBody>
      </p:sp>
      <p:sp>
        <p:nvSpPr>
          <p:cNvPr id="1032194" name="Rectangle 2"/>
          <p:cNvSpPr>
            <a:spLocks noGrp="1" noRot="1" noChangeAspect="1" noChangeArrowheads="1" noTextEdit="1"/>
          </p:cNvSpPr>
          <p:nvPr>
            <p:ph type="sldImg"/>
          </p:nvPr>
        </p:nvSpPr>
        <p:spPr>
          <a:ln/>
        </p:spPr>
      </p:sp>
      <p:sp>
        <p:nvSpPr>
          <p:cNvPr id="1032195"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An N-bit adder sums two N-bit inputs, A and B, and a carry in </a:t>
            </a:r>
            <a:r>
              <a:rPr lang="en-US" sz="1200" i="0" kern="1200" dirty="0" err="1" smtClean="0">
                <a:solidFill>
                  <a:schemeClr val="tx1"/>
                </a:solidFill>
                <a:effectLst/>
                <a:latin typeface="+mn-lt"/>
                <a:ea typeface="+mn-ea"/>
                <a:cs typeface="+mn-cs"/>
              </a:rPr>
              <a:t>Cin</a:t>
            </a:r>
            <a:r>
              <a:rPr lang="en-US" sz="1200" i="0" kern="1200" dirty="0" smtClean="0">
                <a:solidFill>
                  <a:schemeClr val="tx1"/>
                </a:solidFill>
                <a:effectLst/>
                <a:latin typeface="+mn-lt"/>
                <a:ea typeface="+mn-ea"/>
                <a:cs typeface="+mn-cs"/>
              </a:rPr>
              <a:t> to produce an N-bit result S and a carry out </a:t>
            </a:r>
            <a:r>
              <a:rPr lang="en-US" sz="1200" i="0" kern="1200" dirty="0" err="1" smtClean="0">
                <a:solidFill>
                  <a:schemeClr val="tx1"/>
                </a:solidFill>
                <a:effectLst/>
                <a:latin typeface="+mn-lt"/>
                <a:ea typeface="+mn-ea"/>
                <a:cs typeface="+mn-cs"/>
              </a:rPr>
              <a:t>Cout</a:t>
            </a:r>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It is commonly called a carry propagate adder (CPA) because the carry out of one bit propagates into the next bit.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2051435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39405-2F39-4078-960F-13ABD8BC6BBA}" type="slidenum">
              <a:rPr lang="en-US"/>
              <a:pPr/>
              <a:t>61</a:t>
            </a:fld>
            <a:endParaRPr lang="en-US"/>
          </a:p>
        </p:txBody>
      </p:sp>
      <p:sp>
        <p:nvSpPr>
          <p:cNvPr id="1083394" name="Rectangle 2"/>
          <p:cNvSpPr>
            <a:spLocks noGrp="1" noRot="1" noChangeAspect="1" noChangeArrowheads="1" noTextEdit="1"/>
          </p:cNvSpPr>
          <p:nvPr>
            <p:ph type="sldImg"/>
          </p:nvPr>
        </p:nvSpPr>
        <p:spPr>
          <a:ln/>
        </p:spPr>
      </p:sp>
      <p:sp>
        <p:nvSpPr>
          <p:cNvPr id="1083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4966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6DFE8A-59B2-404B-9C54-ABC234F7C21A}" type="slidenum">
              <a:rPr lang="en-US"/>
              <a:pPr/>
              <a:t>62</a:t>
            </a:fld>
            <a:endParaRPr lang="en-US"/>
          </a:p>
        </p:txBody>
      </p:sp>
      <p:sp>
        <p:nvSpPr>
          <p:cNvPr id="1084418" name="Rectangle 2"/>
          <p:cNvSpPr>
            <a:spLocks noGrp="1" noRot="1" noChangeAspect="1" noChangeArrowheads="1" noTextEdit="1"/>
          </p:cNvSpPr>
          <p:nvPr>
            <p:ph type="sldImg"/>
          </p:nvPr>
        </p:nvSpPr>
        <p:spPr>
          <a:ln/>
        </p:spPr>
      </p:sp>
      <p:sp>
        <p:nvSpPr>
          <p:cNvPr id="1084419"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The previous sections introduced arithmetic and sequential circuits for manipulating data.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Digital systems also require memories to store the data used and generated by such circuits.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Registers built from flip-flops are a kind of memory that stores small amounts of data.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This section describes memory arrays that can efficiently store large amounts of data.</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42396012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6B225-9BA0-4D81-A673-25BAA900EFB3}" type="slidenum">
              <a:rPr lang="en-US"/>
              <a:pPr/>
              <a:t>63</a:t>
            </a:fld>
            <a:endParaRPr lang="en-US"/>
          </a:p>
        </p:txBody>
      </p:sp>
      <p:sp>
        <p:nvSpPr>
          <p:cNvPr id="1085442" name="Rectangle 2"/>
          <p:cNvSpPr>
            <a:spLocks noGrp="1" noRot="1" noChangeAspect="1" noChangeArrowheads="1" noTextEdit="1"/>
          </p:cNvSpPr>
          <p:nvPr>
            <p:ph type="sldImg"/>
          </p:nvPr>
        </p:nvSpPr>
        <p:spPr>
          <a:ln/>
        </p:spPr>
      </p:sp>
      <p:sp>
        <p:nvSpPr>
          <p:cNvPr id="1085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921744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A17D2-8124-4E02-9AB8-6E3B46DD299A}" type="slidenum">
              <a:rPr lang="en-US"/>
              <a:pPr/>
              <a:t>64</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802457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B5CE3-F338-4CE5-80A6-E610D201E598}" type="slidenum">
              <a:rPr lang="en-US"/>
              <a:pPr/>
              <a:t>65</a:t>
            </a:fld>
            <a:endParaRPr lang="en-US"/>
          </a:p>
        </p:txBody>
      </p:sp>
      <p:sp>
        <p:nvSpPr>
          <p:cNvPr id="1087490" name="Rectangle 2"/>
          <p:cNvSpPr>
            <a:spLocks noGrp="1" noRot="1" noChangeAspect="1" noChangeArrowheads="1" noTextEdit="1"/>
          </p:cNvSpPr>
          <p:nvPr>
            <p:ph type="sldImg"/>
          </p:nvPr>
        </p:nvSpPr>
        <p:spPr>
          <a:ln/>
        </p:spPr>
      </p:sp>
      <p:sp>
        <p:nvSpPr>
          <p:cNvPr id="1087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060167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02E6C-21CC-49D8-85D6-83599E5670AF}" type="slidenum">
              <a:rPr lang="en-US"/>
              <a:pPr/>
              <a:t>66</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Memory arrays are built as an array of bit cells, each of which stores 1 bit of data.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Each bit cell is connected to a </a:t>
            </a:r>
            <a:r>
              <a:rPr lang="en-US" sz="1200" i="0" kern="1200" dirty="0" err="1" smtClean="0">
                <a:solidFill>
                  <a:schemeClr val="tx1"/>
                </a:solidFill>
                <a:effectLst/>
                <a:latin typeface="+mn-lt"/>
                <a:ea typeface="+mn-ea"/>
                <a:cs typeface="+mn-cs"/>
              </a:rPr>
              <a:t>wordline</a:t>
            </a:r>
            <a:r>
              <a:rPr lang="en-US" sz="1200" i="0" kern="1200" dirty="0" smtClean="0">
                <a:solidFill>
                  <a:schemeClr val="tx1"/>
                </a:solidFill>
                <a:effectLst/>
                <a:latin typeface="+mn-lt"/>
                <a:ea typeface="+mn-ea"/>
                <a:cs typeface="+mn-cs"/>
              </a:rPr>
              <a:t> and a </a:t>
            </a:r>
            <a:r>
              <a:rPr lang="en-US" sz="1200" i="0" kern="1200" dirty="0" err="1" smtClean="0">
                <a:solidFill>
                  <a:schemeClr val="tx1"/>
                </a:solidFill>
                <a:effectLst/>
                <a:latin typeface="+mn-lt"/>
                <a:ea typeface="+mn-ea"/>
                <a:cs typeface="+mn-cs"/>
              </a:rPr>
              <a:t>bitline</a:t>
            </a:r>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For each combination of address bits, the memory asserts a single </a:t>
            </a:r>
            <a:r>
              <a:rPr lang="en-US" sz="1200" i="0" kern="1200" dirty="0" err="1" smtClean="0">
                <a:solidFill>
                  <a:schemeClr val="tx1"/>
                </a:solidFill>
                <a:effectLst/>
                <a:latin typeface="+mn-lt"/>
                <a:ea typeface="+mn-ea"/>
                <a:cs typeface="+mn-cs"/>
              </a:rPr>
              <a:t>wordline</a:t>
            </a:r>
            <a:r>
              <a:rPr lang="en-US" sz="1200" i="0" kern="1200" dirty="0" smtClean="0">
                <a:solidFill>
                  <a:schemeClr val="tx1"/>
                </a:solidFill>
                <a:effectLst/>
                <a:latin typeface="+mn-lt"/>
                <a:ea typeface="+mn-ea"/>
                <a:cs typeface="+mn-cs"/>
              </a:rPr>
              <a:t> that activates the bit cells in that row. </a:t>
            </a:r>
          </a:p>
          <a:p>
            <a:r>
              <a:rPr lang="en-US" sz="1200" i="0" kern="1200" dirty="0" smtClean="0">
                <a:solidFill>
                  <a:schemeClr val="tx1"/>
                </a:solidFill>
                <a:effectLst/>
                <a:latin typeface="+mn-lt"/>
                <a:ea typeface="+mn-ea"/>
                <a:cs typeface="+mn-cs"/>
              </a:rPr>
              <a:t>When the </a:t>
            </a:r>
            <a:r>
              <a:rPr lang="en-US" sz="1200" i="0" kern="1200" dirty="0" err="1" smtClean="0">
                <a:solidFill>
                  <a:schemeClr val="tx1"/>
                </a:solidFill>
                <a:effectLst/>
                <a:latin typeface="+mn-lt"/>
                <a:ea typeface="+mn-ea"/>
                <a:cs typeface="+mn-cs"/>
              </a:rPr>
              <a:t>wordline</a:t>
            </a:r>
            <a:r>
              <a:rPr lang="en-US" sz="1200" i="0" kern="1200" dirty="0" smtClean="0">
                <a:solidFill>
                  <a:schemeClr val="tx1"/>
                </a:solidFill>
                <a:effectLst/>
                <a:latin typeface="+mn-lt"/>
                <a:ea typeface="+mn-ea"/>
                <a:cs typeface="+mn-cs"/>
              </a:rPr>
              <a:t> is HIGH, the stored bit transfers to or from the </a:t>
            </a:r>
            <a:r>
              <a:rPr lang="en-US" sz="1200" i="0" kern="1200" dirty="0" err="1" smtClean="0">
                <a:solidFill>
                  <a:schemeClr val="tx1"/>
                </a:solidFill>
                <a:effectLst/>
                <a:latin typeface="+mn-lt"/>
                <a:ea typeface="+mn-ea"/>
                <a:cs typeface="+mn-cs"/>
              </a:rPr>
              <a:t>bitline</a:t>
            </a:r>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Otherwise, the </a:t>
            </a:r>
            <a:r>
              <a:rPr lang="en-US" sz="1200" i="0" kern="1200" dirty="0" err="1" smtClean="0">
                <a:solidFill>
                  <a:schemeClr val="tx1"/>
                </a:solidFill>
                <a:effectLst/>
                <a:latin typeface="+mn-lt"/>
                <a:ea typeface="+mn-ea"/>
                <a:cs typeface="+mn-cs"/>
              </a:rPr>
              <a:t>bitline</a:t>
            </a:r>
            <a:r>
              <a:rPr lang="en-US" sz="1200" i="0" kern="1200" dirty="0" smtClean="0">
                <a:solidFill>
                  <a:schemeClr val="tx1"/>
                </a:solidFill>
                <a:effectLst/>
                <a:latin typeface="+mn-lt"/>
                <a:ea typeface="+mn-ea"/>
                <a:cs typeface="+mn-cs"/>
              </a:rPr>
              <a:t> is disconnected from the bit cell. </a:t>
            </a:r>
          </a:p>
          <a:p>
            <a:r>
              <a:rPr lang="en-US" sz="1200" i="0" kern="1200" dirty="0" smtClean="0">
                <a:solidFill>
                  <a:schemeClr val="tx1"/>
                </a:solidFill>
                <a:effectLst/>
                <a:latin typeface="+mn-lt"/>
                <a:ea typeface="+mn-ea"/>
                <a:cs typeface="+mn-cs"/>
              </a:rPr>
              <a:t>The circuitry to store the bit varies with memory type.</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To read a bit cell, the </a:t>
            </a:r>
            <a:r>
              <a:rPr lang="en-US" sz="1200" i="0" kern="1200" dirty="0" err="1" smtClean="0">
                <a:solidFill>
                  <a:schemeClr val="tx1"/>
                </a:solidFill>
                <a:effectLst/>
                <a:latin typeface="+mn-lt"/>
                <a:ea typeface="+mn-ea"/>
                <a:cs typeface="+mn-cs"/>
              </a:rPr>
              <a:t>bitline</a:t>
            </a:r>
            <a:r>
              <a:rPr lang="en-US" sz="1200" i="0" kern="1200" dirty="0" smtClean="0">
                <a:solidFill>
                  <a:schemeClr val="tx1"/>
                </a:solidFill>
                <a:effectLst/>
                <a:latin typeface="+mn-lt"/>
                <a:ea typeface="+mn-ea"/>
                <a:cs typeface="+mn-cs"/>
              </a:rPr>
              <a:t> is initially left floating (Z). </a:t>
            </a:r>
          </a:p>
          <a:p>
            <a:r>
              <a:rPr lang="en-US" sz="1200" i="0" kern="1200" dirty="0" smtClean="0">
                <a:solidFill>
                  <a:schemeClr val="tx1"/>
                </a:solidFill>
                <a:effectLst/>
                <a:latin typeface="+mn-lt"/>
                <a:ea typeface="+mn-ea"/>
                <a:cs typeface="+mn-cs"/>
              </a:rPr>
              <a:t>Then the </a:t>
            </a:r>
            <a:r>
              <a:rPr lang="en-US" sz="1200" i="0" kern="1200" dirty="0" err="1" smtClean="0">
                <a:solidFill>
                  <a:schemeClr val="tx1"/>
                </a:solidFill>
                <a:effectLst/>
                <a:latin typeface="+mn-lt"/>
                <a:ea typeface="+mn-ea"/>
                <a:cs typeface="+mn-cs"/>
              </a:rPr>
              <a:t>wordline</a:t>
            </a:r>
            <a:r>
              <a:rPr lang="en-US" sz="1200" i="0" kern="1200" dirty="0" smtClean="0">
                <a:solidFill>
                  <a:schemeClr val="tx1"/>
                </a:solidFill>
                <a:effectLst/>
                <a:latin typeface="+mn-lt"/>
                <a:ea typeface="+mn-ea"/>
                <a:cs typeface="+mn-cs"/>
              </a:rPr>
              <a:t> is turned ON, allowing the stored value to drive the </a:t>
            </a:r>
            <a:r>
              <a:rPr lang="en-US" sz="1200" i="0" kern="1200" dirty="0" err="1" smtClean="0">
                <a:solidFill>
                  <a:schemeClr val="tx1"/>
                </a:solidFill>
                <a:effectLst/>
                <a:latin typeface="+mn-lt"/>
                <a:ea typeface="+mn-ea"/>
                <a:cs typeface="+mn-cs"/>
              </a:rPr>
              <a:t>bitline</a:t>
            </a:r>
            <a:r>
              <a:rPr lang="en-US" sz="1200" i="0" kern="1200" dirty="0" smtClean="0">
                <a:solidFill>
                  <a:schemeClr val="tx1"/>
                </a:solidFill>
                <a:effectLst/>
                <a:latin typeface="+mn-lt"/>
                <a:ea typeface="+mn-ea"/>
                <a:cs typeface="+mn-cs"/>
              </a:rPr>
              <a:t> to 0 or 1. </a:t>
            </a:r>
          </a:p>
          <a:p>
            <a:r>
              <a:rPr lang="en-US" sz="1200" i="0" kern="1200" dirty="0" smtClean="0">
                <a:solidFill>
                  <a:schemeClr val="tx1"/>
                </a:solidFill>
                <a:effectLst/>
                <a:latin typeface="+mn-lt"/>
                <a:ea typeface="+mn-ea"/>
                <a:cs typeface="+mn-cs"/>
              </a:rPr>
              <a:t>To write a bit cell, the </a:t>
            </a:r>
            <a:r>
              <a:rPr lang="en-US" sz="1200" i="0" kern="1200" dirty="0" err="1" smtClean="0">
                <a:solidFill>
                  <a:schemeClr val="tx1"/>
                </a:solidFill>
                <a:effectLst/>
                <a:latin typeface="+mn-lt"/>
                <a:ea typeface="+mn-ea"/>
                <a:cs typeface="+mn-cs"/>
              </a:rPr>
              <a:t>bitline</a:t>
            </a:r>
            <a:r>
              <a:rPr lang="en-US" sz="1200" i="0" kern="1200" dirty="0" smtClean="0">
                <a:solidFill>
                  <a:schemeClr val="tx1"/>
                </a:solidFill>
                <a:effectLst/>
                <a:latin typeface="+mn-lt"/>
                <a:ea typeface="+mn-ea"/>
                <a:cs typeface="+mn-cs"/>
              </a:rPr>
              <a:t> is strongly driven to the desired value. </a:t>
            </a:r>
          </a:p>
          <a:p>
            <a:r>
              <a:rPr lang="en-US" sz="1200" i="0" kern="1200" dirty="0" smtClean="0">
                <a:solidFill>
                  <a:schemeClr val="tx1"/>
                </a:solidFill>
                <a:effectLst/>
                <a:latin typeface="+mn-lt"/>
                <a:ea typeface="+mn-ea"/>
                <a:cs typeface="+mn-cs"/>
              </a:rPr>
              <a:t>Then the </a:t>
            </a:r>
            <a:r>
              <a:rPr lang="en-US" sz="1200" i="0" kern="1200" dirty="0" err="1" smtClean="0">
                <a:solidFill>
                  <a:schemeClr val="tx1"/>
                </a:solidFill>
                <a:effectLst/>
                <a:latin typeface="+mn-lt"/>
                <a:ea typeface="+mn-ea"/>
                <a:cs typeface="+mn-cs"/>
              </a:rPr>
              <a:t>wordline</a:t>
            </a:r>
            <a:r>
              <a:rPr lang="en-US" sz="1200" i="0" kern="1200" dirty="0" smtClean="0">
                <a:solidFill>
                  <a:schemeClr val="tx1"/>
                </a:solidFill>
                <a:effectLst/>
                <a:latin typeface="+mn-lt"/>
                <a:ea typeface="+mn-ea"/>
                <a:cs typeface="+mn-cs"/>
              </a:rPr>
              <a:t> is turned ON, connecting the </a:t>
            </a:r>
            <a:r>
              <a:rPr lang="en-US" sz="1200" i="0" kern="1200" dirty="0" err="1" smtClean="0">
                <a:solidFill>
                  <a:schemeClr val="tx1"/>
                </a:solidFill>
                <a:effectLst/>
                <a:latin typeface="+mn-lt"/>
                <a:ea typeface="+mn-ea"/>
                <a:cs typeface="+mn-cs"/>
              </a:rPr>
              <a:t>bitline</a:t>
            </a:r>
            <a:r>
              <a:rPr lang="en-US" sz="1200" i="0" kern="1200" dirty="0" smtClean="0">
                <a:solidFill>
                  <a:schemeClr val="tx1"/>
                </a:solidFill>
                <a:effectLst/>
                <a:latin typeface="+mn-lt"/>
                <a:ea typeface="+mn-ea"/>
                <a:cs typeface="+mn-cs"/>
              </a:rPr>
              <a:t> to the stored bit. </a:t>
            </a:r>
          </a:p>
          <a:p>
            <a:r>
              <a:rPr lang="en-US" sz="1200" i="0" kern="1200" dirty="0" smtClean="0">
                <a:solidFill>
                  <a:schemeClr val="tx1"/>
                </a:solidFill>
                <a:effectLst/>
                <a:latin typeface="+mn-lt"/>
                <a:ea typeface="+mn-ea"/>
                <a:cs typeface="+mn-cs"/>
              </a:rPr>
              <a:t>The strongly driven </a:t>
            </a:r>
            <a:r>
              <a:rPr lang="en-US" sz="1200" i="0" kern="1200" dirty="0" err="1" smtClean="0">
                <a:solidFill>
                  <a:schemeClr val="tx1"/>
                </a:solidFill>
                <a:effectLst/>
                <a:latin typeface="+mn-lt"/>
                <a:ea typeface="+mn-ea"/>
                <a:cs typeface="+mn-cs"/>
              </a:rPr>
              <a:t>bitline</a:t>
            </a:r>
            <a:r>
              <a:rPr lang="en-US" sz="1200" i="0" kern="1200" dirty="0" smtClean="0">
                <a:solidFill>
                  <a:schemeClr val="tx1"/>
                </a:solidFill>
                <a:effectLst/>
                <a:latin typeface="+mn-lt"/>
                <a:ea typeface="+mn-ea"/>
                <a:cs typeface="+mn-cs"/>
              </a:rPr>
              <a:t> overpowers the contents of the bit cell, writing the desired value into the stored bit.</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40292897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02E6C-21CC-49D8-85D6-83599E5670AF}" type="slidenum">
              <a:rPr lang="en-US"/>
              <a:pPr/>
              <a:t>67</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62672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EE5B8-3213-4D7F-82B5-4AD46421790A}" type="slidenum">
              <a:rPr lang="en-US"/>
              <a:pPr/>
              <a:t>68</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Figure shows the internal organization of a 4 × 3 memory array. </a:t>
            </a:r>
          </a:p>
          <a:p>
            <a:r>
              <a:rPr lang="en-US" sz="1200" i="0" kern="1200" dirty="0" smtClean="0">
                <a:solidFill>
                  <a:schemeClr val="tx1"/>
                </a:solidFill>
                <a:effectLst/>
                <a:latin typeface="+mn-lt"/>
                <a:ea typeface="+mn-ea"/>
                <a:cs typeface="+mn-cs"/>
              </a:rPr>
              <a:t>Of course, practical memories are much larger, but the behavior of larger arrays can be extrapolated from the smaller array. </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During a memory read, a </a:t>
            </a:r>
            <a:r>
              <a:rPr lang="en-US" sz="1200" i="0" kern="1200" dirty="0" err="1" smtClean="0">
                <a:solidFill>
                  <a:schemeClr val="tx1"/>
                </a:solidFill>
                <a:effectLst/>
                <a:latin typeface="+mn-lt"/>
                <a:ea typeface="+mn-ea"/>
                <a:cs typeface="+mn-cs"/>
              </a:rPr>
              <a:t>wordline</a:t>
            </a:r>
            <a:r>
              <a:rPr lang="en-US" sz="1200" i="0" kern="1200" dirty="0" smtClean="0">
                <a:solidFill>
                  <a:schemeClr val="tx1"/>
                </a:solidFill>
                <a:effectLst/>
                <a:latin typeface="+mn-lt"/>
                <a:ea typeface="+mn-ea"/>
                <a:cs typeface="+mn-cs"/>
              </a:rPr>
              <a:t> is asserted, and the corresponding row of bit cells drives the </a:t>
            </a:r>
            <a:r>
              <a:rPr lang="en-US" sz="1200" i="0" kern="1200" dirty="0" err="1" smtClean="0">
                <a:solidFill>
                  <a:schemeClr val="tx1"/>
                </a:solidFill>
                <a:effectLst/>
                <a:latin typeface="+mn-lt"/>
                <a:ea typeface="+mn-ea"/>
                <a:cs typeface="+mn-cs"/>
              </a:rPr>
              <a:t>bitlines</a:t>
            </a:r>
            <a:r>
              <a:rPr lang="en-US" sz="1200" i="0" kern="1200" dirty="0" smtClean="0">
                <a:solidFill>
                  <a:schemeClr val="tx1"/>
                </a:solidFill>
                <a:effectLst/>
                <a:latin typeface="+mn-lt"/>
                <a:ea typeface="+mn-ea"/>
                <a:cs typeface="+mn-cs"/>
              </a:rPr>
              <a:t> HIGH or LOW. </a:t>
            </a:r>
          </a:p>
          <a:p>
            <a:r>
              <a:rPr lang="en-US" sz="1200" i="0" kern="1200" dirty="0" smtClean="0">
                <a:solidFill>
                  <a:schemeClr val="tx1"/>
                </a:solidFill>
                <a:effectLst/>
                <a:latin typeface="+mn-lt"/>
                <a:ea typeface="+mn-ea"/>
                <a:cs typeface="+mn-cs"/>
              </a:rPr>
              <a:t>During a memory write, the </a:t>
            </a:r>
            <a:r>
              <a:rPr lang="en-US" sz="1200" i="0" kern="1200" dirty="0" err="1" smtClean="0">
                <a:solidFill>
                  <a:schemeClr val="tx1"/>
                </a:solidFill>
                <a:effectLst/>
                <a:latin typeface="+mn-lt"/>
                <a:ea typeface="+mn-ea"/>
                <a:cs typeface="+mn-cs"/>
              </a:rPr>
              <a:t>bitlines</a:t>
            </a:r>
            <a:r>
              <a:rPr lang="en-US" sz="1200" i="0" kern="1200" dirty="0" smtClean="0">
                <a:solidFill>
                  <a:schemeClr val="tx1"/>
                </a:solidFill>
                <a:effectLst/>
                <a:latin typeface="+mn-lt"/>
                <a:ea typeface="+mn-ea"/>
                <a:cs typeface="+mn-cs"/>
              </a:rPr>
              <a:t> are driven HIGH or LOW first and then a </a:t>
            </a:r>
            <a:r>
              <a:rPr lang="en-US" sz="1200" i="0" kern="1200" dirty="0" err="1" smtClean="0">
                <a:solidFill>
                  <a:schemeClr val="tx1"/>
                </a:solidFill>
                <a:effectLst/>
                <a:latin typeface="+mn-lt"/>
                <a:ea typeface="+mn-ea"/>
                <a:cs typeface="+mn-cs"/>
              </a:rPr>
              <a:t>wordline</a:t>
            </a:r>
            <a:r>
              <a:rPr lang="en-US" sz="1200" i="0" kern="1200" dirty="0" smtClean="0">
                <a:solidFill>
                  <a:schemeClr val="tx1"/>
                </a:solidFill>
                <a:effectLst/>
                <a:latin typeface="+mn-lt"/>
                <a:ea typeface="+mn-ea"/>
                <a:cs typeface="+mn-cs"/>
              </a:rPr>
              <a:t> is asserted, allowing the </a:t>
            </a:r>
            <a:r>
              <a:rPr lang="en-US" sz="1200" i="0" kern="1200" dirty="0" err="1" smtClean="0">
                <a:solidFill>
                  <a:schemeClr val="tx1"/>
                </a:solidFill>
                <a:effectLst/>
                <a:latin typeface="+mn-lt"/>
                <a:ea typeface="+mn-ea"/>
                <a:cs typeface="+mn-cs"/>
              </a:rPr>
              <a:t>bitline</a:t>
            </a:r>
            <a:r>
              <a:rPr lang="en-US" sz="1200" i="0" kern="1200" dirty="0" smtClean="0">
                <a:solidFill>
                  <a:schemeClr val="tx1"/>
                </a:solidFill>
                <a:effectLst/>
                <a:latin typeface="+mn-lt"/>
                <a:ea typeface="+mn-ea"/>
                <a:cs typeface="+mn-cs"/>
              </a:rPr>
              <a:t> values to be stored in that row of bit cells. </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For example, to read Address 10, the </a:t>
            </a:r>
            <a:r>
              <a:rPr lang="en-US" sz="1200" i="0" kern="1200" dirty="0" err="1" smtClean="0">
                <a:solidFill>
                  <a:schemeClr val="tx1"/>
                </a:solidFill>
                <a:effectLst/>
                <a:latin typeface="+mn-lt"/>
                <a:ea typeface="+mn-ea"/>
                <a:cs typeface="+mn-cs"/>
              </a:rPr>
              <a:t>bitlines</a:t>
            </a:r>
            <a:r>
              <a:rPr lang="en-US" sz="1200" i="0" kern="1200" dirty="0" smtClean="0">
                <a:solidFill>
                  <a:schemeClr val="tx1"/>
                </a:solidFill>
                <a:effectLst/>
                <a:latin typeface="+mn-lt"/>
                <a:ea typeface="+mn-ea"/>
                <a:cs typeface="+mn-cs"/>
              </a:rPr>
              <a:t> are left floating, the decoder asserts wordline2, and the data stored in</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that row of bit cells (100) reads out onto the Data </a:t>
            </a:r>
            <a:r>
              <a:rPr lang="en-US" sz="1200" i="0" kern="1200" dirty="0" err="1" smtClean="0">
                <a:solidFill>
                  <a:schemeClr val="tx1"/>
                </a:solidFill>
                <a:effectLst/>
                <a:latin typeface="+mn-lt"/>
                <a:ea typeface="+mn-ea"/>
                <a:cs typeface="+mn-cs"/>
              </a:rPr>
              <a:t>bitlines</a:t>
            </a:r>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To write the value 001 to Address 11, the </a:t>
            </a:r>
            <a:r>
              <a:rPr lang="en-US" sz="1200" i="0" kern="1200" dirty="0" err="1" smtClean="0">
                <a:solidFill>
                  <a:schemeClr val="tx1"/>
                </a:solidFill>
                <a:effectLst/>
                <a:latin typeface="+mn-lt"/>
                <a:ea typeface="+mn-ea"/>
                <a:cs typeface="+mn-cs"/>
              </a:rPr>
              <a:t>bitlines</a:t>
            </a:r>
            <a:r>
              <a:rPr lang="en-US" sz="1200" i="0" kern="1200" dirty="0" smtClean="0">
                <a:solidFill>
                  <a:schemeClr val="tx1"/>
                </a:solidFill>
                <a:effectLst/>
                <a:latin typeface="+mn-lt"/>
                <a:ea typeface="+mn-ea"/>
                <a:cs typeface="+mn-cs"/>
              </a:rPr>
              <a:t> are driven to the value 001, then wordline3 is asserted and the new value (001) is stored in the bit cells.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002097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137F3-3757-4E0E-9FBA-19E0766179D6}" type="slidenum">
              <a:rPr lang="en-US"/>
              <a:pPr/>
              <a:t>69</a:t>
            </a:fld>
            <a:endParaRPr lang="en-US"/>
          </a:p>
        </p:txBody>
      </p:sp>
      <p:sp>
        <p:nvSpPr>
          <p:cNvPr id="1090562" name="Rectangle 2"/>
          <p:cNvSpPr>
            <a:spLocks noGrp="1" noRot="1" noChangeAspect="1" noChangeArrowheads="1" noTextEdit="1"/>
          </p:cNvSpPr>
          <p:nvPr>
            <p:ph type="sldImg"/>
          </p:nvPr>
        </p:nvSpPr>
        <p:spPr>
          <a:ln/>
        </p:spPr>
      </p:sp>
      <p:sp>
        <p:nvSpPr>
          <p:cNvPr id="1090563"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Memories are classified based on how they store bits in the bit cell.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broadest classification is random access memory (RAM) versus read only memory (ROM). </a:t>
            </a:r>
          </a:p>
          <a:p>
            <a:r>
              <a:rPr lang="en-US" sz="1200" i="0" kern="1200" dirty="0" smtClean="0">
                <a:solidFill>
                  <a:schemeClr val="tx1"/>
                </a:solidFill>
                <a:effectLst/>
                <a:latin typeface="+mn-lt"/>
                <a:ea typeface="+mn-ea"/>
                <a:cs typeface="+mn-cs"/>
              </a:rPr>
              <a:t>RAM is volatile, meaning that it loses its data when the power is turned off. </a:t>
            </a:r>
          </a:p>
          <a:p>
            <a:r>
              <a:rPr lang="en-US" sz="1200" i="0" kern="1200" dirty="0" smtClean="0">
                <a:solidFill>
                  <a:schemeClr val="tx1"/>
                </a:solidFill>
                <a:effectLst/>
                <a:latin typeface="+mn-lt"/>
                <a:ea typeface="+mn-ea"/>
                <a:cs typeface="+mn-cs"/>
              </a:rPr>
              <a:t>ROM is nonvolatile, meaning that it retains its data indefinitely, even without a power source.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2044862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3EE72-9E01-4B50-9708-723A79C0A277}" type="slidenum">
              <a:rPr lang="en-US"/>
              <a:pPr/>
              <a:t>70</a:t>
            </a:fld>
            <a:endParaRPr lang="en-US"/>
          </a:p>
        </p:txBody>
      </p:sp>
      <p:sp>
        <p:nvSpPr>
          <p:cNvPr id="1091586" name="Rectangle 2"/>
          <p:cNvSpPr>
            <a:spLocks noGrp="1" noRot="1" noChangeAspect="1" noChangeArrowheads="1" noTextEdit="1"/>
          </p:cNvSpPr>
          <p:nvPr>
            <p:ph type="sldImg"/>
          </p:nvPr>
        </p:nvSpPr>
        <p:spPr>
          <a:ln/>
        </p:spPr>
      </p:sp>
      <p:sp>
        <p:nvSpPr>
          <p:cNvPr id="1091587"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RAM is called random access memory because any data word is accessed with the same delay as any other. </a:t>
            </a:r>
          </a:p>
          <a:p>
            <a:r>
              <a:rPr lang="en-US" sz="1200" i="0" kern="1200" dirty="0" smtClean="0">
                <a:solidFill>
                  <a:schemeClr val="tx1"/>
                </a:solidFill>
                <a:effectLst/>
                <a:latin typeface="+mn-lt"/>
                <a:ea typeface="+mn-ea"/>
                <a:cs typeface="+mn-cs"/>
              </a:rPr>
              <a:t>In contrast, a sequential access memory, such as a tape recorder, accesses nearby data more quickly than faraway data.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2651328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71EAE-9A32-47E3-B7E2-2AC940931EA8}" type="slidenum">
              <a:rPr lang="en-US"/>
              <a:pPr/>
              <a:t>8</a:t>
            </a:fld>
            <a:endParaRPr lang="en-US"/>
          </a:p>
        </p:txBody>
      </p:sp>
      <p:sp>
        <p:nvSpPr>
          <p:cNvPr id="1033218" name="Rectangle 2"/>
          <p:cNvSpPr>
            <a:spLocks noGrp="1" noRot="1" noChangeAspect="1" noChangeArrowheads="1" noTextEdit="1"/>
          </p:cNvSpPr>
          <p:nvPr>
            <p:ph type="sldImg"/>
          </p:nvPr>
        </p:nvSpPr>
        <p:spPr>
          <a:ln/>
        </p:spPr>
      </p:sp>
      <p:sp>
        <p:nvSpPr>
          <p:cNvPr id="1033219"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The simplest way to build an N-bit carry propagate adder is to chain together N full adders.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a:t>
            </a:r>
            <a:r>
              <a:rPr lang="en-US" sz="1200" i="0" kern="1200" dirty="0" err="1" smtClean="0">
                <a:solidFill>
                  <a:schemeClr val="tx1"/>
                </a:solidFill>
                <a:effectLst/>
                <a:latin typeface="+mn-lt"/>
                <a:ea typeface="+mn-ea"/>
                <a:cs typeface="+mn-cs"/>
              </a:rPr>
              <a:t>Cout</a:t>
            </a:r>
            <a:r>
              <a:rPr lang="en-US" sz="1200" i="0" kern="1200" dirty="0" smtClean="0">
                <a:solidFill>
                  <a:schemeClr val="tx1"/>
                </a:solidFill>
                <a:effectLst/>
                <a:latin typeface="+mn-lt"/>
                <a:ea typeface="+mn-ea"/>
                <a:cs typeface="+mn-cs"/>
              </a:rPr>
              <a:t> of one stage acts as the </a:t>
            </a:r>
            <a:r>
              <a:rPr lang="en-US" sz="1200" i="0" kern="1200" dirty="0" err="1" smtClean="0">
                <a:solidFill>
                  <a:schemeClr val="tx1"/>
                </a:solidFill>
                <a:effectLst/>
                <a:latin typeface="+mn-lt"/>
                <a:ea typeface="+mn-ea"/>
                <a:cs typeface="+mn-cs"/>
              </a:rPr>
              <a:t>Cin</a:t>
            </a:r>
            <a:r>
              <a:rPr lang="en-US" sz="1200" i="0" kern="1200" dirty="0" smtClean="0">
                <a:solidFill>
                  <a:schemeClr val="tx1"/>
                </a:solidFill>
                <a:effectLst/>
                <a:latin typeface="+mn-lt"/>
                <a:ea typeface="+mn-ea"/>
                <a:cs typeface="+mn-cs"/>
              </a:rPr>
              <a:t> of the next stage, as shown in figure for 32-bit addition.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This is called a ripple-carry adder.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It is a good application of modularity and regularity: the full adder module is reused many times to form a larger system.</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a:t>
            </a:r>
            <a:r>
              <a:rPr lang="en-US" sz="1200" i="0" kern="1200" dirty="0" err="1" smtClean="0">
                <a:solidFill>
                  <a:schemeClr val="tx1"/>
                </a:solidFill>
                <a:effectLst/>
                <a:latin typeface="+mn-lt"/>
                <a:ea typeface="+mn-ea"/>
                <a:cs typeface="+mn-cs"/>
              </a:rPr>
              <a:t>ripplecarry</a:t>
            </a:r>
            <a:r>
              <a:rPr lang="en-US" sz="1200" i="0" kern="1200" dirty="0" smtClean="0">
                <a:solidFill>
                  <a:schemeClr val="tx1"/>
                </a:solidFill>
                <a:effectLst/>
                <a:latin typeface="+mn-lt"/>
                <a:ea typeface="+mn-ea"/>
                <a:cs typeface="+mn-cs"/>
              </a:rPr>
              <a:t> adder has the disadvantage of being slow when N is large.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6265072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63777-7DFA-44EC-9609-B6BFC825C739}" type="slidenum">
              <a:rPr lang="en-US"/>
              <a:pPr/>
              <a:t>71</a:t>
            </a:fld>
            <a:endParaRPr lang="en-US"/>
          </a:p>
        </p:txBody>
      </p:sp>
      <p:sp>
        <p:nvSpPr>
          <p:cNvPr id="1092610" name="Rectangle 2"/>
          <p:cNvSpPr>
            <a:spLocks noGrp="1" noRot="1" noChangeAspect="1" noChangeArrowheads="1" noTextEdit="1"/>
          </p:cNvSpPr>
          <p:nvPr>
            <p:ph type="sldImg"/>
          </p:nvPr>
        </p:nvSpPr>
        <p:spPr>
          <a:ln/>
        </p:spPr>
      </p:sp>
      <p:sp>
        <p:nvSpPr>
          <p:cNvPr id="1092611"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ROM is called read only memory because, historically, it could only be read but not written. </a:t>
            </a:r>
          </a:p>
          <a:p>
            <a:r>
              <a:rPr lang="en-US" sz="1200" i="0" kern="1200" dirty="0" smtClean="0">
                <a:solidFill>
                  <a:schemeClr val="tx1"/>
                </a:solidFill>
                <a:effectLst/>
                <a:latin typeface="+mn-lt"/>
                <a:ea typeface="+mn-ea"/>
                <a:cs typeface="+mn-cs"/>
              </a:rPr>
              <a:t>These names are confusing, because ROMs are randomly accessed too.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6922216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BFE4F-8561-448B-915C-4E5FC6C9C108}" type="slidenum">
              <a:rPr lang="en-US"/>
              <a:pPr/>
              <a:t>72</a:t>
            </a:fld>
            <a:endParaRPr lang="en-US"/>
          </a:p>
        </p:txBody>
      </p:sp>
      <p:sp>
        <p:nvSpPr>
          <p:cNvPr id="1093634" name="Rectangle 2"/>
          <p:cNvSpPr>
            <a:spLocks noGrp="1" noRot="1" noChangeAspect="1" noChangeArrowheads="1" noTextEdit="1"/>
          </p:cNvSpPr>
          <p:nvPr>
            <p:ph type="sldImg"/>
          </p:nvPr>
        </p:nvSpPr>
        <p:spPr>
          <a:ln/>
        </p:spPr>
      </p:sp>
      <p:sp>
        <p:nvSpPr>
          <p:cNvPr id="109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882214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A63FA-4A2B-45B4-B397-105B885D876B}" type="slidenum">
              <a:rPr lang="en-US"/>
              <a:pPr/>
              <a:t>73</a:t>
            </a:fld>
            <a:endParaRPr lang="en-US"/>
          </a:p>
        </p:txBody>
      </p:sp>
      <p:sp>
        <p:nvSpPr>
          <p:cNvPr id="1094658" name="Rectangle 2"/>
          <p:cNvSpPr>
            <a:spLocks noGrp="1" noRot="1" noChangeAspect="1" noChangeArrowheads="1" noTextEdit="1"/>
          </p:cNvSpPr>
          <p:nvPr>
            <p:ph type="sldImg"/>
          </p:nvPr>
        </p:nvSpPr>
        <p:spPr>
          <a:ln/>
        </p:spPr>
      </p:sp>
      <p:sp>
        <p:nvSpPr>
          <p:cNvPr id="1094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631463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315AE-C12C-42FD-8E59-7B2ACF03AFB8}" type="slidenum">
              <a:rPr lang="en-US"/>
              <a:pPr/>
              <a:t>74</a:t>
            </a:fld>
            <a:endParaRPr lang="en-US"/>
          </a:p>
        </p:txBody>
      </p:sp>
      <p:sp>
        <p:nvSpPr>
          <p:cNvPr id="1095682" name="Rectangle 2"/>
          <p:cNvSpPr>
            <a:spLocks noGrp="1" noRot="1" noChangeAspect="1" noChangeArrowheads="1" noTextEdit="1"/>
          </p:cNvSpPr>
          <p:nvPr>
            <p:ph type="sldImg"/>
          </p:nvPr>
        </p:nvSpPr>
        <p:spPr>
          <a:ln/>
        </p:spPr>
      </p:sp>
      <p:sp>
        <p:nvSpPr>
          <p:cNvPr id="1095683"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Upon a read, data values are transferred from the capacitor to the </a:t>
            </a:r>
            <a:r>
              <a:rPr lang="en-US" sz="1200" i="0" kern="1200" dirty="0" err="1" smtClean="0">
                <a:solidFill>
                  <a:schemeClr val="tx1"/>
                </a:solidFill>
                <a:effectLst/>
                <a:latin typeface="+mn-lt"/>
                <a:ea typeface="+mn-ea"/>
                <a:cs typeface="+mn-cs"/>
              </a:rPr>
              <a:t>bitline</a:t>
            </a:r>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Upon a write, data values are transferred from the </a:t>
            </a:r>
            <a:r>
              <a:rPr lang="en-US" sz="1200" i="0" kern="1200" dirty="0" err="1" smtClean="0">
                <a:solidFill>
                  <a:schemeClr val="tx1"/>
                </a:solidFill>
                <a:effectLst/>
                <a:latin typeface="+mn-lt"/>
                <a:ea typeface="+mn-ea"/>
                <a:cs typeface="+mn-cs"/>
              </a:rPr>
              <a:t>bitline</a:t>
            </a:r>
            <a:r>
              <a:rPr lang="en-US" sz="1200" i="0" kern="1200" dirty="0" smtClean="0">
                <a:solidFill>
                  <a:schemeClr val="tx1"/>
                </a:solidFill>
                <a:effectLst/>
                <a:latin typeface="+mn-lt"/>
                <a:ea typeface="+mn-ea"/>
                <a:cs typeface="+mn-cs"/>
              </a:rPr>
              <a:t> to the capacitor. </a:t>
            </a:r>
          </a:p>
          <a:p>
            <a:r>
              <a:rPr lang="en-US" sz="1200" i="0" kern="1200" dirty="0" smtClean="0">
                <a:solidFill>
                  <a:schemeClr val="tx1"/>
                </a:solidFill>
                <a:effectLst/>
                <a:latin typeface="+mn-lt"/>
                <a:ea typeface="+mn-ea"/>
                <a:cs typeface="+mn-cs"/>
              </a:rPr>
              <a:t>Reading destroys the bit value stored on the capacitor, so the data word must be restored (rewritten) after each read.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7707838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181F28-0BDC-4D50-B348-C50F71506836}" type="slidenum">
              <a:rPr lang="en-US"/>
              <a:pPr/>
              <a:t>75</a:t>
            </a:fld>
            <a:endParaRPr lang="en-US"/>
          </a:p>
        </p:txBody>
      </p:sp>
      <p:sp>
        <p:nvSpPr>
          <p:cNvPr id="1096706" name="Rectangle 2"/>
          <p:cNvSpPr>
            <a:spLocks noGrp="1" noRot="1" noChangeAspect="1" noChangeArrowheads="1" noTextEdit="1"/>
          </p:cNvSpPr>
          <p:nvPr>
            <p:ph type="sldImg"/>
          </p:nvPr>
        </p:nvSpPr>
        <p:spPr>
          <a:ln/>
        </p:spPr>
      </p:sp>
      <p:sp>
        <p:nvSpPr>
          <p:cNvPr id="1096707"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As shown in Figure (a), when the capacitor is charged to VDD, the stored bit is 1; when it is discharged to GND (Figure b), the stored bit is 0.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capacitor node is dynamic because it is not actively driven HIGH or LOW by a transistor tied to VDD or GND.</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2799589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7ED7E-2EA9-4B3C-9F39-A8E9AFB3D200}" type="slidenum">
              <a:rPr lang="en-US"/>
              <a:pPr/>
              <a:t>76</a:t>
            </a:fld>
            <a:endParaRPr lang="en-US"/>
          </a:p>
        </p:txBody>
      </p:sp>
      <p:sp>
        <p:nvSpPr>
          <p:cNvPr id="1097730" name="Rectangle 2"/>
          <p:cNvSpPr>
            <a:spLocks noGrp="1" noRot="1" noChangeAspect="1" noChangeArrowheads="1" noTextEdit="1"/>
          </p:cNvSpPr>
          <p:nvPr>
            <p:ph type="sldImg"/>
          </p:nvPr>
        </p:nvSpPr>
        <p:spPr>
          <a:ln/>
        </p:spPr>
      </p:sp>
      <p:sp>
        <p:nvSpPr>
          <p:cNvPr id="1097731"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Static RAM (SRAM, pronounced “</a:t>
            </a:r>
            <a:r>
              <a:rPr lang="en-US" sz="1200" i="0" kern="1200" dirty="0" err="1" smtClean="0">
                <a:solidFill>
                  <a:schemeClr val="tx1"/>
                </a:solidFill>
                <a:effectLst/>
                <a:latin typeface="+mn-lt"/>
                <a:ea typeface="+mn-ea"/>
                <a:cs typeface="+mn-cs"/>
              </a:rPr>
              <a:t>es</a:t>
            </a:r>
            <a:r>
              <a:rPr lang="en-US" sz="1200" i="0" kern="1200" dirty="0" smtClean="0">
                <a:solidFill>
                  <a:schemeClr val="tx1"/>
                </a:solidFill>
                <a:effectLst/>
                <a:latin typeface="+mn-lt"/>
                <a:ea typeface="+mn-ea"/>
                <a:cs typeface="+mn-cs"/>
              </a:rPr>
              <a:t>-ram”) is static because stored bits do not need to be refreshed. </a:t>
            </a:r>
          </a:p>
          <a:p>
            <a:r>
              <a:rPr lang="en-US" sz="1200" i="0" kern="1200" dirty="0" smtClean="0">
                <a:solidFill>
                  <a:schemeClr val="tx1"/>
                </a:solidFill>
                <a:effectLst/>
                <a:latin typeface="+mn-lt"/>
                <a:ea typeface="+mn-ea"/>
                <a:cs typeface="+mn-cs"/>
              </a:rPr>
              <a:t>Figure shows an SRAM bit cell. The data bit is stored on cross-coupled inverters.</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When the </a:t>
            </a:r>
            <a:r>
              <a:rPr lang="en-US" sz="1200" i="0" kern="1200" dirty="0" err="1" smtClean="0">
                <a:solidFill>
                  <a:schemeClr val="tx1"/>
                </a:solidFill>
                <a:effectLst/>
                <a:latin typeface="+mn-lt"/>
                <a:ea typeface="+mn-ea"/>
                <a:cs typeface="+mn-cs"/>
              </a:rPr>
              <a:t>wordline</a:t>
            </a:r>
            <a:r>
              <a:rPr lang="en-US" sz="1200" i="0" kern="1200" dirty="0" smtClean="0">
                <a:solidFill>
                  <a:schemeClr val="tx1"/>
                </a:solidFill>
                <a:effectLst/>
                <a:latin typeface="+mn-lt"/>
                <a:ea typeface="+mn-ea"/>
                <a:cs typeface="+mn-cs"/>
              </a:rPr>
              <a:t> is asserted, both </a:t>
            </a:r>
            <a:r>
              <a:rPr lang="en-US" sz="1200" i="0" kern="1200" dirty="0" err="1" smtClean="0">
                <a:solidFill>
                  <a:schemeClr val="tx1"/>
                </a:solidFill>
                <a:effectLst/>
                <a:latin typeface="+mn-lt"/>
                <a:ea typeface="+mn-ea"/>
                <a:cs typeface="+mn-cs"/>
              </a:rPr>
              <a:t>nMOS</a:t>
            </a:r>
            <a:r>
              <a:rPr lang="en-US" sz="1200" i="0" kern="1200" dirty="0" smtClean="0">
                <a:solidFill>
                  <a:schemeClr val="tx1"/>
                </a:solidFill>
                <a:effectLst/>
                <a:latin typeface="+mn-lt"/>
                <a:ea typeface="+mn-ea"/>
                <a:cs typeface="+mn-cs"/>
              </a:rPr>
              <a:t> transistors turn on, and data values are transferred to or from the </a:t>
            </a:r>
            <a:r>
              <a:rPr lang="en-US" sz="1200" i="0" kern="1200" dirty="0" err="1" smtClean="0">
                <a:solidFill>
                  <a:schemeClr val="tx1"/>
                </a:solidFill>
                <a:effectLst/>
                <a:latin typeface="+mn-lt"/>
                <a:ea typeface="+mn-ea"/>
                <a:cs typeface="+mn-cs"/>
              </a:rPr>
              <a:t>bitlines</a:t>
            </a:r>
            <a:r>
              <a:rPr lang="en-US" sz="1200" i="0" kern="1200" dirty="0" smtClean="0">
                <a:solidFill>
                  <a:schemeClr val="tx1"/>
                </a:solidFill>
                <a:effectLst/>
                <a:latin typeface="+mn-lt"/>
                <a:ea typeface="+mn-ea"/>
                <a:cs typeface="+mn-cs"/>
              </a:rPr>
              <a:t>.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8247809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69D5FA-B6D3-43D4-8DB1-C8D77CE930CF}" type="slidenum">
              <a:rPr lang="en-US"/>
              <a:pPr/>
              <a:t>77</a:t>
            </a:fld>
            <a:endParaRPr lang="en-US"/>
          </a:p>
        </p:txBody>
      </p:sp>
      <p:sp>
        <p:nvSpPr>
          <p:cNvPr id="1098754" name="Rectangle 2"/>
          <p:cNvSpPr>
            <a:spLocks noGrp="1" noRot="1" noChangeAspect="1" noChangeArrowheads="1" noTextEdit="1"/>
          </p:cNvSpPr>
          <p:nvPr>
            <p:ph type="sldImg"/>
          </p:nvPr>
        </p:nvSpPr>
        <p:spPr>
          <a:ln/>
        </p:spPr>
      </p:sp>
      <p:sp>
        <p:nvSpPr>
          <p:cNvPr id="1098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17651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784FA-4DD1-41D4-A90A-6937309F07FB}" type="slidenum">
              <a:rPr lang="en-US"/>
              <a:pPr/>
              <a:t>78</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Read only memory (ROM) stores a bit as the presence or absence of a</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transistor.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To read the cell,</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the </a:t>
            </a:r>
            <a:r>
              <a:rPr lang="en-US" sz="1200" i="0" kern="1200" dirty="0" err="1" smtClean="0">
                <a:solidFill>
                  <a:schemeClr val="tx1"/>
                </a:solidFill>
                <a:effectLst/>
                <a:latin typeface="+mn-lt"/>
                <a:ea typeface="+mn-ea"/>
                <a:cs typeface="+mn-cs"/>
              </a:rPr>
              <a:t>bitline</a:t>
            </a:r>
            <a:r>
              <a:rPr lang="en-US" sz="1200" i="0" kern="1200" dirty="0" smtClean="0">
                <a:solidFill>
                  <a:schemeClr val="tx1"/>
                </a:solidFill>
                <a:effectLst/>
                <a:latin typeface="+mn-lt"/>
                <a:ea typeface="+mn-ea"/>
                <a:cs typeface="+mn-cs"/>
              </a:rPr>
              <a:t> is weakly pulled HIGH. Then the </a:t>
            </a:r>
            <a:r>
              <a:rPr lang="en-US" sz="1200" i="0" kern="1200" dirty="0" err="1" smtClean="0">
                <a:solidFill>
                  <a:schemeClr val="tx1"/>
                </a:solidFill>
                <a:effectLst/>
                <a:latin typeface="+mn-lt"/>
                <a:ea typeface="+mn-ea"/>
                <a:cs typeface="+mn-cs"/>
              </a:rPr>
              <a:t>wordline</a:t>
            </a:r>
            <a:r>
              <a:rPr lang="en-US" sz="1200" i="0" kern="1200" dirty="0" smtClean="0">
                <a:solidFill>
                  <a:schemeClr val="tx1"/>
                </a:solidFill>
                <a:effectLst/>
                <a:latin typeface="+mn-lt"/>
                <a:ea typeface="+mn-ea"/>
                <a:cs typeface="+mn-cs"/>
              </a:rPr>
              <a:t> is turned ON.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If</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the transistor is present, it pulls the </a:t>
            </a:r>
            <a:r>
              <a:rPr lang="en-US" sz="1200" i="0" kern="1200" dirty="0" err="1" smtClean="0">
                <a:solidFill>
                  <a:schemeClr val="tx1"/>
                </a:solidFill>
                <a:effectLst/>
                <a:latin typeface="+mn-lt"/>
                <a:ea typeface="+mn-ea"/>
                <a:cs typeface="+mn-cs"/>
              </a:rPr>
              <a:t>bitline</a:t>
            </a:r>
            <a:r>
              <a:rPr lang="en-US" sz="1200" i="0" kern="1200" dirty="0" smtClean="0">
                <a:solidFill>
                  <a:schemeClr val="tx1"/>
                </a:solidFill>
                <a:effectLst/>
                <a:latin typeface="+mn-lt"/>
                <a:ea typeface="+mn-ea"/>
                <a:cs typeface="+mn-cs"/>
              </a:rPr>
              <a:t> LOW. If it is absent, the </a:t>
            </a:r>
            <a:r>
              <a:rPr lang="en-US" sz="1200" i="0" kern="1200" dirty="0" err="1" smtClean="0">
                <a:solidFill>
                  <a:schemeClr val="tx1"/>
                </a:solidFill>
                <a:effectLst/>
                <a:latin typeface="+mn-lt"/>
                <a:ea typeface="+mn-ea"/>
                <a:cs typeface="+mn-cs"/>
              </a:rPr>
              <a:t>bitline</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remains HIGH.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Note that the ROM bit cell is a combinational circuit and</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has no state to “forget” if power is turned off.</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contents of a ROM can be indicated using dot notation. </a:t>
            </a:r>
            <a:br>
              <a:rPr lang="en-US" sz="1200" i="0" kern="1200" dirty="0" smtClean="0">
                <a:solidFill>
                  <a:schemeClr val="tx1"/>
                </a:solidFill>
                <a:effectLst/>
                <a:latin typeface="+mn-lt"/>
                <a:ea typeface="+mn-ea"/>
                <a:cs typeface="+mn-cs"/>
              </a:rPr>
            </a:b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A dot at the intersection of a row (</a:t>
            </a:r>
            <a:r>
              <a:rPr lang="en-US" sz="1200" i="0" kern="1200" dirty="0" err="1" smtClean="0">
                <a:solidFill>
                  <a:schemeClr val="tx1"/>
                </a:solidFill>
                <a:effectLst/>
                <a:latin typeface="+mn-lt"/>
                <a:ea typeface="+mn-ea"/>
                <a:cs typeface="+mn-cs"/>
              </a:rPr>
              <a:t>wordline</a:t>
            </a:r>
            <a:r>
              <a:rPr lang="en-US" sz="1200" i="0" kern="1200" dirty="0" smtClean="0">
                <a:solidFill>
                  <a:schemeClr val="tx1"/>
                </a:solidFill>
                <a:effectLst/>
                <a:latin typeface="+mn-lt"/>
                <a:ea typeface="+mn-ea"/>
                <a:cs typeface="+mn-cs"/>
              </a:rPr>
              <a:t>) and a column</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a:t>
            </a:r>
            <a:r>
              <a:rPr lang="en-US" sz="1200" i="0" kern="1200" dirty="0" err="1" smtClean="0">
                <a:solidFill>
                  <a:schemeClr val="tx1"/>
                </a:solidFill>
                <a:effectLst/>
                <a:latin typeface="+mn-lt"/>
                <a:ea typeface="+mn-ea"/>
                <a:cs typeface="+mn-cs"/>
              </a:rPr>
              <a:t>bitline</a:t>
            </a:r>
            <a:r>
              <a:rPr lang="en-US" sz="1200" i="0" kern="1200" dirty="0" smtClean="0">
                <a:solidFill>
                  <a:schemeClr val="tx1"/>
                </a:solidFill>
                <a:effectLst/>
                <a:latin typeface="+mn-lt"/>
                <a:ea typeface="+mn-ea"/>
                <a:cs typeface="+mn-cs"/>
              </a:rPr>
              <a:t>) indicates that the data bit is 1.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For example, the top </a:t>
            </a:r>
            <a:r>
              <a:rPr lang="en-US" sz="1200" i="0" kern="1200" dirty="0" err="1" smtClean="0">
                <a:solidFill>
                  <a:schemeClr val="tx1"/>
                </a:solidFill>
                <a:effectLst/>
                <a:latin typeface="+mn-lt"/>
                <a:ea typeface="+mn-ea"/>
                <a:cs typeface="+mn-cs"/>
              </a:rPr>
              <a:t>wordline</a:t>
            </a:r>
            <a:r>
              <a:rPr lang="en-US" sz="1200" i="0" kern="1200" dirty="0" smtClean="0">
                <a:solidFill>
                  <a:schemeClr val="tx1"/>
                </a:solidFill>
                <a:effectLst/>
                <a:latin typeface="+mn-lt"/>
                <a:ea typeface="+mn-ea"/>
                <a:cs typeface="+mn-cs"/>
              </a:rPr>
              <a:t> has</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a single dot on Data1, so the data word stored at Address 11 is 010.</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5310105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60A9C3-B713-47A7-B7E7-DD4097FA3ECB}" type="slidenum">
              <a:rPr lang="en-US"/>
              <a:pPr/>
              <a:t>79</a:t>
            </a:fld>
            <a:endParaRPr lang="en-US"/>
          </a:p>
        </p:txBody>
      </p:sp>
      <p:sp>
        <p:nvSpPr>
          <p:cNvPr id="1100802" name="Rectangle 2"/>
          <p:cNvSpPr>
            <a:spLocks noGrp="1" noRot="1" noChangeAspect="1" noChangeArrowheads="1" noTextEdit="1"/>
          </p:cNvSpPr>
          <p:nvPr>
            <p:ph type="sldImg"/>
          </p:nvPr>
        </p:nvSpPr>
        <p:spPr>
          <a:ln/>
        </p:spPr>
      </p:sp>
      <p:sp>
        <p:nvSpPr>
          <p:cNvPr id="1100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411784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113BD-61BE-4C1F-8A4C-D8B3BE4390B3}" type="slidenum">
              <a:rPr lang="en-US"/>
              <a:pPr/>
              <a:t>80</a:t>
            </a:fld>
            <a:endParaRPr lang="en-US"/>
          </a:p>
        </p:txBody>
      </p:sp>
      <p:sp>
        <p:nvSpPr>
          <p:cNvPr id="1101826" name="Rectangle 2"/>
          <p:cNvSpPr>
            <a:spLocks noGrp="1" noRot="1" noChangeAspect="1" noChangeArrowheads="1" noTextEdit="1"/>
          </p:cNvSpPr>
          <p:nvPr>
            <p:ph type="sldImg"/>
          </p:nvPr>
        </p:nvSpPr>
        <p:spPr>
          <a:ln/>
        </p:spPr>
      </p:sp>
      <p:sp>
        <p:nvSpPr>
          <p:cNvPr id="1101827"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Conceptually, ROMs can be built using two-level logic with a group of</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AND gates followed by a group of OR gates.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88291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60A13E-EC31-4E98-999D-132225AB71A7}" type="slidenum">
              <a:rPr lang="en-US"/>
              <a:pPr/>
              <a:t>9</a:t>
            </a:fld>
            <a:endParaRPr lang="en-US"/>
          </a:p>
        </p:txBody>
      </p:sp>
      <p:sp>
        <p:nvSpPr>
          <p:cNvPr id="1034242" name="Rectangle 2"/>
          <p:cNvSpPr>
            <a:spLocks noGrp="1" noRot="1" noChangeAspect="1" noChangeArrowheads="1" noTextEdit="1"/>
          </p:cNvSpPr>
          <p:nvPr>
            <p:ph type="sldImg"/>
          </p:nvPr>
        </p:nvSpPr>
        <p:spPr>
          <a:ln/>
        </p:spPr>
      </p:sp>
      <p:sp>
        <p:nvSpPr>
          <p:cNvPr id="1034243"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The delay of the adder, triple grows directly with the number of bits, as given in equation, where </a:t>
            </a:r>
            <a:r>
              <a:rPr lang="en-US" sz="1200" i="0" kern="1200" dirty="0" err="1" smtClean="0">
                <a:solidFill>
                  <a:schemeClr val="tx1"/>
                </a:solidFill>
                <a:effectLst/>
                <a:latin typeface="+mn-lt"/>
                <a:ea typeface="+mn-ea"/>
                <a:cs typeface="+mn-cs"/>
              </a:rPr>
              <a:t>tFA</a:t>
            </a:r>
            <a:r>
              <a:rPr lang="en-US" sz="1200" i="0" kern="1200" dirty="0" smtClean="0">
                <a:solidFill>
                  <a:schemeClr val="tx1"/>
                </a:solidFill>
                <a:effectLst/>
                <a:latin typeface="+mn-lt"/>
                <a:ea typeface="+mn-ea"/>
                <a:cs typeface="+mn-cs"/>
              </a:rPr>
              <a:t> is the delay of a full adder.</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3841371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601C5-5610-4FDE-8125-40A5E2156B1D}" type="slidenum">
              <a:rPr lang="en-US"/>
              <a:pPr/>
              <a:t>81</a:t>
            </a:fld>
            <a:endParaRPr lang="en-US"/>
          </a:p>
        </p:txBody>
      </p:sp>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532455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005AE-C597-4445-9E85-F0ED7A0C76F1}" type="slidenum">
              <a:rPr lang="en-US"/>
              <a:pPr/>
              <a:t>82</a:t>
            </a:fld>
            <a:endParaRPr lang="en-US"/>
          </a:p>
        </p:txBody>
      </p:sp>
      <p:sp>
        <p:nvSpPr>
          <p:cNvPr id="1104898" name="Rectangle 2"/>
          <p:cNvSpPr>
            <a:spLocks noGrp="1" noRot="1" noChangeAspect="1" noChangeArrowheads="1" noTextEdit="1"/>
          </p:cNvSpPr>
          <p:nvPr>
            <p:ph type="sldImg"/>
          </p:nvPr>
        </p:nvSpPr>
        <p:spPr>
          <a:ln/>
        </p:spPr>
      </p:sp>
      <p:sp>
        <p:nvSpPr>
          <p:cNvPr id="1104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00258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005AE-C597-4445-9E85-F0ED7A0C76F1}" type="slidenum">
              <a:rPr lang="en-US"/>
              <a:pPr/>
              <a:t>83</a:t>
            </a:fld>
            <a:endParaRPr lang="en-US"/>
          </a:p>
        </p:txBody>
      </p:sp>
      <p:sp>
        <p:nvSpPr>
          <p:cNvPr id="1104898" name="Rectangle 2"/>
          <p:cNvSpPr>
            <a:spLocks noGrp="1" noRot="1" noChangeAspect="1" noChangeArrowheads="1" noTextEdit="1"/>
          </p:cNvSpPr>
          <p:nvPr>
            <p:ph type="sldImg"/>
          </p:nvPr>
        </p:nvSpPr>
        <p:spPr>
          <a:ln/>
        </p:spPr>
      </p:sp>
      <p:sp>
        <p:nvSpPr>
          <p:cNvPr id="1104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93269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F6704-BE68-4F83-859F-46AFB63E3AE7}" type="slidenum">
              <a:rPr lang="en-US"/>
              <a:pPr/>
              <a:t>84</a:t>
            </a:fld>
            <a:endParaRPr lang="en-US"/>
          </a:p>
        </p:txBody>
      </p:sp>
      <p:sp>
        <p:nvSpPr>
          <p:cNvPr id="1105922" name="Rectangle 2"/>
          <p:cNvSpPr>
            <a:spLocks noGrp="1" noRot="1" noChangeAspect="1" noChangeArrowheads="1" noTextEdit="1"/>
          </p:cNvSpPr>
          <p:nvPr>
            <p:ph type="sldImg"/>
          </p:nvPr>
        </p:nvSpPr>
        <p:spPr>
          <a:ln/>
        </p:spPr>
      </p:sp>
      <p:sp>
        <p:nvSpPr>
          <p:cNvPr id="1105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266010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4889B-35FD-490B-8158-8EC3EDE8E386}" type="slidenum">
              <a:rPr lang="en-US"/>
              <a:pPr/>
              <a:t>85</a:t>
            </a:fld>
            <a:endParaRPr lang="en-US"/>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658991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4889B-35FD-490B-8158-8EC3EDE8E386}" type="slidenum">
              <a:rPr lang="en-US"/>
              <a:pPr/>
              <a:t>86</a:t>
            </a:fld>
            <a:endParaRPr lang="en-US"/>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25411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E4182-C7B3-4535-944D-C2A14EFC6F22}" type="slidenum">
              <a:rPr lang="en-US"/>
              <a:pPr/>
              <a:t>87</a:t>
            </a:fld>
            <a:endParaRPr lang="en-US"/>
          </a:p>
        </p:txBody>
      </p:sp>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Although they are used primarily for data storage, memory arrays can</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also perform combinational logic functions.</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Memory arrays used to perform logic are called lookup tables</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(LUTs). </a:t>
            </a:r>
            <a:br>
              <a:rPr lang="en-US" sz="1200" i="0" kern="1200" dirty="0" smtClean="0">
                <a:solidFill>
                  <a:schemeClr val="tx1"/>
                </a:solidFill>
                <a:effectLst/>
                <a:latin typeface="+mn-lt"/>
                <a:ea typeface="+mn-ea"/>
                <a:cs typeface="+mn-cs"/>
              </a:rPr>
            </a:b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Figure shows a 4-word × 1-bit memory array used as a</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lookup table to perform the function Y= AB.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Each address corresponds to a row in the truth table, and each</a:t>
            </a:r>
            <a:r>
              <a:rPr lang="sk-SK" sz="1200" i="0" kern="1200" dirty="0" smtClean="0">
                <a:solidFill>
                  <a:schemeClr val="tx1"/>
                </a:solidFill>
                <a:effectLst/>
                <a:latin typeface="+mn-lt"/>
                <a:ea typeface="+mn-ea"/>
                <a:cs typeface="+mn-cs"/>
              </a:rPr>
              <a:t> </a:t>
            </a:r>
            <a:r>
              <a:rPr lang="en-US" sz="1200" i="0" kern="1200" smtClean="0">
                <a:solidFill>
                  <a:schemeClr val="tx1"/>
                </a:solidFill>
                <a:effectLst/>
                <a:latin typeface="+mn-lt"/>
                <a:ea typeface="+mn-ea"/>
                <a:cs typeface="+mn-cs"/>
              </a:rPr>
              <a:t>data </a:t>
            </a:r>
            <a:r>
              <a:rPr lang="en-US" sz="1200" i="0" kern="1200" dirty="0" smtClean="0">
                <a:solidFill>
                  <a:schemeClr val="tx1"/>
                </a:solidFill>
                <a:effectLst/>
                <a:latin typeface="+mn-lt"/>
                <a:ea typeface="+mn-ea"/>
                <a:cs typeface="+mn-cs"/>
              </a:rPr>
              <a:t>bit corresponds to an output value.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5843516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A925A9-A169-48A9-9DC1-FCDF87C9028D}" type="slidenum">
              <a:rPr lang="en-US"/>
              <a:pPr/>
              <a:t>88</a:t>
            </a:fld>
            <a:endParaRPr lang="en-US"/>
          </a:p>
        </p:txBody>
      </p:sp>
      <p:sp>
        <p:nvSpPr>
          <p:cNvPr id="1108994" name="Rectangle 2"/>
          <p:cNvSpPr>
            <a:spLocks noGrp="1" noRot="1" noChangeAspect="1" noChangeArrowheads="1" noTextEdit="1"/>
          </p:cNvSpPr>
          <p:nvPr>
            <p:ph type="sldImg"/>
          </p:nvPr>
        </p:nvSpPr>
        <p:spPr>
          <a:ln/>
        </p:spPr>
      </p:sp>
      <p:sp>
        <p:nvSpPr>
          <p:cNvPr id="1108995"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Digital systems often use a number of registers to store temporary variables.</a:t>
            </a:r>
            <a:r>
              <a:rPr lang="sk-SK"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This group of registers, called a register file, is usually built as a small, </a:t>
            </a:r>
            <a:r>
              <a:rPr lang="en-US" sz="1200" i="0" kern="1200" dirty="0" err="1" smtClean="0">
                <a:solidFill>
                  <a:schemeClr val="tx1"/>
                </a:solidFill>
                <a:effectLst/>
                <a:latin typeface="+mn-lt"/>
                <a:ea typeface="+mn-ea"/>
                <a:cs typeface="+mn-cs"/>
              </a:rPr>
              <a:t>multiported</a:t>
            </a:r>
            <a:r>
              <a:rPr lang="en-US" sz="1200" i="0" kern="1200" dirty="0" smtClean="0">
                <a:solidFill>
                  <a:schemeClr val="tx1"/>
                </a:solidFill>
                <a:effectLst/>
                <a:latin typeface="+mn-lt"/>
                <a:ea typeface="+mn-ea"/>
                <a:cs typeface="+mn-cs"/>
              </a:rPr>
              <a:t> SRAM array, because it is more compact than an array of flip-flops.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7163983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C0CD6-59ED-4C52-B97E-038A0BB5CA1C}" type="slidenum">
              <a:rPr lang="en-US"/>
              <a:pPr/>
              <a:t>89</a:t>
            </a:fld>
            <a:endParaRPr lang="en-US"/>
          </a:p>
        </p:txBody>
      </p:sp>
      <p:sp>
        <p:nvSpPr>
          <p:cNvPr id="1110018" name="Rectangle 2"/>
          <p:cNvSpPr>
            <a:spLocks noGrp="1" noRot="1" noChangeAspect="1" noChangeArrowheads="1" noTextEdit="1"/>
          </p:cNvSpPr>
          <p:nvPr>
            <p:ph type="sldImg"/>
          </p:nvPr>
        </p:nvSpPr>
        <p:spPr>
          <a:ln/>
        </p:spPr>
      </p:sp>
      <p:sp>
        <p:nvSpPr>
          <p:cNvPr id="1110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171438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87190-899B-4EE7-962C-D711EB0F34E5}" type="slidenum">
              <a:rPr lang="en-US"/>
              <a:pPr/>
              <a:t>90</a:t>
            </a:fld>
            <a:endParaRPr lang="en-US"/>
          </a:p>
        </p:txBody>
      </p:sp>
      <p:sp>
        <p:nvSpPr>
          <p:cNvPr id="1111042" name="Rectangle 2"/>
          <p:cNvSpPr>
            <a:spLocks noGrp="1" noRot="1" noChangeAspect="1" noChangeArrowheads="1" noTextEdit="1"/>
          </p:cNvSpPr>
          <p:nvPr>
            <p:ph type="sldImg"/>
          </p:nvPr>
        </p:nvSpPr>
        <p:spPr>
          <a:ln/>
        </p:spPr>
      </p:sp>
      <p:sp>
        <p:nvSpPr>
          <p:cNvPr id="1111043"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Programmable logic arrays (PLAs) implement two-level combinational</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logic in sum-of-products (SOP) form.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PLAs are built from an AND array</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followed by an OR array</a:t>
            </a:r>
            <a:r>
              <a:rPr lang="sk-SK" sz="1200" i="0" kern="1200" dirty="0" smtClean="0">
                <a:solidFill>
                  <a:schemeClr val="tx1"/>
                </a:solidFill>
                <a:effectLst/>
                <a:latin typeface="+mn-lt"/>
                <a:ea typeface="+mn-ea"/>
                <a:cs typeface="+mn-cs"/>
              </a:rPr>
              <a:t>. </a:t>
            </a:r>
            <a:r>
              <a:rPr lang="sk-SK" sz="1200" i="0" kern="1200" dirty="0" err="1" smtClean="0">
                <a:solidFill>
                  <a:schemeClr val="tx1"/>
                </a:solidFill>
                <a:effectLst/>
                <a:latin typeface="+mn-lt"/>
                <a:ea typeface="+mn-ea"/>
                <a:cs typeface="+mn-cs"/>
              </a:rPr>
              <a:t>For</a:t>
            </a:r>
            <a:r>
              <a:rPr lang="sk-SK" sz="1200" i="0" kern="1200" dirty="0" smtClean="0">
                <a:solidFill>
                  <a:schemeClr val="tx1"/>
                </a:solidFill>
                <a:effectLst/>
                <a:latin typeface="+mn-lt"/>
                <a:ea typeface="+mn-ea"/>
                <a:cs typeface="+mn-cs"/>
              </a:rPr>
              <a:t> </a:t>
            </a:r>
            <a:r>
              <a:rPr lang="sk-SK" sz="1200" i="0" kern="1200" dirty="0" err="1" smtClean="0">
                <a:solidFill>
                  <a:schemeClr val="tx1"/>
                </a:solidFill>
                <a:effectLst/>
                <a:latin typeface="+mn-lt"/>
                <a:ea typeface="+mn-ea"/>
                <a:cs typeface="+mn-cs"/>
              </a:rPr>
              <a:t>example</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ROMs can be viewed as a special case of PLAs.</a:t>
            </a:r>
            <a:endParaRPr lang="sk-SK" sz="1200" i="0" kern="1200" dirty="0" smtClean="0">
              <a:solidFill>
                <a:schemeClr val="tx1"/>
              </a:solidFill>
              <a:effectLst/>
              <a:latin typeface="+mn-lt"/>
              <a:ea typeface="+mn-ea"/>
              <a:cs typeface="+mn-cs"/>
            </a:endParaRPr>
          </a:p>
          <a:p>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A field programmable gate array (FPGA) is an array of reconfigurable</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gates.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Using software programming tools, a user can implement designs</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on the FPGA using either an HDL or a schematic.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FPGAs are more powerful and more flexible than PLAs for several reasons.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They can implement</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both combinational and sequential logic.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26829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484B4A-A12C-4060-8BE7-658470E3060E}" type="slidenum">
              <a:rPr lang="en-US"/>
              <a:pPr/>
              <a:t>10</a:t>
            </a:fld>
            <a:endParaRPr lang="en-US"/>
          </a:p>
        </p:txBody>
      </p:sp>
      <p:sp>
        <p:nvSpPr>
          <p:cNvPr id="1035266" name="Rectangle 2"/>
          <p:cNvSpPr>
            <a:spLocks noGrp="1" noRot="1" noChangeAspect="1" noChangeArrowheads="1" noTextEdit="1"/>
          </p:cNvSpPr>
          <p:nvPr>
            <p:ph type="sldImg"/>
          </p:nvPr>
        </p:nvSpPr>
        <p:spPr>
          <a:ln/>
        </p:spPr>
      </p:sp>
      <p:sp>
        <p:nvSpPr>
          <p:cNvPr id="1035267"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The fundamental reason that large ripple-carry adders are slow is that the carry signals must propagate through every bit in the adder.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A carry-</a:t>
            </a:r>
            <a:r>
              <a:rPr lang="en-US" sz="1200" i="0" kern="1200" dirty="0" err="1" smtClean="0">
                <a:solidFill>
                  <a:schemeClr val="tx1"/>
                </a:solidFill>
                <a:effectLst/>
                <a:latin typeface="+mn-lt"/>
                <a:ea typeface="+mn-ea"/>
                <a:cs typeface="+mn-cs"/>
              </a:rPr>
              <a:t>lookahead</a:t>
            </a:r>
            <a:r>
              <a:rPr lang="en-US" sz="1200" i="0" kern="1200" dirty="0" smtClean="0">
                <a:solidFill>
                  <a:schemeClr val="tx1"/>
                </a:solidFill>
                <a:effectLst/>
                <a:latin typeface="+mn-lt"/>
                <a:ea typeface="+mn-ea"/>
                <a:cs typeface="+mn-cs"/>
              </a:rPr>
              <a:t> adder (CLA) is another type of carry propagate adder that solves this problem by dividing the adder into blocks and providing circuitry to quickly determine the carry out of a block as soon as the carry in is known.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Thus it is said to look ahead across the blocks rather than waiting to ripple through all the full adders inside a block. </a:t>
            </a:r>
          </a:p>
          <a:p>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6407299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61C4C-0C8B-40D1-916D-005C2252EB8B}" type="slidenum">
              <a:rPr lang="en-US"/>
              <a:pPr/>
              <a:t>91</a:t>
            </a:fld>
            <a:endParaRPr lang="en-US"/>
          </a:p>
        </p:txBody>
      </p:sp>
      <p:sp>
        <p:nvSpPr>
          <p:cNvPr id="1129474" name="Rectangle 2"/>
          <p:cNvSpPr>
            <a:spLocks noGrp="1" noRot="1" noChangeAspect="1" noChangeArrowheads="1" noTextEdit="1"/>
          </p:cNvSpPr>
          <p:nvPr>
            <p:ph type="sldImg"/>
          </p:nvPr>
        </p:nvSpPr>
        <p:spPr>
          <a:ln/>
        </p:spPr>
      </p:sp>
      <p:sp>
        <p:nvSpPr>
          <p:cNvPr id="1129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552097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860BE5-F6AC-4694-9B80-074544A4EE49}" type="slidenum">
              <a:rPr lang="en-US"/>
              <a:pPr/>
              <a:t>92</a:t>
            </a:fld>
            <a:endParaRPr lang="en-US"/>
          </a:p>
        </p:txBody>
      </p:sp>
      <p:sp>
        <p:nvSpPr>
          <p:cNvPr id="1112066" name="Rectangle 2"/>
          <p:cNvSpPr>
            <a:spLocks noGrp="1" noRot="1" noChangeAspect="1" noChangeArrowheads="1" noTextEdit="1"/>
          </p:cNvSpPr>
          <p:nvPr>
            <p:ph type="sldImg"/>
          </p:nvPr>
        </p:nvSpPr>
        <p:spPr>
          <a:ln/>
        </p:spPr>
      </p:sp>
      <p:sp>
        <p:nvSpPr>
          <p:cNvPr id="1112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721548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E4A05-ACAA-4EDE-858B-3582F38803B5}" type="slidenum">
              <a:rPr lang="en-US"/>
              <a:pPr/>
              <a:t>93</a:t>
            </a:fld>
            <a:endParaRPr lang="en-US"/>
          </a:p>
        </p:txBody>
      </p:sp>
      <p:sp>
        <p:nvSpPr>
          <p:cNvPr id="1114114" name="Rectangle 2"/>
          <p:cNvSpPr>
            <a:spLocks noGrp="1" noRot="1" noChangeAspect="1" noChangeArrowheads="1" noTextEdit="1"/>
          </p:cNvSpPr>
          <p:nvPr>
            <p:ph type="sldImg"/>
          </p:nvPr>
        </p:nvSpPr>
        <p:spPr>
          <a:ln/>
        </p:spPr>
      </p:sp>
      <p:sp>
        <p:nvSpPr>
          <p:cNvPr id="1114115" name="Rectangle 3"/>
          <p:cNvSpPr>
            <a:spLocks noGrp="1" noChangeArrowheads="1"/>
          </p:cNvSpPr>
          <p:nvPr>
            <p:ph type="body" idx="1"/>
          </p:nvPr>
        </p:nvSpPr>
        <p:spPr/>
        <p:txBody>
          <a:bodyPr/>
          <a:lstStyle/>
          <a:p>
            <a:r>
              <a:rPr lang="sk-SK" sz="1200" i="0" kern="1200" dirty="0" smtClean="0">
                <a:solidFill>
                  <a:schemeClr val="tx1"/>
                </a:solidFill>
                <a:effectLst/>
                <a:latin typeface="+mn-lt"/>
                <a:ea typeface="+mn-ea"/>
                <a:cs typeface="+mn-cs"/>
              </a:rPr>
              <a:t>F</a:t>
            </a:r>
            <a:r>
              <a:rPr lang="en-US" sz="1200" i="0" kern="1200" dirty="0" smtClean="0">
                <a:solidFill>
                  <a:schemeClr val="tx1"/>
                </a:solidFill>
                <a:effectLst/>
                <a:latin typeface="+mn-lt"/>
                <a:ea typeface="+mn-ea"/>
                <a:cs typeface="+mn-cs"/>
              </a:rPr>
              <a:t>PGAs are built as an array of configurable logic elements (LEs),</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also referred to as configurable logic blocks (CLBs).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Each LE can be configured to perform combinational or sequential functions.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LEs are surrounded</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by input/output elements (IOEs) for interfacing with the outside world.</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LEs can connect to other LEs and IOEs through programmable routing</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channels.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905664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2017A-8B53-46AD-BAFE-552B098EF027}" type="slidenum">
              <a:rPr lang="en-US"/>
              <a:pPr/>
              <a:t>94</a:t>
            </a:fld>
            <a:endParaRPr lang="en-US"/>
          </a:p>
        </p:txBody>
      </p:sp>
      <p:sp>
        <p:nvSpPr>
          <p:cNvPr id="1115138" name="Rectangle 2"/>
          <p:cNvSpPr>
            <a:spLocks noGrp="1" noRot="1" noChangeAspect="1" noChangeArrowheads="1" noTextEdit="1"/>
          </p:cNvSpPr>
          <p:nvPr>
            <p:ph type="sldImg"/>
          </p:nvPr>
        </p:nvSpPr>
        <p:spPr>
          <a:ln/>
        </p:spPr>
      </p:sp>
      <p:sp>
        <p:nvSpPr>
          <p:cNvPr id="1115139" name="Rectangle 3"/>
          <p:cNvSpPr>
            <a:spLocks noGrp="1" noChangeArrowheads="1"/>
          </p:cNvSpPr>
          <p:nvPr>
            <p:ph type="body" idx="1"/>
          </p:nvPr>
        </p:nvSpPr>
        <p:spPr/>
        <p:txBody>
          <a:bodyPr/>
          <a:lstStyle/>
          <a:p>
            <a:r>
              <a:rPr lang="sk-SK" sz="1200" i="0" kern="1200" dirty="0" err="1" smtClean="0">
                <a:solidFill>
                  <a:schemeClr val="tx1"/>
                </a:solidFill>
                <a:effectLst/>
                <a:latin typeface="+mn-lt"/>
                <a:ea typeface="+mn-ea"/>
                <a:cs typeface="+mn-cs"/>
              </a:rPr>
              <a:t>This</a:t>
            </a:r>
            <a:r>
              <a:rPr lang="sk-SK" sz="1200" i="0" kern="1200" dirty="0" smtClean="0">
                <a:solidFill>
                  <a:schemeClr val="tx1"/>
                </a:solidFill>
                <a:effectLst/>
                <a:latin typeface="+mn-lt"/>
                <a:ea typeface="+mn-ea"/>
                <a:cs typeface="+mn-cs"/>
              </a:rPr>
              <a:t> f</a:t>
            </a:r>
            <a:r>
              <a:rPr lang="en-US" sz="1200" i="0" kern="1200" dirty="0" err="1" smtClean="0">
                <a:solidFill>
                  <a:schemeClr val="tx1"/>
                </a:solidFill>
                <a:effectLst/>
                <a:latin typeface="+mn-lt"/>
                <a:ea typeface="+mn-ea"/>
                <a:cs typeface="+mn-cs"/>
              </a:rPr>
              <a:t>igure</a:t>
            </a:r>
            <a:r>
              <a:rPr lang="en-US" sz="1200" i="0" kern="1200" dirty="0" smtClean="0">
                <a:solidFill>
                  <a:schemeClr val="tx1"/>
                </a:solidFill>
                <a:effectLst/>
                <a:latin typeface="+mn-lt"/>
                <a:ea typeface="+mn-ea"/>
                <a:cs typeface="+mn-cs"/>
              </a:rPr>
              <a:t> shows a general block diagram of an FPGA.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20835817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9FA9A2-97C6-4734-B8BB-7FBEF9A520F2}" type="slidenum">
              <a:rPr lang="en-US"/>
              <a:pPr/>
              <a:t>95</a:t>
            </a:fld>
            <a:endParaRPr lang="en-US"/>
          </a:p>
        </p:txBody>
      </p:sp>
      <p:sp>
        <p:nvSpPr>
          <p:cNvPr id="1116162" name="Rectangle 2"/>
          <p:cNvSpPr>
            <a:spLocks noGrp="1" noRot="1" noChangeAspect="1" noChangeArrowheads="1" noTextEdit="1"/>
          </p:cNvSpPr>
          <p:nvPr>
            <p:ph type="sldImg"/>
          </p:nvPr>
        </p:nvSpPr>
        <p:spPr>
          <a:ln/>
        </p:spPr>
      </p:sp>
      <p:sp>
        <p:nvSpPr>
          <p:cNvPr id="1116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2222466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182D40-482A-465C-8204-6CADB7A178FA}" type="slidenum">
              <a:rPr lang="en-US"/>
              <a:pPr/>
              <a:t>96</a:t>
            </a:fld>
            <a:endParaRPr lang="en-US"/>
          </a:p>
        </p:txBody>
      </p:sp>
      <p:sp>
        <p:nvSpPr>
          <p:cNvPr id="1117186" name="Rectangle 2"/>
          <p:cNvSpPr>
            <a:spLocks noGrp="1" noRot="1" noChangeAspect="1" noChangeArrowheads="1" noTextEdit="1"/>
          </p:cNvSpPr>
          <p:nvPr>
            <p:ph type="sldImg"/>
          </p:nvPr>
        </p:nvSpPr>
        <p:spPr>
          <a:ln/>
        </p:spPr>
      </p:sp>
      <p:sp>
        <p:nvSpPr>
          <p:cNvPr id="1117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2006209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7ABEC-4739-4952-B805-9E7C626D4E63}" type="slidenum">
              <a:rPr lang="en-US"/>
              <a:pPr/>
              <a:t>97</a:t>
            </a:fld>
            <a:endParaRPr lang="en-US"/>
          </a:p>
        </p:txBody>
      </p:sp>
      <p:sp>
        <p:nvSpPr>
          <p:cNvPr id="1118210" name="Rectangle 2"/>
          <p:cNvSpPr>
            <a:spLocks noGrp="1" noRot="1" noChangeAspect="1" noChangeArrowheads="1" noTextEdit="1"/>
          </p:cNvSpPr>
          <p:nvPr>
            <p:ph type="sldImg"/>
          </p:nvPr>
        </p:nvSpPr>
        <p:spPr>
          <a:ln/>
        </p:spPr>
      </p:sp>
      <p:sp>
        <p:nvSpPr>
          <p:cNvPr id="1118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383328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E7814-AC97-43F0-A06C-4C12976A6BD7}" type="slidenum">
              <a:rPr lang="en-US"/>
              <a:pPr/>
              <a:t>98</a:t>
            </a:fld>
            <a:endParaRPr lang="en-US"/>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61988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E7814-AC97-43F0-A06C-4C12976A6BD7}" type="slidenum">
              <a:rPr lang="en-US"/>
              <a:pPr/>
              <a:t>99</a:t>
            </a:fld>
            <a:endParaRPr lang="en-US"/>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463189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62171-43A6-4884-A9D9-B38F76861C10}" type="slidenum">
              <a:rPr lang="en-US"/>
              <a:pPr/>
              <a:t>100</a:t>
            </a:fld>
            <a:endParaRPr lang="en-US"/>
          </a:p>
        </p:txBody>
      </p:sp>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847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rot="16200000">
            <a:off x="-2797047" y="3012692"/>
            <a:ext cx="6363537"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Digital Building blocks</a:t>
            </a:r>
            <a:endParaRPr lang="en-US" sz="44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ectangle 12"/>
          <p:cNvSpPr/>
          <p:nvPr userDrawn="1"/>
        </p:nvSpPr>
        <p:spPr>
          <a:xfrm>
            <a:off x="914400" y="0"/>
            <a:ext cx="8229600" cy="919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5638800" y="6477000"/>
            <a:ext cx="1905000" cy="307777"/>
          </a:xfrm>
          <a:prstGeom prst="rect">
            <a:avLst/>
          </a:prstGeom>
          <a:noFill/>
        </p:spPr>
        <p:txBody>
          <a:bodyPr wrap="square" rtlCol="0">
            <a:spAutoFit/>
          </a:bodyPr>
          <a:lstStyle/>
          <a:p>
            <a:r>
              <a:rPr lang="en-US" sz="1400" baseline="0" dirty="0" smtClean="0">
                <a:solidFill>
                  <a:schemeClr val="bg1">
                    <a:lumMod val="50000"/>
                  </a:schemeClr>
                </a:solidFill>
              </a:rPr>
              <a:t>Chapter 5 &lt;</a:t>
            </a:r>
            <a:fld id="{D1B2EFE9-D440-4A3B-858C-5FEDF5DD0E10}" type="slidenum">
              <a:rPr lang="en-US" sz="1400" smtClean="0">
                <a:solidFill>
                  <a:schemeClr val="bg1">
                    <a:lumMod val="50000"/>
                  </a:schemeClr>
                </a:solidFill>
              </a:rPr>
              <a:pPr/>
              <a:t>‹#›</a:t>
            </a:fld>
            <a:r>
              <a:rPr lang="en-US" sz="1400" dirty="0" smtClean="0">
                <a:solidFill>
                  <a:schemeClr val="bg1">
                    <a:lumMod val="50000"/>
                  </a:schemeClr>
                </a:solidFill>
              </a:rPr>
              <a:t>&gt; </a:t>
            </a:r>
            <a:endParaRPr lang="en-US" sz="1400" dirty="0">
              <a:solidFill>
                <a:schemeClr val="bg1">
                  <a:lumMod val="50000"/>
                </a:schemeClr>
              </a:solidFill>
            </a:endParaRPr>
          </a:p>
        </p:txBody>
      </p:sp>
    </p:spTree>
    <p:extLst>
      <p:ext uri="{BB962C8B-B14F-4D97-AF65-F5344CB8AC3E}">
        <p14:creationId xmlns:p14="http://schemas.microsoft.com/office/powerpoint/2010/main" val="375813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914400" y="0"/>
            <a:ext cx="8229600" cy="919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5638800" y="6474023"/>
            <a:ext cx="1981200" cy="307777"/>
          </a:xfrm>
          <a:prstGeom prst="rect">
            <a:avLst/>
          </a:prstGeom>
          <a:noFill/>
        </p:spPr>
        <p:txBody>
          <a:bodyPr wrap="square" rtlCol="0">
            <a:spAutoFit/>
          </a:bodyPr>
          <a:lstStyle/>
          <a:p>
            <a:r>
              <a:rPr lang="en-US" sz="1400" baseline="0" dirty="0" smtClean="0">
                <a:solidFill>
                  <a:schemeClr val="bg1">
                    <a:lumMod val="50000"/>
                  </a:schemeClr>
                </a:solidFill>
              </a:rPr>
              <a:t>Chapter 5 &lt;</a:t>
            </a:r>
            <a:fld id="{D1B2EFE9-D440-4A3B-858C-5FEDF5DD0E10}" type="slidenum">
              <a:rPr lang="en-US" sz="1400" smtClean="0">
                <a:solidFill>
                  <a:schemeClr val="bg1">
                    <a:lumMod val="50000"/>
                  </a:schemeClr>
                </a:solidFill>
              </a:rPr>
              <a:pPr/>
              <a:t>‹#›</a:t>
            </a:fld>
            <a:r>
              <a:rPr lang="en-US" sz="1400" dirty="0" smtClean="0">
                <a:solidFill>
                  <a:schemeClr val="bg1">
                    <a:lumMod val="50000"/>
                  </a:schemeClr>
                </a:solidFill>
              </a:rPr>
              <a:t>&gt; </a:t>
            </a:r>
            <a:endParaRPr lang="en-US" sz="1400" dirty="0">
              <a:solidFill>
                <a:schemeClr val="bg1">
                  <a:lumMod val="50000"/>
                </a:schemeClr>
              </a:solidFill>
            </a:endParaRPr>
          </a:p>
        </p:txBody>
      </p:sp>
      <p:sp>
        <p:nvSpPr>
          <p:cNvPr id="5" name="Rectangle 4"/>
          <p:cNvSpPr/>
          <p:nvPr userDrawn="1"/>
        </p:nvSpPr>
        <p:spPr>
          <a:xfrm rot="16200000">
            <a:off x="-2797047" y="3012692"/>
            <a:ext cx="6363537"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Digital Building blocks</a:t>
            </a:r>
            <a:endParaRPr lang="en-US" sz="44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04430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dirty="0" smtClean="0"/>
            </a:lvl1pPr>
          </a:lstStyle>
          <a:p>
            <a:pPr>
              <a:defRPr/>
            </a:pPr>
            <a:r>
              <a:rPr lang="en-US"/>
              <a:t>Copyright © 2012  Elsevier</a:t>
            </a:r>
            <a:endParaRPr lang="en-GB"/>
          </a:p>
        </p:txBody>
      </p:sp>
      <p:sp>
        <p:nvSpPr>
          <p:cNvPr id="5" name="Slide Number Placeholder 4"/>
          <p:cNvSpPr>
            <a:spLocks noGrp="1"/>
          </p:cNvSpPr>
          <p:nvPr>
            <p:ph type="sldNum" sz="quarter" idx="11"/>
          </p:nvPr>
        </p:nvSpPr>
        <p:spPr/>
        <p:txBody>
          <a:bodyPr/>
          <a:lstStyle>
            <a:lvl1pPr>
              <a:defRPr smtClean="0"/>
            </a:lvl1pPr>
          </a:lstStyle>
          <a:p>
            <a:pPr>
              <a:defRPr/>
            </a:pPr>
            <a:r>
              <a:rPr lang="en-US"/>
              <a:t>1-&lt;</a:t>
            </a:r>
            <a:fld id="{CC12C447-90FA-420C-B74C-1A635C444937}" type="slidenum">
              <a:rPr lang="en-US"/>
              <a:pPr>
                <a:defRPr/>
              </a:pPr>
              <a:t>‹#›</a:t>
            </a:fld>
            <a:r>
              <a:rPr lang="en-US"/>
              <a:t>&gt;</a:t>
            </a:r>
          </a:p>
          <a:p>
            <a:pPr>
              <a:defRPr/>
            </a:pPr>
            <a:endParaRPr lang="en-GB"/>
          </a:p>
        </p:txBody>
      </p:sp>
    </p:spTree>
    <p:extLst>
      <p:ext uri="{BB962C8B-B14F-4D97-AF65-F5344CB8AC3E}">
        <p14:creationId xmlns:p14="http://schemas.microsoft.com/office/powerpoint/2010/main" val="29642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dirty="0" smtClean="0"/>
            </a:lvl1pPr>
          </a:lstStyle>
          <a:p>
            <a:pPr>
              <a:defRPr/>
            </a:pPr>
            <a:r>
              <a:rPr lang="en-US"/>
              <a:t>Copyright © 2012  Elsevier</a:t>
            </a:r>
            <a:endParaRPr lang="en-GB"/>
          </a:p>
        </p:txBody>
      </p:sp>
      <p:sp>
        <p:nvSpPr>
          <p:cNvPr id="7" name="Slide Number Placeholder 6"/>
          <p:cNvSpPr>
            <a:spLocks noGrp="1"/>
          </p:cNvSpPr>
          <p:nvPr>
            <p:ph type="sldNum" sz="quarter" idx="11"/>
          </p:nvPr>
        </p:nvSpPr>
        <p:spPr/>
        <p:txBody>
          <a:bodyPr/>
          <a:lstStyle>
            <a:lvl1pPr>
              <a:defRPr smtClean="0"/>
            </a:lvl1pPr>
          </a:lstStyle>
          <a:p>
            <a:pPr>
              <a:defRPr/>
            </a:pPr>
            <a:r>
              <a:rPr lang="en-US"/>
              <a:t>1-&lt;</a:t>
            </a:r>
            <a:fld id="{E7ED6BBA-2425-4A43-B586-383F2BB07C4C}" type="slidenum">
              <a:rPr lang="en-US"/>
              <a:pPr>
                <a:defRPr/>
              </a:pPr>
              <a:t>‹#›</a:t>
            </a:fld>
            <a:r>
              <a:rPr lang="en-US"/>
              <a:t>&gt;</a:t>
            </a:r>
          </a:p>
          <a:p>
            <a:pPr>
              <a:defRPr/>
            </a:pPr>
            <a:endParaRPr lang="en-GB"/>
          </a:p>
        </p:txBody>
      </p:sp>
    </p:spTree>
    <p:extLst>
      <p:ext uri="{BB962C8B-B14F-4D97-AF65-F5344CB8AC3E}">
        <p14:creationId xmlns:p14="http://schemas.microsoft.com/office/powerpoint/2010/main" val="11013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19200"/>
            <a:ext cx="7772400" cy="4953000"/>
          </a:xfrm>
        </p:spPr>
        <p:txBody>
          <a:bodyPr/>
          <a:lstStyle/>
          <a:p>
            <a:pPr lvl="0"/>
            <a:endParaRPr lang="en-US" noProof="0" smtClean="0"/>
          </a:p>
        </p:txBody>
      </p:sp>
      <p:sp>
        <p:nvSpPr>
          <p:cNvPr id="4" name="Footer Placeholder 3"/>
          <p:cNvSpPr>
            <a:spLocks noGrp="1"/>
          </p:cNvSpPr>
          <p:nvPr>
            <p:ph type="ftr" sz="quarter" idx="10"/>
          </p:nvPr>
        </p:nvSpPr>
        <p:spPr/>
        <p:txBody>
          <a:bodyPr/>
          <a:lstStyle>
            <a:lvl1pPr>
              <a:defRPr smtClean="0"/>
            </a:lvl1pPr>
          </a:lstStyle>
          <a:p>
            <a:pPr>
              <a:defRPr/>
            </a:pPr>
            <a:r>
              <a:rPr lang="en-US" smtClean="0"/>
              <a:t>Copyright © 2012  Elsevier</a:t>
            </a:r>
            <a:endParaRPr lang="en-GB"/>
          </a:p>
        </p:txBody>
      </p:sp>
      <p:sp>
        <p:nvSpPr>
          <p:cNvPr id="5" name="Slide Number Placeholder 4"/>
          <p:cNvSpPr>
            <a:spLocks noGrp="1"/>
          </p:cNvSpPr>
          <p:nvPr>
            <p:ph type="sldNum" sz="quarter" idx="11"/>
          </p:nvPr>
        </p:nvSpPr>
        <p:spPr/>
        <p:txBody>
          <a:bodyPr/>
          <a:lstStyle>
            <a:lvl1pPr>
              <a:defRPr smtClean="0"/>
            </a:lvl1pPr>
          </a:lstStyle>
          <a:p>
            <a:pPr>
              <a:defRPr/>
            </a:pPr>
            <a:r>
              <a:rPr lang="en-US"/>
              <a:t>1-&lt;</a:t>
            </a:r>
            <a:fld id="{68946159-E475-47D9-8550-A9F0B445C791}" type="slidenum">
              <a:rPr lang="en-US"/>
              <a:pPr>
                <a:defRPr/>
              </a:pPr>
              <a:t>‹#›</a:t>
            </a:fld>
            <a:r>
              <a:rPr lang="en-US"/>
              <a:t>&gt;</a:t>
            </a:r>
          </a:p>
          <a:p>
            <a:pPr>
              <a:defRPr/>
            </a:pPr>
            <a:endParaRPr lang="en-GB"/>
          </a:p>
        </p:txBody>
      </p:sp>
    </p:spTree>
    <p:extLst>
      <p:ext uri="{BB962C8B-B14F-4D97-AF65-F5344CB8AC3E}">
        <p14:creationId xmlns:p14="http://schemas.microsoft.com/office/powerpoint/2010/main" val="1513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1600" y="101600"/>
            <a:ext cx="7772400" cy="889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mtClean="0"/>
            </a:lvl1pPr>
          </a:lstStyle>
          <a:p>
            <a:pPr>
              <a:defRPr/>
            </a:pPr>
            <a:r>
              <a:rPr lang="en-US" smtClean="0"/>
              <a:t>Copyright © 2012  Elsevier</a:t>
            </a:r>
            <a:endParaRPr lang="en-GB"/>
          </a:p>
        </p:txBody>
      </p:sp>
      <p:sp>
        <p:nvSpPr>
          <p:cNvPr id="8" name="Slide Number Placeholder 7"/>
          <p:cNvSpPr>
            <a:spLocks noGrp="1"/>
          </p:cNvSpPr>
          <p:nvPr>
            <p:ph type="sldNum" sz="quarter" idx="11"/>
          </p:nvPr>
        </p:nvSpPr>
        <p:spPr/>
        <p:txBody>
          <a:bodyPr/>
          <a:lstStyle>
            <a:lvl1pPr>
              <a:defRPr smtClean="0"/>
            </a:lvl1pPr>
          </a:lstStyle>
          <a:p>
            <a:pPr>
              <a:defRPr/>
            </a:pPr>
            <a:r>
              <a:rPr lang="en-US"/>
              <a:t>1-&lt;</a:t>
            </a:r>
            <a:fld id="{CCDCC2DC-EBCD-44EE-92DB-9C06DDE632FD}" type="slidenum">
              <a:rPr lang="en-US"/>
              <a:pPr>
                <a:defRPr/>
              </a:pPr>
              <a:t>‹#›</a:t>
            </a:fld>
            <a:r>
              <a:rPr lang="en-US"/>
              <a:t>&gt;</a:t>
            </a:r>
          </a:p>
          <a:p>
            <a:pPr>
              <a:defRPr/>
            </a:pPr>
            <a:endParaRPr lang="en-GB"/>
          </a:p>
        </p:txBody>
      </p:sp>
    </p:spTree>
    <p:extLst>
      <p:ext uri="{BB962C8B-B14F-4D97-AF65-F5344CB8AC3E}">
        <p14:creationId xmlns:p14="http://schemas.microsoft.com/office/powerpoint/2010/main" val="229346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r>
              <a:rPr lang="en-US" smtClean="0"/>
              <a:t>Copyright © 2012  Elsevier</a:t>
            </a:r>
            <a:endParaRPr lang="en-GB"/>
          </a:p>
        </p:txBody>
      </p:sp>
      <p:sp>
        <p:nvSpPr>
          <p:cNvPr id="6" name="Rectangle 11"/>
          <p:cNvSpPr>
            <a:spLocks noGrp="1" noChangeArrowheads="1"/>
          </p:cNvSpPr>
          <p:nvPr>
            <p:ph type="sldNum" sz="quarter" idx="11"/>
          </p:nvPr>
        </p:nvSpPr>
        <p:spPr>
          <a:ln/>
        </p:spPr>
        <p:txBody>
          <a:bodyPr/>
          <a:lstStyle>
            <a:lvl1pPr>
              <a:defRPr/>
            </a:lvl1pPr>
          </a:lstStyle>
          <a:p>
            <a:pPr>
              <a:defRPr/>
            </a:pPr>
            <a:r>
              <a:rPr lang="en-US"/>
              <a:t>1-&lt;</a:t>
            </a:r>
            <a:fld id="{B4FEF99E-A19F-4A0B-A62E-3729EECDD901}" type="slidenum">
              <a:rPr lang="en-US"/>
              <a:pPr>
                <a:defRPr/>
              </a:pPr>
              <a:t>‹#›</a:t>
            </a:fld>
            <a:r>
              <a:rPr lang="en-US"/>
              <a:t>&gt;</a:t>
            </a:r>
          </a:p>
          <a:p>
            <a:pPr>
              <a:defRPr/>
            </a:pPr>
            <a:endParaRPr lang="en-GB"/>
          </a:p>
        </p:txBody>
      </p:sp>
    </p:spTree>
    <p:extLst>
      <p:ext uri="{BB962C8B-B14F-4D97-AF65-F5344CB8AC3E}">
        <p14:creationId xmlns:p14="http://schemas.microsoft.com/office/powerpoint/2010/main" val="3629501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mtClean="0"/>
            </a:lvl1pPr>
          </a:lstStyle>
          <a:p>
            <a:pPr>
              <a:defRPr/>
            </a:pPr>
            <a:r>
              <a:rPr lang="en-US" smtClean="0"/>
              <a:t>Copyright © 2012  Elsevier</a:t>
            </a:r>
            <a:endParaRPr lang="en-GB"/>
          </a:p>
        </p:txBody>
      </p:sp>
      <p:sp>
        <p:nvSpPr>
          <p:cNvPr id="6" name="Slide Number Placeholder 5"/>
          <p:cNvSpPr>
            <a:spLocks noGrp="1"/>
          </p:cNvSpPr>
          <p:nvPr>
            <p:ph type="sldNum" sz="quarter" idx="11"/>
          </p:nvPr>
        </p:nvSpPr>
        <p:spPr/>
        <p:txBody>
          <a:bodyPr/>
          <a:lstStyle>
            <a:lvl1pPr>
              <a:defRPr smtClean="0"/>
            </a:lvl1pPr>
          </a:lstStyle>
          <a:p>
            <a:pPr>
              <a:defRPr/>
            </a:pPr>
            <a:r>
              <a:rPr lang="en-US"/>
              <a:t>1-&lt;</a:t>
            </a:r>
            <a:fld id="{9F7ADD3E-E1D6-46D5-BCAD-B4AEBA813F75}" type="slidenum">
              <a:rPr lang="en-US"/>
              <a:pPr>
                <a:defRPr/>
              </a:pPr>
              <a:t>‹#›</a:t>
            </a:fld>
            <a:r>
              <a:rPr lang="en-US"/>
              <a:t>&gt;</a:t>
            </a:r>
          </a:p>
          <a:p>
            <a:pPr>
              <a:defRPr/>
            </a:pPr>
            <a:endParaRPr lang="en-GB"/>
          </a:p>
        </p:txBody>
      </p:sp>
    </p:spTree>
    <p:extLst>
      <p:ext uri="{BB962C8B-B14F-4D97-AF65-F5344CB8AC3E}">
        <p14:creationId xmlns:p14="http://schemas.microsoft.com/office/powerpoint/2010/main" val="82766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46080-453C-4BEF-9A1F-F094B996EB79}" type="datetimeFigureOut">
              <a:rPr lang="en-US" smtClean="0"/>
              <a:t>11/25/2015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2EFE9-D440-4A3B-858C-5FEDF5DD0E10}" type="slidenum">
              <a:rPr lang="en-US" smtClean="0"/>
              <a:t>‹#›</a:t>
            </a:fld>
            <a:endParaRPr lang="en-US"/>
          </a:p>
        </p:txBody>
      </p:sp>
    </p:spTree>
    <p:extLst>
      <p:ext uri="{BB962C8B-B14F-4D97-AF65-F5344CB8AC3E}">
        <p14:creationId xmlns:p14="http://schemas.microsoft.com/office/powerpoint/2010/main" val="153350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00.xml.rels><?xml version="1.0" encoding="UTF-8" standalone="yes"?>
<Relationships xmlns="http://schemas.openxmlformats.org/package/2006/relationships"><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notesSlide" Target="../notesSlides/notesSlide99.xml"/><Relationship Id="rId5" Type="http://schemas.openxmlformats.org/officeDocument/2006/relationships/slideLayout" Target="../slideLayouts/slideLayout2.xml"/><Relationship Id="rId4" Type="http://schemas.openxmlformats.org/officeDocument/2006/relationships/tags" Target="../tags/tag30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9.wmf"/><Relationship Id="rId2" Type="http://schemas.openxmlformats.org/officeDocument/2006/relationships/tags" Target="../tags/tag26.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0.wmf"/><Relationship Id="rId2" Type="http://schemas.openxmlformats.org/officeDocument/2006/relationships/tags" Target="../tags/tag31.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1.wmf"/><Relationship Id="rId2" Type="http://schemas.openxmlformats.org/officeDocument/2006/relationships/tags" Target="../tags/tag33.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2.wmf"/><Relationship Id="rId2" Type="http://schemas.openxmlformats.org/officeDocument/2006/relationships/tags" Target="../tags/tag35.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tags" Target="../tags/tag38.xml"/><Relationship Id="rId7" Type="http://schemas.openxmlformats.org/officeDocument/2006/relationships/oleObject" Target="../embeddings/oleObject11.bin"/><Relationship Id="rId2" Type="http://schemas.openxmlformats.org/officeDocument/2006/relationships/tags" Target="../tags/tag37.xml"/><Relationship Id="rId1" Type="http://schemas.openxmlformats.org/officeDocument/2006/relationships/vmlDrawing" Target="../drawings/vmlDrawing11.v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2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tags" Target="../tags/tag41.xml"/><Relationship Id="rId7" Type="http://schemas.openxmlformats.org/officeDocument/2006/relationships/oleObject" Target="../embeddings/oleObject12.bin"/><Relationship Id="rId2" Type="http://schemas.openxmlformats.org/officeDocument/2006/relationships/tags" Target="../tags/tag40.xml"/><Relationship Id="rId1" Type="http://schemas.openxmlformats.org/officeDocument/2006/relationships/vmlDrawing" Target="../drawings/vmlDrawing12.v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tags" Target="../tags/tag45.xml"/><Relationship Id="rId7" Type="http://schemas.openxmlformats.org/officeDocument/2006/relationships/oleObject" Target="../embeddings/oleObject13.bin"/><Relationship Id="rId2" Type="http://schemas.openxmlformats.org/officeDocument/2006/relationships/tags" Target="../tags/tag44.xml"/><Relationship Id="rId1" Type="http://schemas.openxmlformats.org/officeDocument/2006/relationships/vmlDrawing" Target="../drawings/vmlDrawing13.v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2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tags" Target="../tags/tag48.xml"/><Relationship Id="rId7" Type="http://schemas.openxmlformats.org/officeDocument/2006/relationships/oleObject" Target="../embeddings/oleObject14.bin"/><Relationship Id="rId2" Type="http://schemas.openxmlformats.org/officeDocument/2006/relationships/tags" Target="../tags/tag47.xml"/><Relationship Id="rId1" Type="http://schemas.openxmlformats.org/officeDocument/2006/relationships/vmlDrawing" Target="../drawings/vmlDrawing14.v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tags" Target="../tags/tag55.xml"/><Relationship Id="rId7" Type="http://schemas.openxmlformats.org/officeDocument/2006/relationships/oleObject" Target="../embeddings/oleObject15.bin"/><Relationship Id="rId2" Type="http://schemas.openxmlformats.org/officeDocument/2006/relationships/tags" Target="../tags/tag54.xml"/><Relationship Id="rId1" Type="http://schemas.openxmlformats.org/officeDocument/2006/relationships/vmlDrawing" Target="../drawings/vmlDrawing15.vml"/><Relationship Id="rId6" Type="http://schemas.openxmlformats.org/officeDocument/2006/relationships/notesSlide" Target="../notesSlides/notesSlide31.xml"/><Relationship Id="rId5" Type="http://schemas.openxmlformats.org/officeDocument/2006/relationships/slideLayout" Target="../slideLayouts/slideLayout2.xml"/><Relationship Id="rId10" Type="http://schemas.openxmlformats.org/officeDocument/2006/relationships/image" Target="../media/image17.wmf"/><Relationship Id="rId4" Type="http://schemas.openxmlformats.org/officeDocument/2006/relationships/tags" Target="../tags/tag56.xml"/><Relationship Id="rId9"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tags" Target="../tags/tag60.xml"/><Relationship Id="rId7" Type="http://schemas.openxmlformats.org/officeDocument/2006/relationships/oleObject" Target="../embeddings/oleObject17.bin"/><Relationship Id="rId2" Type="http://schemas.openxmlformats.org/officeDocument/2006/relationships/tags" Target="../tags/tag59.xml"/><Relationship Id="rId1" Type="http://schemas.openxmlformats.org/officeDocument/2006/relationships/vmlDrawing" Target="../drawings/vmlDrawing16.v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20.emf"/><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tags" Target="../tags/tag70.xml"/><Relationship Id="rId7" Type="http://schemas.openxmlformats.org/officeDocument/2006/relationships/oleObject" Target="../embeddings/oleObject18.bin"/><Relationship Id="rId2" Type="http://schemas.openxmlformats.org/officeDocument/2006/relationships/tags" Target="../tags/tag69.xml"/><Relationship Id="rId1" Type="http://schemas.openxmlformats.org/officeDocument/2006/relationships/vmlDrawing" Target="../drawings/vmlDrawing17.v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71.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wmf"/><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tags" Target="../tags/tag84.xml"/><Relationship Id="rId7" Type="http://schemas.openxmlformats.org/officeDocument/2006/relationships/oleObject" Target="../embeddings/oleObject19.bin"/><Relationship Id="rId2" Type="http://schemas.openxmlformats.org/officeDocument/2006/relationships/tags" Target="../tags/tag83.xml"/><Relationship Id="rId1" Type="http://schemas.openxmlformats.org/officeDocument/2006/relationships/vmlDrawing" Target="../drawings/vmlDrawing18.vml"/><Relationship Id="rId6" Type="http://schemas.openxmlformats.org/officeDocument/2006/relationships/notesSlide" Target="../notesSlides/notesSlide44.xml"/><Relationship Id="rId5" Type="http://schemas.openxmlformats.org/officeDocument/2006/relationships/slideLayout" Target="../slideLayouts/slideLayout2.xml"/><Relationship Id="rId4" Type="http://schemas.openxmlformats.org/officeDocument/2006/relationships/tags" Target="../tags/tag85.xml"/></Relationships>
</file>

<file path=ppt/slides/_rels/slide4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tags" Target="../tags/tag87.xml"/><Relationship Id="rId7" Type="http://schemas.openxmlformats.org/officeDocument/2006/relationships/oleObject" Target="../embeddings/oleObject20.bin"/><Relationship Id="rId2" Type="http://schemas.openxmlformats.org/officeDocument/2006/relationships/tags" Target="../tags/tag86.xml"/><Relationship Id="rId1" Type="http://schemas.openxmlformats.org/officeDocument/2006/relationships/vmlDrawing" Target="../drawings/vmlDrawing19.v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88.xml"/></Relationships>
</file>

<file path=ppt/slides/_rels/slide4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tags" Target="../tags/tag90.xml"/><Relationship Id="rId7" Type="http://schemas.openxmlformats.org/officeDocument/2006/relationships/oleObject" Target="../embeddings/oleObject21.bin"/><Relationship Id="rId2" Type="http://schemas.openxmlformats.org/officeDocument/2006/relationships/tags" Target="../tags/tag89.xml"/><Relationship Id="rId1" Type="http://schemas.openxmlformats.org/officeDocument/2006/relationships/vmlDrawing" Target="../drawings/vmlDrawing20.vml"/><Relationship Id="rId6" Type="http://schemas.openxmlformats.org/officeDocument/2006/relationships/notesSlide" Target="../notesSlides/notesSlide46.xml"/><Relationship Id="rId5" Type="http://schemas.openxmlformats.org/officeDocument/2006/relationships/slideLayout" Target="../slideLayouts/slideLayout2.xml"/><Relationship Id="rId4" Type="http://schemas.openxmlformats.org/officeDocument/2006/relationships/tags" Target="../tags/tag91.xml"/></Relationships>
</file>

<file path=ppt/slides/_rels/slide4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tags" Target="../tags/tag93.xml"/><Relationship Id="rId7" Type="http://schemas.openxmlformats.org/officeDocument/2006/relationships/oleObject" Target="../embeddings/oleObject22.bin"/><Relationship Id="rId2" Type="http://schemas.openxmlformats.org/officeDocument/2006/relationships/tags" Target="../tags/tag92.xml"/><Relationship Id="rId1" Type="http://schemas.openxmlformats.org/officeDocument/2006/relationships/vmlDrawing" Target="../drawings/vmlDrawing21.vml"/><Relationship Id="rId6" Type="http://schemas.openxmlformats.org/officeDocument/2006/relationships/notesSlide" Target="../notesSlides/notesSlide47.xml"/><Relationship Id="rId5" Type="http://schemas.openxmlformats.org/officeDocument/2006/relationships/slideLayout" Target="../slideLayouts/slideLayout2.xml"/><Relationship Id="rId4" Type="http://schemas.openxmlformats.org/officeDocument/2006/relationships/tags" Target="../tags/tag9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w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tags" Target="../tags/tag98.xml"/><Relationship Id="rId7" Type="http://schemas.openxmlformats.org/officeDocument/2006/relationships/oleObject" Target="../embeddings/oleObject23.bin"/><Relationship Id="rId2" Type="http://schemas.openxmlformats.org/officeDocument/2006/relationships/tags" Target="../tags/tag97.xml"/><Relationship Id="rId1" Type="http://schemas.openxmlformats.org/officeDocument/2006/relationships/vmlDrawing" Target="../drawings/vmlDrawing22.vml"/><Relationship Id="rId6" Type="http://schemas.openxmlformats.org/officeDocument/2006/relationships/notesSlide" Target="../notesSlides/notesSlide49.xml"/><Relationship Id="rId5" Type="http://schemas.openxmlformats.org/officeDocument/2006/relationships/slideLayout" Target="../slideLayouts/slideLayout2.xml"/><Relationship Id="rId4" Type="http://schemas.openxmlformats.org/officeDocument/2006/relationships/tags" Target="../tags/tag9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tags" Target="../tags/tag111.xml"/><Relationship Id="rId7" Type="http://schemas.openxmlformats.org/officeDocument/2006/relationships/oleObject" Target="../embeddings/oleObject24.bin"/><Relationship Id="rId2" Type="http://schemas.openxmlformats.org/officeDocument/2006/relationships/tags" Target="../tags/tag110.xml"/><Relationship Id="rId1" Type="http://schemas.openxmlformats.org/officeDocument/2006/relationships/vmlDrawing" Target="../drawings/vmlDrawing23.vml"/><Relationship Id="rId6" Type="http://schemas.openxmlformats.org/officeDocument/2006/relationships/notesSlide" Target="../notesSlides/notesSlide55.xml"/><Relationship Id="rId5" Type="http://schemas.openxmlformats.org/officeDocument/2006/relationships/slideLayout" Target="../slideLayouts/slideLayout2.xml"/><Relationship Id="rId4" Type="http://schemas.openxmlformats.org/officeDocument/2006/relationships/tags" Target="../tags/tag112.xml"/></Relationships>
</file>

<file path=ppt/slides/_rels/slide57.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tags" Target="../tags/tag117.xml"/><Relationship Id="rId7" Type="http://schemas.openxmlformats.org/officeDocument/2006/relationships/oleObject" Target="../embeddings/oleObject25.bin"/><Relationship Id="rId2" Type="http://schemas.openxmlformats.org/officeDocument/2006/relationships/tags" Target="../tags/tag116.xml"/><Relationship Id="rId1" Type="http://schemas.openxmlformats.org/officeDocument/2006/relationships/vmlDrawing" Target="../drawings/vmlDrawing24.vml"/><Relationship Id="rId6" Type="http://schemas.openxmlformats.org/officeDocument/2006/relationships/notesSlide" Target="../notesSlides/notesSlide57.xml"/><Relationship Id="rId5" Type="http://schemas.openxmlformats.org/officeDocument/2006/relationships/slideLayout" Target="../slideLayouts/slideLayout2.xml"/><Relationship Id="rId4" Type="http://schemas.openxmlformats.org/officeDocument/2006/relationships/tags" Target="../tags/tag118.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120.xml"/><Relationship Id="rId7" Type="http://schemas.openxmlformats.org/officeDocument/2006/relationships/notesSlide" Target="../notesSlides/notesSlide58.xml"/><Relationship Id="rId2" Type="http://schemas.openxmlformats.org/officeDocument/2006/relationships/tags" Target="../tags/tag119.xml"/><Relationship Id="rId1" Type="http://schemas.openxmlformats.org/officeDocument/2006/relationships/vmlDrawing" Target="../drawings/vmlDrawing25.v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 Id="rId9" Type="http://schemas.openxmlformats.org/officeDocument/2006/relationships/image" Target="../media/image31.wmf"/></Relationships>
</file>

<file path=ppt/slides/_rels/slide6.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5.wmf"/><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oleObject" Target="../embeddings/oleObject28.bin"/><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image" Target="../media/image32.wmf"/><Relationship Id="rId2" Type="http://schemas.openxmlformats.org/officeDocument/2006/relationships/tags" Target="../tags/tag123.xml"/><Relationship Id="rId1" Type="http://schemas.openxmlformats.org/officeDocument/2006/relationships/vmlDrawing" Target="../drawings/vmlDrawing26.vml"/><Relationship Id="rId6" Type="http://schemas.openxmlformats.org/officeDocument/2006/relationships/tags" Target="../tags/tag127.xml"/><Relationship Id="rId11" Type="http://schemas.openxmlformats.org/officeDocument/2006/relationships/oleObject" Target="../embeddings/oleObject27.bin"/><Relationship Id="rId5" Type="http://schemas.openxmlformats.org/officeDocument/2006/relationships/tags" Target="../tags/tag126.xml"/><Relationship Id="rId10" Type="http://schemas.openxmlformats.org/officeDocument/2006/relationships/notesSlide" Target="../notesSlides/notesSlide59.xml"/><Relationship Id="rId4" Type="http://schemas.openxmlformats.org/officeDocument/2006/relationships/tags" Target="../tags/tag125.xml"/><Relationship Id="rId9" Type="http://schemas.openxmlformats.org/officeDocument/2006/relationships/slideLayout" Target="../slideLayouts/slideLayout2.xml"/><Relationship Id="rId14" Type="http://schemas.openxmlformats.org/officeDocument/2006/relationships/image" Target="../media/image33.wmf"/></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131.xml"/><Relationship Id="rId7" Type="http://schemas.openxmlformats.org/officeDocument/2006/relationships/notesSlide" Target="../notesSlides/notesSlide60.xml"/><Relationship Id="rId2" Type="http://schemas.openxmlformats.org/officeDocument/2006/relationships/tags" Target="../tags/tag130.xml"/><Relationship Id="rId1" Type="http://schemas.openxmlformats.org/officeDocument/2006/relationships/vmlDrawing" Target="../drawings/vmlDrawing27.vml"/><Relationship Id="rId6" Type="http://schemas.openxmlformats.org/officeDocument/2006/relationships/slideLayout" Target="../slideLayouts/slideLayout2.xml"/><Relationship Id="rId5" Type="http://schemas.openxmlformats.org/officeDocument/2006/relationships/tags" Target="../tags/tag133.xml"/><Relationship Id="rId4" Type="http://schemas.openxmlformats.org/officeDocument/2006/relationships/tags" Target="../tags/tag132.xml"/><Relationship Id="rId9" Type="http://schemas.openxmlformats.org/officeDocument/2006/relationships/image" Target="../media/image34.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135.xml"/><Relationship Id="rId7" Type="http://schemas.openxmlformats.org/officeDocument/2006/relationships/notesSlide" Target="../notesSlides/notesSlide61.xml"/><Relationship Id="rId2" Type="http://schemas.openxmlformats.org/officeDocument/2006/relationships/tags" Target="../tags/tag134.xml"/><Relationship Id="rId1" Type="http://schemas.openxmlformats.org/officeDocument/2006/relationships/vmlDrawing" Target="../drawings/vmlDrawing28.v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tags" Target="../tags/tag136.xml"/><Relationship Id="rId9" Type="http://schemas.openxmlformats.org/officeDocument/2006/relationships/image" Target="../media/image35.w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139.xml"/><Relationship Id="rId7" Type="http://schemas.openxmlformats.org/officeDocument/2006/relationships/notesSlide" Target="../notesSlides/notesSlide62.xml"/><Relationship Id="rId2" Type="http://schemas.openxmlformats.org/officeDocument/2006/relationships/tags" Target="../tags/tag138.xml"/><Relationship Id="rId1" Type="http://schemas.openxmlformats.org/officeDocument/2006/relationships/vmlDrawing" Target="../drawings/vmlDrawing29.vml"/><Relationship Id="rId6" Type="http://schemas.openxmlformats.org/officeDocument/2006/relationships/slideLayout" Target="../slideLayouts/slideLayout2.xml"/><Relationship Id="rId11" Type="http://schemas.openxmlformats.org/officeDocument/2006/relationships/image" Target="../media/image36.wmf"/><Relationship Id="rId5" Type="http://schemas.openxmlformats.org/officeDocument/2006/relationships/tags" Target="../tags/tag141.xml"/><Relationship Id="rId10" Type="http://schemas.openxmlformats.org/officeDocument/2006/relationships/oleObject" Target="../embeddings/oleObject32.bin"/><Relationship Id="rId4" Type="http://schemas.openxmlformats.org/officeDocument/2006/relationships/tags" Target="../tags/tag140.xml"/><Relationship Id="rId9" Type="http://schemas.openxmlformats.org/officeDocument/2006/relationships/image" Target="../media/image35.w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tags" Target="../tags/tag143.xml"/><Relationship Id="rId7" Type="http://schemas.openxmlformats.org/officeDocument/2006/relationships/notesSlide" Target="../notesSlides/notesSlide63.xml"/><Relationship Id="rId2" Type="http://schemas.openxmlformats.org/officeDocument/2006/relationships/tags" Target="../tags/tag142.xml"/><Relationship Id="rId1" Type="http://schemas.openxmlformats.org/officeDocument/2006/relationships/vmlDrawing" Target="../drawings/vmlDrawing30.vml"/><Relationship Id="rId6" Type="http://schemas.openxmlformats.org/officeDocument/2006/relationships/slideLayout" Target="../slideLayouts/slideLayout2.xml"/><Relationship Id="rId5" Type="http://schemas.openxmlformats.org/officeDocument/2006/relationships/tags" Target="../tags/tag145.xml"/><Relationship Id="rId4" Type="http://schemas.openxmlformats.org/officeDocument/2006/relationships/tags" Target="../tags/tag144.xml"/><Relationship Id="rId9" Type="http://schemas.openxmlformats.org/officeDocument/2006/relationships/image" Target="../media/image36.wmf"/></Relationships>
</file>

<file path=ppt/slides/_rels/slide65.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tags" Target="../tags/tag147.xml"/><Relationship Id="rId7" Type="http://schemas.openxmlformats.org/officeDocument/2006/relationships/oleObject" Target="../embeddings/oleObject34.bin"/><Relationship Id="rId2" Type="http://schemas.openxmlformats.org/officeDocument/2006/relationships/tags" Target="../tags/tag146.xml"/><Relationship Id="rId1" Type="http://schemas.openxmlformats.org/officeDocument/2006/relationships/vmlDrawing" Target="../drawings/vmlDrawing31.vml"/><Relationship Id="rId6" Type="http://schemas.openxmlformats.org/officeDocument/2006/relationships/notesSlide" Target="../notesSlides/notesSlide64.xml"/><Relationship Id="rId5" Type="http://schemas.openxmlformats.org/officeDocument/2006/relationships/slideLayout" Target="../slideLayouts/slideLayout2.xml"/><Relationship Id="rId4" Type="http://schemas.openxmlformats.org/officeDocument/2006/relationships/tags" Target="../tags/tag148.xml"/></Relationships>
</file>

<file path=ppt/slides/_rels/slide66.xml.rels><?xml version="1.0" encoding="UTF-8" standalone="yes"?>
<Relationships xmlns="http://schemas.openxmlformats.org/package/2006/relationships"><Relationship Id="rId8" Type="http://schemas.openxmlformats.org/officeDocument/2006/relationships/notesSlide" Target="../notesSlides/notesSlide65.xml"/><Relationship Id="rId3" Type="http://schemas.openxmlformats.org/officeDocument/2006/relationships/tags" Target="../tags/tag150.xml"/><Relationship Id="rId7" Type="http://schemas.openxmlformats.org/officeDocument/2006/relationships/slideLayout" Target="../slideLayouts/slideLayout2.xml"/><Relationship Id="rId12" Type="http://schemas.openxmlformats.org/officeDocument/2006/relationships/image" Target="../media/image39.emf"/><Relationship Id="rId2" Type="http://schemas.openxmlformats.org/officeDocument/2006/relationships/tags" Target="../tags/tag149.xml"/><Relationship Id="rId1" Type="http://schemas.openxmlformats.org/officeDocument/2006/relationships/vmlDrawing" Target="../drawings/vmlDrawing32.vml"/><Relationship Id="rId6" Type="http://schemas.openxmlformats.org/officeDocument/2006/relationships/tags" Target="../tags/tag153.xml"/><Relationship Id="rId11" Type="http://schemas.openxmlformats.org/officeDocument/2006/relationships/oleObject" Target="../embeddings/oleObject36.bin"/><Relationship Id="rId5" Type="http://schemas.openxmlformats.org/officeDocument/2006/relationships/tags" Target="../tags/tag152.xml"/><Relationship Id="rId10" Type="http://schemas.openxmlformats.org/officeDocument/2006/relationships/image" Target="../media/image38.emf"/><Relationship Id="rId4" Type="http://schemas.openxmlformats.org/officeDocument/2006/relationships/tags" Target="../tags/tag151.xml"/><Relationship Id="rId9" Type="http://schemas.openxmlformats.org/officeDocument/2006/relationships/oleObject" Target="../embeddings/oleObject35.bin"/></Relationships>
</file>

<file path=ppt/slides/_rels/slide67.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image" Target="../media/image38.emf"/><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oleObject" Target="../embeddings/oleObject37.bin"/><Relationship Id="rId2" Type="http://schemas.openxmlformats.org/officeDocument/2006/relationships/tags" Target="../tags/tag154.xml"/><Relationship Id="rId1" Type="http://schemas.openxmlformats.org/officeDocument/2006/relationships/vmlDrawing" Target="../drawings/vmlDrawing33.vml"/><Relationship Id="rId6" Type="http://schemas.openxmlformats.org/officeDocument/2006/relationships/tags" Target="../tags/tag158.xml"/><Relationship Id="rId11" Type="http://schemas.openxmlformats.org/officeDocument/2006/relationships/notesSlide" Target="../notesSlides/notesSlide66.xml"/><Relationship Id="rId5" Type="http://schemas.openxmlformats.org/officeDocument/2006/relationships/tags" Target="../tags/tag157.xml"/><Relationship Id="rId15" Type="http://schemas.openxmlformats.org/officeDocument/2006/relationships/image" Target="../media/image39.emf"/><Relationship Id="rId10" Type="http://schemas.openxmlformats.org/officeDocument/2006/relationships/slideLayout" Target="../slideLayouts/slideLayout2.xml"/><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oleObject" Target="../embeddings/oleObject38.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tags" Target="../tags/tag163.xml"/><Relationship Id="rId7" Type="http://schemas.openxmlformats.org/officeDocument/2006/relationships/notesSlide" Target="../notesSlides/notesSlide67.xml"/><Relationship Id="rId2" Type="http://schemas.openxmlformats.org/officeDocument/2006/relationships/tags" Target="../tags/tag162.xml"/><Relationship Id="rId1" Type="http://schemas.openxmlformats.org/officeDocument/2006/relationships/vmlDrawing" Target="../drawings/vmlDrawing34.vml"/><Relationship Id="rId6" Type="http://schemas.openxmlformats.org/officeDocument/2006/relationships/slideLayout" Target="../slideLayouts/slideLayout2.xml"/><Relationship Id="rId5" Type="http://schemas.openxmlformats.org/officeDocument/2006/relationships/tags" Target="../tags/tag165.xml"/><Relationship Id="rId4" Type="http://schemas.openxmlformats.org/officeDocument/2006/relationships/tags" Target="../tags/tag164.xml"/><Relationship Id="rId9" Type="http://schemas.openxmlformats.org/officeDocument/2006/relationships/image" Target="../media/image40.wmf"/></Relationships>
</file>

<file path=ppt/slides/_rels/slide69.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notesSlide" Target="../notesSlides/notesSlide68.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tags" Target="../tags/tag10.xml"/><Relationship Id="rId7" Type="http://schemas.openxmlformats.org/officeDocument/2006/relationships/oleObject" Target="../embeddings/oleObject4.bin"/><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70.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notesSlide" Target="../notesSlides/notesSlide69.xml"/><Relationship Id="rId4"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notesSlide" Target="../notesSlides/notesSlide70.xml"/><Relationship Id="rId4"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notesSlide" Target="../notesSlides/notesSlide71.xml"/><Relationship Id="rId4"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tags" Target="../tags/tag179.xml"/><Relationship Id="rId7" Type="http://schemas.openxmlformats.org/officeDocument/2006/relationships/notesSlide" Target="../notesSlides/notesSlide72.xml"/><Relationship Id="rId2" Type="http://schemas.openxmlformats.org/officeDocument/2006/relationships/tags" Target="../tags/tag178.xml"/><Relationship Id="rId1" Type="http://schemas.openxmlformats.org/officeDocument/2006/relationships/vmlDrawing" Target="../drawings/vmlDrawing35.vml"/><Relationship Id="rId6" Type="http://schemas.openxmlformats.org/officeDocument/2006/relationships/slideLayout" Target="../slideLayouts/slideLayout2.xml"/><Relationship Id="rId5" Type="http://schemas.openxmlformats.org/officeDocument/2006/relationships/tags" Target="../tags/tag181.xml"/><Relationship Id="rId4" Type="http://schemas.openxmlformats.org/officeDocument/2006/relationships/tags" Target="../tags/tag180.xml"/><Relationship Id="rId9" Type="http://schemas.openxmlformats.org/officeDocument/2006/relationships/image" Target="../media/image41.emf"/></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tags" Target="../tags/tag183.xml"/><Relationship Id="rId7" Type="http://schemas.openxmlformats.org/officeDocument/2006/relationships/notesSlide" Target="../notesSlides/notesSlide73.xml"/><Relationship Id="rId2" Type="http://schemas.openxmlformats.org/officeDocument/2006/relationships/tags" Target="../tags/tag182.xml"/><Relationship Id="rId1" Type="http://schemas.openxmlformats.org/officeDocument/2006/relationships/vmlDrawing" Target="../drawings/vmlDrawing36.vml"/><Relationship Id="rId6" Type="http://schemas.openxmlformats.org/officeDocument/2006/relationships/slideLayout" Target="../slideLayouts/slideLayout2.xml"/><Relationship Id="rId11" Type="http://schemas.openxmlformats.org/officeDocument/2006/relationships/image" Target="../media/image43.wmf"/><Relationship Id="rId5" Type="http://schemas.openxmlformats.org/officeDocument/2006/relationships/tags" Target="../tags/tag185.xml"/><Relationship Id="rId10" Type="http://schemas.openxmlformats.org/officeDocument/2006/relationships/oleObject" Target="../embeddings/oleObject42.bin"/><Relationship Id="rId4" Type="http://schemas.openxmlformats.org/officeDocument/2006/relationships/tags" Target="../tags/tag184.xml"/><Relationship Id="rId9" Type="http://schemas.openxmlformats.org/officeDocument/2006/relationships/image" Target="../media/image42.emf"/></Relationships>
</file>

<file path=ppt/slides/_rels/slide75.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tags" Target="../tags/tag187.xml"/><Relationship Id="rId7" Type="http://schemas.openxmlformats.org/officeDocument/2006/relationships/oleObject" Target="../embeddings/oleObject43.bin"/><Relationship Id="rId2" Type="http://schemas.openxmlformats.org/officeDocument/2006/relationships/tags" Target="../tags/tag186.xml"/><Relationship Id="rId1" Type="http://schemas.openxmlformats.org/officeDocument/2006/relationships/vmlDrawing" Target="../drawings/vmlDrawing37.vml"/><Relationship Id="rId6" Type="http://schemas.openxmlformats.org/officeDocument/2006/relationships/notesSlide" Target="../notesSlides/notesSlide74.xml"/><Relationship Id="rId5" Type="http://schemas.openxmlformats.org/officeDocument/2006/relationships/slideLayout" Target="../slideLayouts/slideLayout2.xml"/><Relationship Id="rId4" Type="http://schemas.openxmlformats.org/officeDocument/2006/relationships/tags" Target="../tags/tag188.xml"/></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tags" Target="../tags/tag190.xml"/><Relationship Id="rId7" Type="http://schemas.openxmlformats.org/officeDocument/2006/relationships/notesSlide" Target="../notesSlides/notesSlide75.xml"/><Relationship Id="rId2" Type="http://schemas.openxmlformats.org/officeDocument/2006/relationships/tags" Target="../tags/tag189.xml"/><Relationship Id="rId1" Type="http://schemas.openxmlformats.org/officeDocument/2006/relationships/vmlDrawing" Target="../drawings/vmlDrawing38.vml"/><Relationship Id="rId6" Type="http://schemas.openxmlformats.org/officeDocument/2006/relationships/slideLayout" Target="../slideLayouts/slideLayout2.xml"/><Relationship Id="rId11" Type="http://schemas.openxmlformats.org/officeDocument/2006/relationships/image" Target="../media/image45.wmf"/><Relationship Id="rId5" Type="http://schemas.openxmlformats.org/officeDocument/2006/relationships/tags" Target="../tags/tag192.xml"/><Relationship Id="rId10" Type="http://schemas.openxmlformats.org/officeDocument/2006/relationships/oleObject" Target="../embeddings/oleObject45.bin"/><Relationship Id="rId4" Type="http://schemas.openxmlformats.org/officeDocument/2006/relationships/tags" Target="../tags/tag191.xml"/><Relationship Id="rId9" Type="http://schemas.openxmlformats.org/officeDocument/2006/relationships/image" Target="../media/image42.emf"/></Relationships>
</file>

<file path=ppt/slides/_rels/slide7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7.wmf"/><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oleObject" Target="../embeddings/oleObject47.bin"/><Relationship Id="rId2" Type="http://schemas.openxmlformats.org/officeDocument/2006/relationships/tags" Target="../tags/tag193.xml"/><Relationship Id="rId1" Type="http://schemas.openxmlformats.org/officeDocument/2006/relationships/vmlDrawing" Target="../drawings/vmlDrawing39.vml"/><Relationship Id="rId6" Type="http://schemas.openxmlformats.org/officeDocument/2006/relationships/tags" Target="../tags/tag197.xml"/><Relationship Id="rId11" Type="http://schemas.openxmlformats.org/officeDocument/2006/relationships/image" Target="../media/image46.wmf"/><Relationship Id="rId5" Type="http://schemas.openxmlformats.org/officeDocument/2006/relationships/tags" Target="../tags/tag196.xml"/><Relationship Id="rId15" Type="http://schemas.openxmlformats.org/officeDocument/2006/relationships/image" Target="../media/image48.wmf"/><Relationship Id="rId10" Type="http://schemas.openxmlformats.org/officeDocument/2006/relationships/oleObject" Target="../embeddings/oleObject46.bin"/><Relationship Id="rId4" Type="http://schemas.openxmlformats.org/officeDocument/2006/relationships/tags" Target="../tags/tag195.xml"/><Relationship Id="rId9" Type="http://schemas.openxmlformats.org/officeDocument/2006/relationships/notesSlide" Target="../notesSlides/notesSlide76.xml"/><Relationship Id="rId14" Type="http://schemas.openxmlformats.org/officeDocument/2006/relationships/oleObject" Target="../embeddings/oleObject48.bin"/></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tags" Target="../tags/tag200.xml"/><Relationship Id="rId7" Type="http://schemas.openxmlformats.org/officeDocument/2006/relationships/notesSlide" Target="../notesSlides/notesSlide77.xml"/><Relationship Id="rId2" Type="http://schemas.openxmlformats.org/officeDocument/2006/relationships/tags" Target="../tags/tag199.xml"/><Relationship Id="rId1" Type="http://schemas.openxmlformats.org/officeDocument/2006/relationships/vmlDrawing" Target="../drawings/vmlDrawing40.vml"/><Relationship Id="rId6" Type="http://schemas.openxmlformats.org/officeDocument/2006/relationships/slideLayout" Target="../slideLayouts/slideLayout2.xml"/><Relationship Id="rId11" Type="http://schemas.openxmlformats.org/officeDocument/2006/relationships/image" Target="../media/image50.wmf"/><Relationship Id="rId5" Type="http://schemas.openxmlformats.org/officeDocument/2006/relationships/tags" Target="../tags/tag202.xml"/><Relationship Id="rId10" Type="http://schemas.openxmlformats.org/officeDocument/2006/relationships/oleObject" Target="../embeddings/oleObject50.bin"/><Relationship Id="rId4" Type="http://schemas.openxmlformats.org/officeDocument/2006/relationships/tags" Target="../tags/tag201.xml"/><Relationship Id="rId9" Type="http://schemas.openxmlformats.org/officeDocument/2006/relationships/image" Target="../media/image49.emf"/></Relationships>
</file>

<file path=ppt/slides/_rels/slide79.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51.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notesSlide" Target="../notesSlides/notesSlide78.xml"/><Relationship Id="rId5" Type="http://schemas.openxmlformats.org/officeDocument/2006/relationships/slideLayout" Target="../slideLayouts/slideLayout2.xml"/><Relationship Id="rId4" Type="http://schemas.openxmlformats.org/officeDocument/2006/relationships/tags" Target="../tags/tag206.xml"/></Relationships>
</file>

<file path=ppt/slides/_rels/slide8.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7.wmf"/><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tags" Target="../tags/tag208.xml"/><Relationship Id="rId7" Type="http://schemas.openxmlformats.org/officeDocument/2006/relationships/notesSlide" Target="../notesSlides/notesSlide79.xml"/><Relationship Id="rId2" Type="http://schemas.openxmlformats.org/officeDocument/2006/relationships/tags" Target="../tags/tag207.xml"/><Relationship Id="rId1" Type="http://schemas.openxmlformats.org/officeDocument/2006/relationships/vmlDrawing" Target="../drawings/vmlDrawing41.vml"/><Relationship Id="rId6" Type="http://schemas.openxmlformats.org/officeDocument/2006/relationships/slideLayout" Target="../slideLayouts/slideLayout2.xml"/><Relationship Id="rId11" Type="http://schemas.openxmlformats.org/officeDocument/2006/relationships/image" Target="../media/image52.wmf"/><Relationship Id="rId5" Type="http://schemas.openxmlformats.org/officeDocument/2006/relationships/tags" Target="../tags/tag210.xml"/><Relationship Id="rId10" Type="http://schemas.openxmlformats.org/officeDocument/2006/relationships/oleObject" Target="../embeddings/oleObject52.bin"/><Relationship Id="rId4" Type="http://schemas.openxmlformats.org/officeDocument/2006/relationships/tags" Target="../tags/tag209.xml"/><Relationship Id="rId9" Type="http://schemas.openxmlformats.org/officeDocument/2006/relationships/image" Target="../media/image49.emf"/></Relationships>
</file>

<file path=ppt/slides/_rels/slide8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12.xml"/><Relationship Id="rId7" Type="http://schemas.openxmlformats.org/officeDocument/2006/relationships/tags" Target="../tags/tag216.xml"/><Relationship Id="rId2" Type="http://schemas.openxmlformats.org/officeDocument/2006/relationships/tags" Target="../tags/tag211.xml"/><Relationship Id="rId1" Type="http://schemas.openxmlformats.org/officeDocument/2006/relationships/vmlDrawing" Target="../drawings/vmlDrawing42.vml"/><Relationship Id="rId6" Type="http://schemas.openxmlformats.org/officeDocument/2006/relationships/tags" Target="../tags/tag215.xml"/><Relationship Id="rId11" Type="http://schemas.openxmlformats.org/officeDocument/2006/relationships/image" Target="../media/image49.emf"/><Relationship Id="rId5" Type="http://schemas.openxmlformats.org/officeDocument/2006/relationships/tags" Target="../tags/tag214.xml"/><Relationship Id="rId10" Type="http://schemas.openxmlformats.org/officeDocument/2006/relationships/oleObject" Target="../embeddings/oleObject53.bin"/><Relationship Id="rId4" Type="http://schemas.openxmlformats.org/officeDocument/2006/relationships/tags" Target="../tags/tag213.xml"/><Relationship Id="rId9"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8" Type="http://schemas.openxmlformats.org/officeDocument/2006/relationships/notesSlide" Target="../notesSlides/notesSlide81.xml"/><Relationship Id="rId3" Type="http://schemas.openxmlformats.org/officeDocument/2006/relationships/tags" Target="../tags/tag218.xml"/><Relationship Id="rId7" Type="http://schemas.openxmlformats.org/officeDocument/2006/relationships/slideLayout" Target="../slideLayouts/slideLayout2.xml"/><Relationship Id="rId2" Type="http://schemas.openxmlformats.org/officeDocument/2006/relationships/tags" Target="../tags/tag217.xml"/><Relationship Id="rId1" Type="http://schemas.openxmlformats.org/officeDocument/2006/relationships/vmlDrawing" Target="../drawings/vmlDrawing43.vml"/><Relationship Id="rId6" Type="http://schemas.openxmlformats.org/officeDocument/2006/relationships/tags" Target="../tags/tag221.xml"/><Relationship Id="rId5" Type="http://schemas.openxmlformats.org/officeDocument/2006/relationships/tags" Target="../tags/tag220.xml"/><Relationship Id="rId10" Type="http://schemas.openxmlformats.org/officeDocument/2006/relationships/image" Target="../media/image53.emf"/><Relationship Id="rId4" Type="http://schemas.openxmlformats.org/officeDocument/2006/relationships/tags" Target="../tags/tag219.xml"/><Relationship Id="rId9" Type="http://schemas.openxmlformats.org/officeDocument/2006/relationships/oleObject" Target="../embeddings/oleObject54.bin"/></Relationships>
</file>

<file path=ppt/slides/_rels/slide83.xml.rels><?xml version="1.0" encoding="UTF-8" standalone="yes"?>
<Relationships xmlns="http://schemas.openxmlformats.org/package/2006/relationships"><Relationship Id="rId8" Type="http://schemas.openxmlformats.org/officeDocument/2006/relationships/notesSlide" Target="../notesSlides/notesSlide82.xml"/><Relationship Id="rId3" Type="http://schemas.openxmlformats.org/officeDocument/2006/relationships/tags" Target="../tags/tag223.xml"/><Relationship Id="rId7" Type="http://schemas.openxmlformats.org/officeDocument/2006/relationships/slideLayout" Target="../slideLayouts/slideLayout2.xml"/><Relationship Id="rId2" Type="http://schemas.openxmlformats.org/officeDocument/2006/relationships/tags" Target="../tags/tag222.xml"/><Relationship Id="rId1" Type="http://schemas.openxmlformats.org/officeDocument/2006/relationships/vmlDrawing" Target="../drawings/vmlDrawing44.vml"/><Relationship Id="rId6" Type="http://schemas.openxmlformats.org/officeDocument/2006/relationships/tags" Target="../tags/tag226.xml"/><Relationship Id="rId5" Type="http://schemas.openxmlformats.org/officeDocument/2006/relationships/tags" Target="../tags/tag225.xml"/><Relationship Id="rId10" Type="http://schemas.openxmlformats.org/officeDocument/2006/relationships/image" Target="../media/image54.wmf"/><Relationship Id="rId4" Type="http://schemas.openxmlformats.org/officeDocument/2006/relationships/tags" Target="../tags/tag224.xml"/><Relationship Id="rId9" Type="http://schemas.openxmlformats.org/officeDocument/2006/relationships/oleObject" Target="../embeddings/oleObject55.bin"/></Relationships>
</file>

<file path=ppt/slides/_rels/slide84.xml.rels><?xml version="1.0" encoding="UTF-8" standalone="yes"?>
<Relationships xmlns="http://schemas.openxmlformats.org/package/2006/relationships"><Relationship Id="rId8" Type="http://schemas.openxmlformats.org/officeDocument/2006/relationships/tags" Target="../tags/tag233.xml"/><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image" Target="../media/image46.wmf"/><Relationship Id="rId2" Type="http://schemas.openxmlformats.org/officeDocument/2006/relationships/tags" Target="../tags/tag227.xml"/><Relationship Id="rId1" Type="http://schemas.openxmlformats.org/officeDocument/2006/relationships/vmlDrawing" Target="../drawings/vmlDrawing45.vml"/><Relationship Id="rId6" Type="http://schemas.openxmlformats.org/officeDocument/2006/relationships/tags" Target="../tags/tag231.xml"/><Relationship Id="rId11" Type="http://schemas.openxmlformats.org/officeDocument/2006/relationships/oleObject" Target="../embeddings/oleObject56.bin"/><Relationship Id="rId5" Type="http://schemas.openxmlformats.org/officeDocument/2006/relationships/tags" Target="../tags/tag230.xml"/><Relationship Id="rId10" Type="http://schemas.openxmlformats.org/officeDocument/2006/relationships/notesSlide" Target="../notesSlides/notesSlide83.xml"/><Relationship Id="rId4" Type="http://schemas.openxmlformats.org/officeDocument/2006/relationships/tags" Target="../tags/tag229.xml"/><Relationship Id="rId9"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5" Type="http://schemas.openxmlformats.org/officeDocument/2006/relationships/notesSlide" Target="../notesSlides/notesSlide84.xml"/><Relationship Id="rId4"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tags" Target="../tags/tag238.xml"/><Relationship Id="rId7" Type="http://schemas.openxmlformats.org/officeDocument/2006/relationships/notesSlide" Target="../notesSlides/notesSlide85.xml"/><Relationship Id="rId2" Type="http://schemas.openxmlformats.org/officeDocument/2006/relationships/tags" Target="../tags/tag237.xml"/><Relationship Id="rId1" Type="http://schemas.openxmlformats.org/officeDocument/2006/relationships/vmlDrawing" Target="../drawings/vmlDrawing46.vml"/><Relationship Id="rId6" Type="http://schemas.openxmlformats.org/officeDocument/2006/relationships/slideLayout" Target="../slideLayouts/slideLayout2.xml"/><Relationship Id="rId5" Type="http://schemas.openxmlformats.org/officeDocument/2006/relationships/tags" Target="../tags/tag240.xml"/><Relationship Id="rId4" Type="http://schemas.openxmlformats.org/officeDocument/2006/relationships/tags" Target="../tags/tag239.xml"/><Relationship Id="rId9" Type="http://schemas.openxmlformats.org/officeDocument/2006/relationships/image" Target="../media/image55.wmf"/></Relationships>
</file>

<file path=ppt/slides/_rels/slide87.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tags" Target="../tags/tag242.xml"/><Relationship Id="rId7" Type="http://schemas.openxmlformats.org/officeDocument/2006/relationships/oleObject" Target="../embeddings/oleObject58.bin"/><Relationship Id="rId2" Type="http://schemas.openxmlformats.org/officeDocument/2006/relationships/tags" Target="../tags/tag241.xml"/><Relationship Id="rId1" Type="http://schemas.openxmlformats.org/officeDocument/2006/relationships/vmlDrawing" Target="../drawings/vmlDrawing47.vml"/><Relationship Id="rId6" Type="http://schemas.openxmlformats.org/officeDocument/2006/relationships/notesSlide" Target="../notesSlides/notesSlide86.xml"/><Relationship Id="rId5" Type="http://schemas.openxmlformats.org/officeDocument/2006/relationships/slideLayout" Target="../slideLayouts/slideLayout2.xml"/><Relationship Id="rId4" Type="http://schemas.openxmlformats.org/officeDocument/2006/relationships/tags" Target="../tags/tag243.xml"/></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tags" Target="../tags/tag245.xml"/><Relationship Id="rId7" Type="http://schemas.openxmlformats.org/officeDocument/2006/relationships/notesSlide" Target="../notesSlides/notesSlide87.xml"/><Relationship Id="rId2" Type="http://schemas.openxmlformats.org/officeDocument/2006/relationships/tags" Target="../tags/tag244.xml"/><Relationship Id="rId1" Type="http://schemas.openxmlformats.org/officeDocument/2006/relationships/vmlDrawing" Target="../drawings/vmlDrawing48.vml"/><Relationship Id="rId6" Type="http://schemas.openxmlformats.org/officeDocument/2006/relationships/slideLayout" Target="../slideLayouts/slideLayout2.xml"/><Relationship Id="rId5" Type="http://schemas.openxmlformats.org/officeDocument/2006/relationships/tags" Target="../tags/tag247.xml"/><Relationship Id="rId4" Type="http://schemas.openxmlformats.org/officeDocument/2006/relationships/tags" Target="../tags/tag246.xml"/><Relationship Id="rId9" Type="http://schemas.openxmlformats.org/officeDocument/2006/relationships/image" Target="../media/image57.wmf"/></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9.xml"/><Relationship Id="rId1" Type="http://schemas.openxmlformats.org/officeDocument/2006/relationships/tags" Target="../tags/tag248.xml"/><Relationship Id="rId4"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90.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5" Type="http://schemas.openxmlformats.org/officeDocument/2006/relationships/notesSlide" Target="../notesSlides/notesSlide89.xml"/><Relationship Id="rId4"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oleObject" Target="../embeddings/oleObject61.bin"/><Relationship Id="rId3" Type="http://schemas.openxmlformats.org/officeDocument/2006/relationships/tags" Target="../tags/tag254.xml"/><Relationship Id="rId7" Type="http://schemas.openxmlformats.org/officeDocument/2006/relationships/tags" Target="../tags/tag258.xml"/><Relationship Id="rId12" Type="http://schemas.openxmlformats.org/officeDocument/2006/relationships/image" Target="../media/image58.wmf"/><Relationship Id="rId2" Type="http://schemas.openxmlformats.org/officeDocument/2006/relationships/tags" Target="../tags/tag253.xml"/><Relationship Id="rId1" Type="http://schemas.openxmlformats.org/officeDocument/2006/relationships/vmlDrawing" Target="../drawings/vmlDrawing49.vml"/><Relationship Id="rId6" Type="http://schemas.openxmlformats.org/officeDocument/2006/relationships/tags" Target="../tags/tag257.xml"/><Relationship Id="rId11" Type="http://schemas.openxmlformats.org/officeDocument/2006/relationships/oleObject" Target="../embeddings/oleObject60.bin"/><Relationship Id="rId5" Type="http://schemas.openxmlformats.org/officeDocument/2006/relationships/tags" Target="../tags/tag256.xml"/><Relationship Id="rId10" Type="http://schemas.openxmlformats.org/officeDocument/2006/relationships/notesSlide" Target="../notesSlides/notesSlide90.xml"/><Relationship Id="rId4" Type="http://schemas.openxmlformats.org/officeDocument/2006/relationships/tags" Target="../tags/tag255.xml"/><Relationship Id="rId9" Type="http://schemas.openxmlformats.org/officeDocument/2006/relationships/slideLayout" Target="../slideLayouts/slideLayout2.xml"/><Relationship Id="rId14" Type="http://schemas.openxmlformats.org/officeDocument/2006/relationships/image" Target="../media/image59.wmf"/></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tags" Target="../tags/tag261.xml"/><Relationship Id="rId7" Type="http://schemas.openxmlformats.org/officeDocument/2006/relationships/notesSlide" Target="../notesSlides/notesSlide91.xml"/><Relationship Id="rId2" Type="http://schemas.openxmlformats.org/officeDocument/2006/relationships/tags" Target="../tags/tag260.xml"/><Relationship Id="rId1" Type="http://schemas.openxmlformats.org/officeDocument/2006/relationships/vmlDrawing" Target="../drawings/vmlDrawing50.vml"/><Relationship Id="rId6" Type="http://schemas.openxmlformats.org/officeDocument/2006/relationships/slideLayout" Target="../slideLayouts/slideLayout2.xml"/><Relationship Id="rId11" Type="http://schemas.openxmlformats.org/officeDocument/2006/relationships/image" Target="../media/image60.wmf"/><Relationship Id="rId5" Type="http://schemas.openxmlformats.org/officeDocument/2006/relationships/tags" Target="../tags/tag263.xml"/><Relationship Id="rId10" Type="http://schemas.openxmlformats.org/officeDocument/2006/relationships/oleObject" Target="../embeddings/oleObject63.bin"/><Relationship Id="rId4" Type="http://schemas.openxmlformats.org/officeDocument/2006/relationships/tags" Target="../tags/tag262.xml"/><Relationship Id="rId9" Type="http://schemas.openxmlformats.org/officeDocument/2006/relationships/image" Target="../media/image59.wmf"/></Relationships>
</file>

<file path=ppt/slides/_rels/slide93.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notesSlide" Target="../notesSlides/notesSlide92.xml"/><Relationship Id="rId5" Type="http://schemas.openxmlformats.org/officeDocument/2006/relationships/slideLayout" Target="../slideLayouts/slideLayout2.xml"/><Relationship Id="rId4" Type="http://schemas.openxmlformats.org/officeDocument/2006/relationships/tags" Target="../tags/tag267.xml"/></Relationships>
</file>

<file path=ppt/slides/_rels/slide94.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image" Target="../media/image61.png"/><Relationship Id="rId5" Type="http://schemas.openxmlformats.org/officeDocument/2006/relationships/notesSlide" Target="../notesSlides/notesSlide93.xml"/><Relationship Id="rId4"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notesSlide" Target="../notesSlides/notesSlide94.xml"/><Relationship Id="rId5" Type="http://schemas.openxmlformats.org/officeDocument/2006/relationships/slideLayout" Target="../slideLayouts/slideLayout2.xml"/><Relationship Id="rId4" Type="http://schemas.openxmlformats.org/officeDocument/2006/relationships/tags" Target="../tags/tag274.xml"/></Relationships>
</file>

<file path=ppt/slides/_rels/slide96.xml.rels><?xml version="1.0" encoding="UTF-8" standalone="yes"?>
<Relationships xmlns="http://schemas.openxmlformats.org/package/2006/relationships"><Relationship Id="rId3" Type="http://schemas.openxmlformats.org/officeDocument/2006/relationships/tags" Target="../tags/tag277.xml"/><Relationship Id="rId7" Type="http://schemas.openxmlformats.org/officeDocument/2006/relationships/image" Target="../media/image62.png"/><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notesSlide" Target="../notesSlides/notesSlide95.xml"/><Relationship Id="rId5" Type="http://schemas.openxmlformats.org/officeDocument/2006/relationships/slideLayout" Target="../slideLayouts/slideLayout2.xml"/><Relationship Id="rId4" Type="http://schemas.openxmlformats.org/officeDocument/2006/relationships/tags" Target="../tags/tag278.xml"/></Relationships>
</file>

<file path=ppt/slides/_rels/slide97.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notesSlide" Target="../notesSlides/notesSlide96.xml"/><Relationship Id="rId5" Type="http://schemas.openxmlformats.org/officeDocument/2006/relationships/slideLayout" Target="../slideLayouts/slideLayout2.xml"/><Relationship Id="rId4" Type="http://schemas.openxmlformats.org/officeDocument/2006/relationships/tags" Target="../tags/tag282.xml"/></Relationships>
</file>

<file path=ppt/slides/_rels/slide98.xml.rels><?xml version="1.0" encoding="UTF-8" standalone="yes"?>
<Relationships xmlns="http://schemas.openxmlformats.org/package/2006/relationships"><Relationship Id="rId8" Type="http://schemas.openxmlformats.org/officeDocument/2006/relationships/tags" Target="../tags/tag290.xml"/><Relationship Id="rId3" Type="http://schemas.openxmlformats.org/officeDocument/2006/relationships/tags" Target="../tags/tag285.xml"/><Relationship Id="rId7" Type="http://schemas.openxmlformats.org/officeDocument/2006/relationships/tags" Target="../tags/tag289.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notesSlide" Target="../notesSlides/notesSlide97.xml"/><Relationship Id="rId5" Type="http://schemas.openxmlformats.org/officeDocument/2006/relationships/tags" Target="../tags/tag287.xml"/><Relationship Id="rId10" Type="http://schemas.openxmlformats.org/officeDocument/2006/relationships/slideLayout" Target="../slideLayouts/slideLayout2.xml"/><Relationship Id="rId4" Type="http://schemas.openxmlformats.org/officeDocument/2006/relationships/tags" Target="../tags/tag286.xml"/><Relationship Id="rId9" Type="http://schemas.openxmlformats.org/officeDocument/2006/relationships/tags" Target="../tags/tag291.xml"/></Relationships>
</file>

<file path=ppt/slides/_rels/slide99.xml.rels><?xml version="1.0" encoding="UTF-8" standalone="yes"?>
<Relationships xmlns="http://schemas.openxmlformats.org/package/2006/relationships"><Relationship Id="rId8" Type="http://schemas.openxmlformats.org/officeDocument/2006/relationships/tags" Target="../tags/tag299.xml"/><Relationship Id="rId3" Type="http://schemas.openxmlformats.org/officeDocument/2006/relationships/tags" Target="../tags/tag294.xml"/><Relationship Id="rId7" Type="http://schemas.openxmlformats.org/officeDocument/2006/relationships/tags" Target="../tags/tag298.xml"/><Relationship Id="rId12" Type="http://schemas.openxmlformats.org/officeDocument/2006/relationships/image" Target="../media/image63.emf"/><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notesSlide" Target="../notesSlides/notesSlide98.xml"/><Relationship Id="rId5" Type="http://schemas.openxmlformats.org/officeDocument/2006/relationships/tags" Target="../tags/tag296.xml"/><Relationship Id="rId10" Type="http://schemas.openxmlformats.org/officeDocument/2006/relationships/slideLayout" Target="../slideLayouts/slideLayout2.xml"/><Relationship Id="rId4" Type="http://schemas.openxmlformats.org/officeDocument/2006/relationships/tags" Target="../tags/tag295.xml"/><Relationship Id="rId9" Type="http://schemas.openxmlformats.org/officeDocument/2006/relationships/tags" Target="../tags/tag3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286000"/>
            <a:ext cx="7543800" cy="492443"/>
          </a:xfrm>
          <a:prstGeom prst="rect">
            <a:avLst/>
          </a:prstGeom>
          <a:noFill/>
        </p:spPr>
        <p:txBody>
          <a:bodyPr wrap="square" rtlCol="0">
            <a:spAutoFit/>
          </a:bodyPr>
          <a:lstStyle/>
          <a:p>
            <a:r>
              <a:rPr lang="en-US" sz="2600" b="1" i="1" dirty="0" smtClean="0"/>
              <a:t>Computer System Architectures</a:t>
            </a:r>
            <a:endParaRPr lang="en-US" sz="2600" b="1" dirty="0"/>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Chapter </a:t>
            </a:r>
            <a:r>
              <a:rPr lang="sk-SK" sz="4400" dirty="0" smtClean="0">
                <a:solidFill>
                  <a:schemeClr val="bg1"/>
                </a:solidFill>
                <a:latin typeface="+mj-lt"/>
              </a:rPr>
              <a:t>5</a:t>
            </a:r>
            <a:endParaRPr lang="en-US" sz="4400" dirty="0">
              <a:solidFill>
                <a:schemeClr val="bg1"/>
              </a:solidFill>
              <a:latin typeface="+mj-lt"/>
            </a:endParaRPr>
          </a:p>
        </p:txBody>
      </p:sp>
      <p:cxnSp>
        <p:nvCxnSpPr>
          <p:cNvPr id="9" name="Straight Connector 8"/>
          <p:cNvCxnSpPr/>
          <p:nvPr/>
        </p:nvCxnSpPr>
        <p:spPr>
          <a:xfrm>
            <a:off x="990600" y="2778443"/>
            <a:ext cx="7696200"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52800" y="2769513"/>
            <a:ext cx="5562600" cy="1538883"/>
          </a:xfrm>
          <a:prstGeom prst="rect">
            <a:avLst/>
          </a:prstGeom>
          <a:noFill/>
        </p:spPr>
        <p:txBody>
          <a:bodyPr wrap="square" rtlCol="0">
            <a:spAutoFit/>
          </a:bodyPr>
          <a:lstStyle/>
          <a:p>
            <a:r>
              <a:rPr lang="en-US" sz="2400" i="1" dirty="0" smtClean="0"/>
              <a:t>Based on</a:t>
            </a:r>
            <a:r>
              <a:rPr lang="en-US" sz="2400" b="1" i="1" dirty="0" smtClean="0"/>
              <a:t> </a:t>
            </a:r>
          </a:p>
          <a:p>
            <a:r>
              <a:rPr lang="en-US" sz="2400" b="1" i="1" dirty="0" smtClean="0"/>
              <a:t>Digital Design and Computer Architecture</a:t>
            </a:r>
            <a:r>
              <a:rPr lang="en-US" sz="2400" b="1" dirty="0" smtClean="0"/>
              <a:t>, 2</a:t>
            </a:r>
            <a:r>
              <a:rPr lang="en-US" sz="2400" b="1" baseline="30000" dirty="0" smtClean="0"/>
              <a:t>nd</a:t>
            </a:r>
            <a:r>
              <a:rPr lang="en-US" sz="2400" b="1" dirty="0" smtClean="0"/>
              <a:t> Edition</a:t>
            </a:r>
            <a:endParaRPr lang="en-US" sz="2200" dirty="0" smtClean="0"/>
          </a:p>
          <a:p>
            <a:r>
              <a:rPr lang="en-US" sz="2200" dirty="0" smtClean="0"/>
              <a:t>David Money Harris and Sarah L. Harris</a:t>
            </a:r>
            <a:endParaRPr lang="en-US" sz="2200" dirty="0"/>
          </a:p>
        </p:txBody>
      </p:sp>
    </p:spTree>
    <p:extLst>
      <p:ext uri="{BB962C8B-B14F-4D97-AF65-F5344CB8AC3E}">
        <p14:creationId xmlns:p14="http://schemas.microsoft.com/office/powerpoint/2010/main" val="53198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ChangeArrowheads="1"/>
          </p:cNvSpPr>
          <p:nvPr>
            <p:custDataLst>
              <p:tags r:id="rId1"/>
            </p:custDataLst>
          </p:nvPr>
        </p:nvSpPr>
        <p:spPr bwMode="auto">
          <a:xfrm>
            <a:off x="914400" y="1143000"/>
            <a:ext cx="822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Compute carry out (</a:t>
            </a:r>
            <a:r>
              <a:rPr lang="en-US" sz="2400" i="1" dirty="0" err="1">
                <a:latin typeface="Times New Roman" pitchFamily="18" charset="0"/>
                <a:cs typeface="Arial" charset="0"/>
              </a:rPr>
              <a:t>C</a:t>
            </a:r>
            <a:r>
              <a:rPr lang="en-US" sz="2400" baseline="-25000" dirty="0" err="1">
                <a:latin typeface="Times New Roman" pitchFamily="18" charset="0"/>
                <a:cs typeface="Arial" charset="0"/>
              </a:rPr>
              <a:t>out</a:t>
            </a:r>
            <a:r>
              <a:rPr lang="en-US" sz="2400" dirty="0">
                <a:latin typeface="Times New Roman" pitchFamily="18" charset="0"/>
                <a:cs typeface="Arial" charset="0"/>
              </a:rPr>
              <a:t>) for </a:t>
            </a:r>
            <a:r>
              <a:rPr lang="en-US" sz="2400" i="1" dirty="0">
                <a:latin typeface="Times New Roman" pitchFamily="18" charset="0"/>
                <a:cs typeface="Arial" charset="0"/>
              </a:rPr>
              <a:t>k</a:t>
            </a:r>
            <a:r>
              <a:rPr lang="en-US" sz="2400" dirty="0">
                <a:latin typeface="Times New Roman" pitchFamily="18" charset="0"/>
                <a:cs typeface="Arial" charset="0"/>
              </a:rPr>
              <a:t>-bit blocks using </a:t>
            </a:r>
            <a:r>
              <a:rPr lang="en-US" sz="2400" i="1" dirty="0">
                <a:latin typeface="Times New Roman" pitchFamily="18" charset="0"/>
                <a:cs typeface="Arial" charset="0"/>
              </a:rPr>
              <a:t>generate </a:t>
            </a:r>
            <a:r>
              <a:rPr lang="en-US" sz="2400" dirty="0">
                <a:latin typeface="Times New Roman" pitchFamily="18" charset="0"/>
                <a:cs typeface="Arial" charset="0"/>
              </a:rPr>
              <a:t>and </a:t>
            </a:r>
            <a:r>
              <a:rPr lang="en-US" sz="2400" i="1" dirty="0">
                <a:latin typeface="Times New Roman" pitchFamily="18" charset="0"/>
                <a:cs typeface="Arial" charset="0"/>
              </a:rPr>
              <a:t>propagate </a:t>
            </a:r>
            <a:r>
              <a:rPr lang="en-US" sz="2400" dirty="0">
                <a:latin typeface="Times New Roman" pitchFamily="18" charset="0"/>
                <a:cs typeface="Arial" charset="0"/>
              </a:rPr>
              <a:t>signals</a:t>
            </a:r>
          </a:p>
          <a:p>
            <a:pPr marL="342900" indent="-342900">
              <a:spcBef>
                <a:spcPct val="20000"/>
              </a:spcBef>
              <a:buFontTx/>
              <a:buChar char="•"/>
            </a:pPr>
            <a:r>
              <a:rPr lang="en-US" sz="2400" b="1" dirty="0">
                <a:latin typeface="Times New Roman" pitchFamily="18" charset="0"/>
                <a:cs typeface="Arial" charset="0"/>
              </a:rPr>
              <a:t>Some definitions:</a:t>
            </a:r>
          </a:p>
          <a:p>
            <a:pPr marL="742950" lvl="1" indent="-285750">
              <a:spcBef>
                <a:spcPct val="20000"/>
              </a:spcBef>
              <a:buFontTx/>
              <a:buChar char="–"/>
            </a:pPr>
            <a:r>
              <a:rPr lang="en-US" sz="2000" dirty="0">
                <a:latin typeface="Times New Roman" pitchFamily="18" charset="0"/>
                <a:cs typeface="Arial" charset="0"/>
              </a:rPr>
              <a:t>C</a:t>
            </a:r>
            <a:r>
              <a:rPr lang="en-US" sz="2000" dirty="0" smtClean="0">
                <a:latin typeface="Times New Roman" pitchFamily="18" charset="0"/>
                <a:cs typeface="Arial" charset="0"/>
              </a:rPr>
              <a:t>olumn </a:t>
            </a:r>
            <a:r>
              <a:rPr lang="en-US" sz="2000" i="1" dirty="0" err="1" smtClean="0">
                <a:latin typeface="Times New Roman" pitchFamily="18" charset="0"/>
                <a:cs typeface="Arial" charset="0"/>
              </a:rPr>
              <a:t>i</a:t>
            </a:r>
            <a:r>
              <a:rPr lang="en-US" sz="2000" dirty="0" smtClean="0">
                <a:latin typeface="Times New Roman" pitchFamily="18" charset="0"/>
                <a:cs typeface="Arial" charset="0"/>
              </a:rPr>
              <a:t> </a:t>
            </a:r>
            <a:r>
              <a:rPr lang="en-US" sz="2000" dirty="0">
                <a:latin typeface="Times New Roman" pitchFamily="18" charset="0"/>
                <a:cs typeface="Arial" charset="0"/>
              </a:rPr>
              <a:t>produces a carry out by either </a:t>
            </a:r>
            <a:r>
              <a:rPr lang="en-US" sz="2000" i="1" dirty="0">
                <a:latin typeface="Times New Roman" pitchFamily="18" charset="0"/>
                <a:cs typeface="Arial" charset="0"/>
              </a:rPr>
              <a:t>generating</a:t>
            </a:r>
            <a:r>
              <a:rPr lang="en-US" sz="2000" dirty="0">
                <a:latin typeface="Times New Roman" pitchFamily="18" charset="0"/>
                <a:cs typeface="Arial" charset="0"/>
              </a:rPr>
              <a:t> a </a:t>
            </a:r>
            <a:r>
              <a:rPr lang="en-US" sz="2000" dirty="0" smtClean="0">
                <a:latin typeface="Times New Roman" pitchFamily="18" charset="0"/>
                <a:cs typeface="Arial" charset="0"/>
              </a:rPr>
              <a:t>carry out </a:t>
            </a:r>
            <a:r>
              <a:rPr lang="en-US" sz="2000" dirty="0">
                <a:latin typeface="Times New Roman" pitchFamily="18" charset="0"/>
                <a:cs typeface="Arial" charset="0"/>
              </a:rPr>
              <a:t>or </a:t>
            </a:r>
            <a:r>
              <a:rPr lang="en-US" sz="2000" i="1" dirty="0">
                <a:latin typeface="Times New Roman" pitchFamily="18" charset="0"/>
                <a:cs typeface="Arial" charset="0"/>
              </a:rPr>
              <a:t>propagating</a:t>
            </a:r>
            <a:r>
              <a:rPr lang="en-US" sz="2000" dirty="0">
                <a:latin typeface="Times New Roman" pitchFamily="18" charset="0"/>
                <a:cs typeface="Arial" charset="0"/>
              </a:rPr>
              <a:t> a carry in to the carry </a:t>
            </a:r>
            <a:r>
              <a:rPr lang="en-US" sz="2000" dirty="0" smtClean="0">
                <a:latin typeface="Times New Roman" pitchFamily="18" charset="0"/>
                <a:cs typeface="Arial" charset="0"/>
              </a:rPr>
              <a:t>out</a:t>
            </a:r>
            <a:endParaRPr lang="en-US" sz="2000" dirty="0">
              <a:latin typeface="Times New Roman" pitchFamily="18" charset="0"/>
              <a:cs typeface="Arial" charset="0"/>
            </a:endParaRPr>
          </a:p>
          <a:p>
            <a:pPr marL="742950" lvl="1" indent="-285750">
              <a:spcBef>
                <a:spcPct val="20000"/>
              </a:spcBef>
              <a:buFontTx/>
              <a:buChar char="–"/>
            </a:pPr>
            <a:r>
              <a:rPr lang="en-US" sz="2000" dirty="0">
                <a:latin typeface="Times New Roman" pitchFamily="18" charset="0"/>
                <a:cs typeface="Arial" charset="0"/>
              </a:rPr>
              <a:t>Generate (</a:t>
            </a:r>
            <a:r>
              <a:rPr lang="en-US" sz="2000" i="1" dirty="0" err="1">
                <a:latin typeface="Times New Roman" pitchFamily="18" charset="0"/>
                <a:cs typeface="Arial" charset="0"/>
              </a:rPr>
              <a:t>G</a:t>
            </a:r>
            <a:r>
              <a:rPr lang="en-US" sz="2000" i="1" baseline="-25000" dirty="0" err="1">
                <a:latin typeface="Times New Roman" pitchFamily="18" charset="0"/>
                <a:cs typeface="Arial" charset="0"/>
              </a:rPr>
              <a:t>i</a:t>
            </a:r>
            <a:r>
              <a:rPr lang="en-US" sz="2000" dirty="0">
                <a:latin typeface="Times New Roman" pitchFamily="18" charset="0"/>
                <a:cs typeface="Arial" charset="0"/>
              </a:rPr>
              <a:t>) and propagate (</a:t>
            </a:r>
            <a:r>
              <a:rPr lang="en-US" sz="2000" i="1" dirty="0">
                <a:latin typeface="Times New Roman" pitchFamily="18" charset="0"/>
                <a:cs typeface="Arial" charset="0"/>
              </a:rPr>
              <a:t>P</a:t>
            </a:r>
            <a:r>
              <a:rPr lang="en-US" sz="2000" i="1" baseline="-25000" dirty="0">
                <a:latin typeface="Times New Roman" pitchFamily="18" charset="0"/>
                <a:cs typeface="Arial" charset="0"/>
              </a:rPr>
              <a:t>i</a:t>
            </a:r>
            <a:r>
              <a:rPr lang="en-US" sz="2000" dirty="0">
                <a:latin typeface="Times New Roman" pitchFamily="18" charset="0"/>
                <a:cs typeface="Arial" charset="0"/>
              </a:rPr>
              <a:t>) signals for each column:</a:t>
            </a:r>
          </a:p>
          <a:p>
            <a:pPr marL="1143000" lvl="2" indent="-228600">
              <a:spcBef>
                <a:spcPct val="20000"/>
              </a:spcBef>
              <a:buFontTx/>
              <a:buChar char="•"/>
            </a:pPr>
            <a:r>
              <a:rPr lang="en-US" sz="1800" dirty="0" smtClean="0">
                <a:latin typeface="Times New Roman" pitchFamily="18" charset="0"/>
                <a:cs typeface="Arial" charset="0"/>
              </a:rPr>
              <a:t>Column </a:t>
            </a:r>
            <a:r>
              <a:rPr lang="en-US" sz="1800" i="1" dirty="0" err="1" smtClean="0">
                <a:latin typeface="Times New Roman" pitchFamily="18" charset="0"/>
                <a:cs typeface="Arial" charset="0"/>
              </a:rPr>
              <a:t>i</a:t>
            </a:r>
            <a:r>
              <a:rPr lang="en-US" sz="1800" dirty="0" smtClean="0">
                <a:latin typeface="Times New Roman" pitchFamily="18" charset="0"/>
                <a:cs typeface="Arial" charset="0"/>
              </a:rPr>
              <a:t> will </a:t>
            </a:r>
            <a:r>
              <a:rPr lang="en-US" sz="1800" dirty="0">
                <a:latin typeface="Times New Roman" pitchFamily="18" charset="0"/>
                <a:cs typeface="Arial" charset="0"/>
              </a:rPr>
              <a:t>generate a carry out if </a:t>
            </a:r>
            <a:r>
              <a:rPr lang="en-US" sz="1800" i="1" dirty="0">
                <a:latin typeface="Times New Roman" pitchFamily="18" charset="0"/>
                <a:cs typeface="Arial" charset="0"/>
              </a:rPr>
              <a:t>A</a:t>
            </a:r>
            <a:r>
              <a:rPr lang="en-US" sz="1800" i="1" baseline="-25000" dirty="0">
                <a:latin typeface="Times New Roman" pitchFamily="18" charset="0"/>
                <a:cs typeface="Arial" charset="0"/>
              </a:rPr>
              <a:t>i</a:t>
            </a:r>
            <a:r>
              <a:rPr lang="en-US" sz="1800" dirty="0">
                <a:latin typeface="Times New Roman" pitchFamily="18" charset="0"/>
                <a:cs typeface="Arial" charset="0"/>
              </a:rPr>
              <a:t> AND </a:t>
            </a:r>
            <a:r>
              <a:rPr lang="en-US" sz="1800" i="1" dirty="0">
                <a:latin typeface="Times New Roman" pitchFamily="18" charset="0"/>
                <a:cs typeface="Arial" charset="0"/>
              </a:rPr>
              <a:t>B</a:t>
            </a:r>
            <a:r>
              <a:rPr lang="en-US" sz="1800" i="1" baseline="-25000" dirty="0">
                <a:latin typeface="Times New Roman" pitchFamily="18" charset="0"/>
                <a:cs typeface="Arial" charset="0"/>
              </a:rPr>
              <a:t>i</a:t>
            </a:r>
            <a:r>
              <a:rPr lang="en-US" sz="1800" dirty="0">
                <a:latin typeface="Times New Roman" pitchFamily="18" charset="0"/>
                <a:cs typeface="Arial" charset="0"/>
              </a:rPr>
              <a:t> are both 1. </a:t>
            </a:r>
          </a:p>
          <a:p>
            <a:pPr marL="742950" lvl="1" indent="-285750">
              <a:spcBef>
                <a:spcPct val="20000"/>
              </a:spcBef>
            </a:pPr>
            <a:r>
              <a:rPr lang="en-US" sz="2000" i="1" dirty="0">
                <a:latin typeface="Times New Roman" pitchFamily="18" charset="0"/>
                <a:cs typeface="Arial" charset="0"/>
              </a:rPr>
              <a:t>			</a:t>
            </a:r>
            <a:r>
              <a:rPr lang="en-US" sz="3000" i="1" dirty="0">
                <a:latin typeface="Times New Roman" pitchFamily="18" charset="0"/>
                <a:cs typeface="Arial" charset="0"/>
              </a:rPr>
              <a:t>	</a:t>
            </a:r>
            <a:r>
              <a:rPr lang="en-US" sz="3000" b="1" i="1" dirty="0" err="1">
                <a:solidFill>
                  <a:schemeClr val="accent1"/>
                </a:solidFill>
                <a:latin typeface="Times New Roman" pitchFamily="18" charset="0"/>
                <a:cs typeface="Arial" charset="0"/>
              </a:rPr>
              <a:t>G</a:t>
            </a:r>
            <a:r>
              <a:rPr lang="en-US" sz="3000" b="1" i="1" baseline="-25000" dirty="0" err="1">
                <a:solidFill>
                  <a:schemeClr val="accent1"/>
                </a:solidFill>
                <a:latin typeface="Times New Roman" pitchFamily="18" charset="0"/>
                <a:cs typeface="Arial" charset="0"/>
              </a:rPr>
              <a:t>i</a:t>
            </a:r>
            <a:r>
              <a:rPr lang="en-US" sz="3000" b="1" dirty="0">
                <a:solidFill>
                  <a:schemeClr val="accent1"/>
                </a:solidFill>
                <a:latin typeface="Times New Roman" pitchFamily="18" charset="0"/>
                <a:cs typeface="Arial" charset="0"/>
              </a:rPr>
              <a:t> = </a:t>
            </a:r>
            <a:r>
              <a:rPr lang="en-US" sz="3000" b="1" i="1" dirty="0">
                <a:solidFill>
                  <a:schemeClr val="accent1"/>
                </a:solidFill>
                <a:latin typeface="Times New Roman" pitchFamily="18" charset="0"/>
                <a:cs typeface="Arial" charset="0"/>
              </a:rPr>
              <a:t>A</a:t>
            </a:r>
            <a:r>
              <a:rPr lang="en-US" sz="3000" b="1" i="1" baseline="-25000" dirty="0">
                <a:solidFill>
                  <a:schemeClr val="accent1"/>
                </a:solidFill>
                <a:latin typeface="Times New Roman" pitchFamily="18" charset="0"/>
                <a:cs typeface="Arial" charset="0"/>
              </a:rPr>
              <a:t>i </a:t>
            </a:r>
            <a:r>
              <a:rPr lang="en-US" sz="3000" b="1" i="1" dirty="0">
                <a:solidFill>
                  <a:schemeClr val="accent1"/>
                </a:solidFill>
                <a:latin typeface="Times New Roman" pitchFamily="18" charset="0"/>
                <a:cs typeface="Arial" charset="0"/>
              </a:rPr>
              <a:t>B</a:t>
            </a:r>
            <a:r>
              <a:rPr lang="en-US" sz="3000" b="1" i="1" baseline="-25000" dirty="0">
                <a:solidFill>
                  <a:schemeClr val="accent1"/>
                </a:solidFill>
                <a:latin typeface="Times New Roman" pitchFamily="18" charset="0"/>
                <a:cs typeface="Arial" charset="0"/>
              </a:rPr>
              <a:t>i</a:t>
            </a:r>
          </a:p>
          <a:p>
            <a:pPr marL="1143000" lvl="2" indent="-228600">
              <a:spcBef>
                <a:spcPct val="20000"/>
              </a:spcBef>
              <a:buFontTx/>
              <a:buChar char="•"/>
            </a:pPr>
            <a:r>
              <a:rPr lang="en-US" sz="1800" dirty="0" smtClean="0">
                <a:latin typeface="Times New Roman" pitchFamily="18" charset="0"/>
                <a:cs typeface="Arial" charset="0"/>
              </a:rPr>
              <a:t>Column </a:t>
            </a:r>
            <a:r>
              <a:rPr lang="en-US" sz="1800" i="1" dirty="0" err="1" smtClean="0">
                <a:latin typeface="Times New Roman" pitchFamily="18" charset="0"/>
                <a:cs typeface="Arial" charset="0"/>
              </a:rPr>
              <a:t>i</a:t>
            </a:r>
            <a:r>
              <a:rPr lang="en-US" sz="1800" dirty="0" smtClean="0">
                <a:latin typeface="Times New Roman" pitchFamily="18" charset="0"/>
                <a:cs typeface="Arial" charset="0"/>
              </a:rPr>
              <a:t> will </a:t>
            </a:r>
            <a:r>
              <a:rPr lang="en-US" sz="1800" dirty="0">
                <a:latin typeface="Times New Roman" pitchFamily="18" charset="0"/>
                <a:cs typeface="Arial" charset="0"/>
              </a:rPr>
              <a:t>propagate a carry in to the carry out if </a:t>
            </a:r>
            <a:r>
              <a:rPr lang="en-US" sz="1800" i="1" dirty="0">
                <a:latin typeface="Times New Roman" pitchFamily="18" charset="0"/>
                <a:cs typeface="Arial" charset="0"/>
              </a:rPr>
              <a:t>A</a:t>
            </a:r>
            <a:r>
              <a:rPr lang="en-US" sz="1800" i="1" baseline="-25000" dirty="0">
                <a:latin typeface="Times New Roman" pitchFamily="18" charset="0"/>
                <a:cs typeface="Arial" charset="0"/>
              </a:rPr>
              <a:t>i</a:t>
            </a:r>
            <a:r>
              <a:rPr lang="en-US" sz="1800" dirty="0">
                <a:latin typeface="Times New Roman" pitchFamily="18" charset="0"/>
                <a:cs typeface="Arial" charset="0"/>
              </a:rPr>
              <a:t> OR </a:t>
            </a:r>
            <a:r>
              <a:rPr lang="en-US" sz="1800" i="1" dirty="0">
                <a:latin typeface="Times New Roman" pitchFamily="18" charset="0"/>
                <a:cs typeface="Arial" charset="0"/>
              </a:rPr>
              <a:t>B</a:t>
            </a:r>
            <a:r>
              <a:rPr lang="en-US" sz="1800" i="1" baseline="-25000" dirty="0">
                <a:latin typeface="Times New Roman" pitchFamily="18" charset="0"/>
                <a:cs typeface="Arial" charset="0"/>
              </a:rPr>
              <a:t>i</a:t>
            </a:r>
            <a:r>
              <a:rPr lang="en-US" sz="1800" dirty="0">
                <a:latin typeface="Times New Roman" pitchFamily="18" charset="0"/>
                <a:cs typeface="Arial" charset="0"/>
              </a:rPr>
              <a:t> is 1.</a:t>
            </a:r>
          </a:p>
          <a:p>
            <a:pPr marL="742950" lvl="1" indent="-285750">
              <a:spcBef>
                <a:spcPct val="20000"/>
              </a:spcBef>
            </a:pPr>
            <a:r>
              <a:rPr lang="en-US" sz="2000" i="1" dirty="0">
                <a:latin typeface="Times New Roman" pitchFamily="18" charset="0"/>
                <a:cs typeface="Arial" charset="0"/>
              </a:rPr>
              <a:t>			</a:t>
            </a:r>
            <a:r>
              <a:rPr lang="en-US" sz="3200" b="1" i="1" dirty="0">
                <a:latin typeface="Times New Roman" pitchFamily="18" charset="0"/>
                <a:cs typeface="Arial" charset="0"/>
              </a:rPr>
              <a:t>	</a:t>
            </a:r>
            <a:r>
              <a:rPr lang="en-US" sz="3000" b="1" i="1" dirty="0">
                <a:solidFill>
                  <a:schemeClr val="accent1"/>
                </a:solidFill>
                <a:latin typeface="Times New Roman" pitchFamily="18" charset="0"/>
                <a:cs typeface="Arial" charset="0"/>
              </a:rPr>
              <a:t>P</a:t>
            </a:r>
            <a:r>
              <a:rPr lang="en-US" sz="3000" b="1" i="1" baseline="-25000" dirty="0">
                <a:solidFill>
                  <a:schemeClr val="accent1"/>
                </a:solidFill>
                <a:latin typeface="Times New Roman" pitchFamily="18" charset="0"/>
                <a:cs typeface="Arial" charset="0"/>
              </a:rPr>
              <a:t>i</a:t>
            </a:r>
            <a:r>
              <a:rPr lang="en-US" sz="3000" b="1" dirty="0">
                <a:solidFill>
                  <a:schemeClr val="accent1"/>
                </a:solidFill>
                <a:latin typeface="Times New Roman" pitchFamily="18" charset="0"/>
                <a:cs typeface="Arial" charset="0"/>
              </a:rPr>
              <a:t> = </a:t>
            </a:r>
            <a:r>
              <a:rPr lang="en-US" sz="3000" b="1" i="1" dirty="0">
                <a:solidFill>
                  <a:schemeClr val="accent1"/>
                </a:solidFill>
                <a:latin typeface="Times New Roman" pitchFamily="18" charset="0"/>
                <a:cs typeface="Arial" charset="0"/>
              </a:rPr>
              <a:t>A</a:t>
            </a:r>
            <a:r>
              <a:rPr lang="en-US" sz="3000" b="1" i="1" baseline="-25000" dirty="0">
                <a:solidFill>
                  <a:schemeClr val="accent1"/>
                </a:solidFill>
                <a:latin typeface="Times New Roman" pitchFamily="18" charset="0"/>
                <a:cs typeface="Arial" charset="0"/>
              </a:rPr>
              <a:t>i  </a:t>
            </a:r>
            <a:r>
              <a:rPr lang="en-US" sz="3000" b="1" dirty="0">
                <a:solidFill>
                  <a:schemeClr val="accent1"/>
                </a:solidFill>
                <a:latin typeface="Times New Roman" pitchFamily="18" charset="0"/>
                <a:cs typeface="Arial" charset="0"/>
              </a:rPr>
              <a:t>+ </a:t>
            </a:r>
            <a:r>
              <a:rPr lang="en-US" sz="3000" b="1" i="1" dirty="0">
                <a:solidFill>
                  <a:schemeClr val="accent1"/>
                </a:solidFill>
                <a:latin typeface="Times New Roman" pitchFamily="18" charset="0"/>
                <a:cs typeface="Arial" charset="0"/>
              </a:rPr>
              <a:t>B</a:t>
            </a:r>
            <a:r>
              <a:rPr lang="en-US" sz="3000" b="1" i="1" baseline="-25000" dirty="0">
                <a:solidFill>
                  <a:schemeClr val="accent1"/>
                </a:solidFill>
                <a:latin typeface="Times New Roman" pitchFamily="18" charset="0"/>
                <a:cs typeface="Arial" charset="0"/>
              </a:rPr>
              <a:t>i</a:t>
            </a:r>
          </a:p>
          <a:p>
            <a:pPr marL="1143000" lvl="2" indent="-228600">
              <a:spcBef>
                <a:spcPct val="20000"/>
              </a:spcBef>
              <a:buFontTx/>
              <a:buChar char="•"/>
            </a:pPr>
            <a:r>
              <a:rPr lang="en-US" sz="1800" dirty="0">
                <a:latin typeface="Times New Roman" pitchFamily="18" charset="0"/>
                <a:cs typeface="Arial" charset="0"/>
              </a:rPr>
              <a:t>The carry out of </a:t>
            </a:r>
            <a:r>
              <a:rPr lang="en-US" sz="1800" dirty="0" smtClean="0">
                <a:latin typeface="Times New Roman" pitchFamily="18" charset="0"/>
                <a:cs typeface="Arial" charset="0"/>
              </a:rPr>
              <a:t>column </a:t>
            </a:r>
            <a:r>
              <a:rPr lang="en-US" sz="1800" i="1" dirty="0" err="1" smtClean="0">
                <a:latin typeface="Times New Roman" pitchFamily="18" charset="0"/>
                <a:cs typeface="Arial" charset="0"/>
              </a:rPr>
              <a:t>i</a:t>
            </a:r>
            <a:r>
              <a:rPr lang="en-US" sz="1800" dirty="0" smtClean="0">
                <a:latin typeface="Times New Roman" pitchFamily="18" charset="0"/>
                <a:cs typeface="Arial" charset="0"/>
              </a:rPr>
              <a:t> </a:t>
            </a:r>
            <a:r>
              <a:rPr lang="en-US" sz="1800" dirty="0">
                <a:latin typeface="Times New Roman" pitchFamily="18" charset="0"/>
                <a:cs typeface="Arial" charset="0"/>
              </a:rPr>
              <a:t>(</a:t>
            </a:r>
            <a:r>
              <a:rPr lang="en-US" sz="1800" i="1" dirty="0" err="1">
                <a:latin typeface="Times New Roman" pitchFamily="18" charset="0"/>
                <a:cs typeface="Arial" charset="0"/>
              </a:rPr>
              <a:t>C</a:t>
            </a:r>
            <a:r>
              <a:rPr lang="en-US" sz="1800" i="1" baseline="-25000" dirty="0" err="1">
                <a:latin typeface="Times New Roman" pitchFamily="18" charset="0"/>
                <a:cs typeface="Arial" charset="0"/>
              </a:rPr>
              <a:t>i</a:t>
            </a:r>
            <a:r>
              <a:rPr lang="en-US" sz="1800" dirty="0">
                <a:latin typeface="Times New Roman" pitchFamily="18" charset="0"/>
                <a:cs typeface="Arial" charset="0"/>
              </a:rPr>
              <a:t>) is:</a:t>
            </a:r>
          </a:p>
          <a:p>
            <a:pPr marL="742950" lvl="1" indent="-285750">
              <a:spcBef>
                <a:spcPct val="20000"/>
              </a:spcBef>
            </a:pPr>
            <a:r>
              <a:rPr lang="en-US" sz="3200" b="1" i="1" dirty="0">
                <a:latin typeface="Times New Roman" pitchFamily="18" charset="0"/>
                <a:cs typeface="Arial" charset="0"/>
              </a:rPr>
              <a:t>	    </a:t>
            </a:r>
            <a:r>
              <a:rPr lang="en-US" sz="3000" b="1" i="1" dirty="0" err="1" smtClean="0">
                <a:solidFill>
                  <a:schemeClr val="accent1"/>
                </a:solidFill>
                <a:latin typeface="Times New Roman" pitchFamily="18" charset="0"/>
                <a:cs typeface="Arial" charset="0"/>
              </a:rPr>
              <a:t>C</a:t>
            </a:r>
            <a:r>
              <a:rPr lang="en-US" sz="3000" b="1" i="1" baseline="-25000" dirty="0" err="1" smtClean="0">
                <a:solidFill>
                  <a:schemeClr val="accent1"/>
                </a:solidFill>
                <a:latin typeface="Times New Roman" pitchFamily="18" charset="0"/>
                <a:cs typeface="Arial" charset="0"/>
              </a:rPr>
              <a:t>i</a:t>
            </a:r>
            <a:r>
              <a:rPr lang="en-US" sz="3000" b="1" dirty="0" smtClean="0">
                <a:solidFill>
                  <a:schemeClr val="accent1"/>
                </a:solidFill>
                <a:latin typeface="Times New Roman" pitchFamily="18" charset="0"/>
                <a:cs typeface="Arial" charset="0"/>
              </a:rPr>
              <a:t> = </a:t>
            </a:r>
            <a:r>
              <a:rPr lang="en-US" sz="3000" b="1" i="1" dirty="0" smtClean="0">
                <a:solidFill>
                  <a:schemeClr val="accent1"/>
                </a:solidFill>
                <a:latin typeface="Times New Roman" pitchFamily="18" charset="0"/>
                <a:cs typeface="Arial" charset="0"/>
              </a:rPr>
              <a:t>A</a:t>
            </a:r>
            <a:r>
              <a:rPr lang="en-US" sz="3000" b="1" i="1" baseline="-25000" dirty="0" smtClean="0">
                <a:solidFill>
                  <a:schemeClr val="accent1"/>
                </a:solidFill>
                <a:latin typeface="Times New Roman" pitchFamily="18" charset="0"/>
                <a:cs typeface="Arial" charset="0"/>
              </a:rPr>
              <a:t>i </a:t>
            </a:r>
            <a:r>
              <a:rPr lang="en-US" sz="3000" b="1" i="1" dirty="0">
                <a:solidFill>
                  <a:schemeClr val="accent1"/>
                </a:solidFill>
                <a:latin typeface="Times New Roman" pitchFamily="18" charset="0"/>
                <a:cs typeface="Arial" charset="0"/>
              </a:rPr>
              <a:t>B</a:t>
            </a:r>
            <a:r>
              <a:rPr lang="en-US" sz="3000" b="1" i="1" baseline="-25000" dirty="0">
                <a:solidFill>
                  <a:schemeClr val="accent1"/>
                </a:solidFill>
                <a:latin typeface="Times New Roman" pitchFamily="18" charset="0"/>
                <a:cs typeface="Arial" charset="0"/>
              </a:rPr>
              <a:t>i </a:t>
            </a:r>
            <a:r>
              <a:rPr lang="en-US" sz="3000" b="1" i="1" dirty="0">
                <a:solidFill>
                  <a:schemeClr val="accent1"/>
                </a:solidFill>
                <a:latin typeface="Times New Roman" pitchFamily="18" charset="0"/>
                <a:cs typeface="Arial" charset="0"/>
              </a:rPr>
              <a:t> + </a:t>
            </a:r>
            <a:r>
              <a:rPr lang="en-US" sz="3000" b="1" dirty="0">
                <a:solidFill>
                  <a:schemeClr val="accent1"/>
                </a:solidFill>
                <a:latin typeface="Times New Roman" pitchFamily="18" charset="0"/>
                <a:cs typeface="Arial" charset="0"/>
              </a:rPr>
              <a:t>(</a:t>
            </a:r>
            <a:r>
              <a:rPr lang="en-US" sz="3000" b="1" i="1" dirty="0">
                <a:solidFill>
                  <a:schemeClr val="accent1"/>
                </a:solidFill>
                <a:latin typeface="Times New Roman" pitchFamily="18" charset="0"/>
                <a:cs typeface="Arial" charset="0"/>
              </a:rPr>
              <a:t>A</a:t>
            </a:r>
            <a:r>
              <a:rPr lang="en-US" sz="3000" b="1" i="1" baseline="-25000" dirty="0">
                <a:solidFill>
                  <a:schemeClr val="accent1"/>
                </a:solidFill>
                <a:latin typeface="Times New Roman" pitchFamily="18" charset="0"/>
                <a:cs typeface="Arial" charset="0"/>
              </a:rPr>
              <a:t>i  </a:t>
            </a:r>
            <a:r>
              <a:rPr lang="en-US" sz="3000" b="1" dirty="0">
                <a:solidFill>
                  <a:schemeClr val="accent1"/>
                </a:solidFill>
                <a:latin typeface="Times New Roman" pitchFamily="18" charset="0"/>
                <a:cs typeface="Arial" charset="0"/>
              </a:rPr>
              <a:t>+ </a:t>
            </a:r>
            <a:r>
              <a:rPr lang="en-US" sz="3000" b="1" i="1" dirty="0">
                <a:solidFill>
                  <a:schemeClr val="accent1"/>
                </a:solidFill>
                <a:latin typeface="Times New Roman" pitchFamily="18" charset="0"/>
                <a:cs typeface="Arial" charset="0"/>
              </a:rPr>
              <a:t>B</a:t>
            </a:r>
            <a:r>
              <a:rPr lang="en-US" sz="3000" b="1" i="1" baseline="-25000" dirty="0">
                <a:solidFill>
                  <a:schemeClr val="accent1"/>
                </a:solidFill>
                <a:latin typeface="Times New Roman" pitchFamily="18" charset="0"/>
                <a:cs typeface="Arial" charset="0"/>
              </a:rPr>
              <a:t>i </a:t>
            </a:r>
            <a:r>
              <a:rPr lang="en-US" sz="3000" b="1" dirty="0">
                <a:solidFill>
                  <a:schemeClr val="accent1"/>
                </a:solidFill>
                <a:latin typeface="Times New Roman" pitchFamily="18" charset="0"/>
                <a:cs typeface="Arial" charset="0"/>
              </a:rPr>
              <a:t>)</a:t>
            </a:r>
            <a:r>
              <a:rPr lang="en-US" sz="3000" b="1" i="1" dirty="0">
                <a:solidFill>
                  <a:schemeClr val="accent1"/>
                </a:solidFill>
                <a:latin typeface="Times New Roman" pitchFamily="18" charset="0"/>
                <a:cs typeface="Arial" charset="0"/>
              </a:rPr>
              <a:t>C</a:t>
            </a:r>
            <a:r>
              <a:rPr lang="en-US" sz="3000" b="1" i="1" baseline="-25000" dirty="0">
                <a:solidFill>
                  <a:schemeClr val="accent1"/>
                </a:solidFill>
                <a:latin typeface="Times New Roman" pitchFamily="18" charset="0"/>
                <a:cs typeface="Arial" charset="0"/>
              </a:rPr>
              <a:t>i-1 </a:t>
            </a:r>
            <a:r>
              <a:rPr lang="en-US" sz="3000" b="1" dirty="0">
                <a:solidFill>
                  <a:schemeClr val="accent1"/>
                </a:solidFill>
                <a:latin typeface="Times New Roman" pitchFamily="18" charset="0"/>
                <a:cs typeface="Arial" charset="0"/>
              </a:rPr>
              <a:t>= </a:t>
            </a:r>
            <a:r>
              <a:rPr lang="en-US" sz="3000" b="1" i="1" dirty="0" err="1">
                <a:solidFill>
                  <a:schemeClr val="accent1"/>
                </a:solidFill>
                <a:latin typeface="Times New Roman" pitchFamily="18" charset="0"/>
                <a:cs typeface="Arial" charset="0"/>
              </a:rPr>
              <a:t>G</a:t>
            </a:r>
            <a:r>
              <a:rPr lang="en-US" sz="3000" b="1" i="1" baseline="-25000" dirty="0" err="1">
                <a:solidFill>
                  <a:schemeClr val="accent1"/>
                </a:solidFill>
                <a:latin typeface="Times New Roman" pitchFamily="18" charset="0"/>
                <a:cs typeface="Arial" charset="0"/>
              </a:rPr>
              <a:t>i</a:t>
            </a:r>
            <a:r>
              <a:rPr lang="en-US" sz="3000" b="1" i="1" baseline="-25000" dirty="0">
                <a:solidFill>
                  <a:schemeClr val="accent1"/>
                </a:solidFill>
                <a:latin typeface="Times New Roman" pitchFamily="18" charset="0"/>
                <a:cs typeface="Arial" charset="0"/>
              </a:rPr>
              <a:t> </a:t>
            </a:r>
            <a:r>
              <a:rPr lang="en-US" sz="3000" b="1" i="1" dirty="0">
                <a:solidFill>
                  <a:schemeClr val="accent1"/>
                </a:solidFill>
                <a:latin typeface="Times New Roman" pitchFamily="18" charset="0"/>
                <a:cs typeface="Arial" charset="0"/>
              </a:rPr>
              <a:t> + P</a:t>
            </a:r>
            <a:r>
              <a:rPr lang="en-US" sz="3000" b="1" i="1" baseline="-25000" dirty="0">
                <a:solidFill>
                  <a:schemeClr val="accent1"/>
                </a:solidFill>
                <a:latin typeface="Times New Roman" pitchFamily="18" charset="0"/>
                <a:cs typeface="Arial" charset="0"/>
              </a:rPr>
              <a:t>i </a:t>
            </a:r>
            <a:r>
              <a:rPr lang="en-US" sz="3000" b="1" i="1" dirty="0">
                <a:solidFill>
                  <a:schemeClr val="accent1"/>
                </a:solidFill>
                <a:latin typeface="Times New Roman" pitchFamily="18" charset="0"/>
                <a:cs typeface="Arial" charset="0"/>
              </a:rPr>
              <a:t>C</a:t>
            </a:r>
            <a:r>
              <a:rPr lang="en-US" sz="3000" b="1" i="1" baseline="-25000" dirty="0">
                <a:solidFill>
                  <a:schemeClr val="accent1"/>
                </a:solidFill>
                <a:latin typeface="Times New Roman" pitchFamily="18" charset="0"/>
                <a:cs typeface="Arial" charset="0"/>
              </a:rPr>
              <a:t>i-1</a:t>
            </a:r>
            <a:endParaRPr lang="en-US" sz="3000" b="1" dirty="0">
              <a:solidFill>
                <a:schemeClr val="accent1"/>
              </a:solidFill>
              <a:latin typeface="Times New Roman" pitchFamily="18" charset="0"/>
              <a:cs typeface="Arial" charset="0"/>
            </a:endParaRPr>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Carry-</a:t>
            </a:r>
            <a:r>
              <a:rPr lang="en-US" sz="4400" dirty="0" err="1" smtClean="0">
                <a:solidFill>
                  <a:schemeClr val="bg1"/>
                </a:solidFill>
                <a:latin typeface="+mj-lt"/>
              </a:rPr>
              <a:t>Lookahead</a:t>
            </a:r>
            <a:r>
              <a:rPr lang="en-US" sz="4400" dirty="0" smtClean="0">
                <a:solidFill>
                  <a:schemeClr val="bg1"/>
                </a:solidFill>
                <a:latin typeface="+mj-lt"/>
              </a:rPr>
              <a:t> Adder</a:t>
            </a:r>
            <a:endParaRPr lang="en-US" sz="4400" dirty="0">
              <a:solidFill>
                <a:schemeClr val="bg1"/>
              </a:solidFill>
              <a:latin typeface="+mj-lt"/>
            </a:endParaRPr>
          </a:p>
        </p:txBody>
      </p:sp>
    </p:spTree>
    <p:extLst>
      <p:ext uri="{BB962C8B-B14F-4D97-AF65-F5344CB8AC3E}">
        <p14:creationId xmlns:p14="http://schemas.microsoft.com/office/powerpoint/2010/main" val="199462659"/>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9908"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9909"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9910" name="Rectangle 6"/>
          <p:cNvSpPr>
            <a:spLocks noChangeArrowheads="1"/>
          </p:cNvSpPr>
          <p:nvPr>
            <p:custDataLst>
              <p:tags r:id="rId4"/>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smtClean="0">
                <a:latin typeface="Times New Roman" pitchFamily="18" charset="0"/>
                <a:cs typeface="Times New Roman" pitchFamily="18" charset="0"/>
              </a:rPr>
              <a:t>Using a </a:t>
            </a:r>
            <a:r>
              <a:rPr lang="en-US" sz="2400" dirty="0">
                <a:latin typeface="Times New Roman" pitchFamily="18" charset="0"/>
                <a:cs typeface="Times New Roman" pitchFamily="18" charset="0"/>
              </a:rPr>
              <a:t>CAD tool (such as </a:t>
            </a:r>
            <a:r>
              <a:rPr lang="en-US" sz="2400" dirty="0" smtClean="0">
                <a:latin typeface="Times New Roman" pitchFamily="18" charset="0"/>
                <a:cs typeface="Times New Roman" pitchFamily="18" charset="0"/>
              </a:rPr>
              <a:t>Altera’s </a:t>
            </a:r>
            <a:r>
              <a:rPr lang="en-US" sz="2400" dirty="0" err="1" smtClean="0">
                <a:latin typeface="Times New Roman" pitchFamily="18" charset="0"/>
                <a:cs typeface="Times New Roman" pitchFamily="18" charset="0"/>
              </a:rPr>
              <a:t>Quartus</a:t>
            </a:r>
            <a:r>
              <a:rPr lang="en-US" sz="2400" dirty="0" smtClean="0">
                <a:latin typeface="Times New Roman" pitchFamily="18" charset="0"/>
                <a:cs typeface="Times New Roman" pitchFamily="18" charset="0"/>
              </a:rPr>
              <a:t> II)</a:t>
            </a:r>
            <a:endParaRPr lang="en-US" sz="2400" dirty="0">
              <a:latin typeface="Times New Roman" pitchFamily="18" charset="0"/>
              <a:cs typeface="Times New Roman" pitchFamily="18" charset="0"/>
            </a:endParaRPr>
          </a:p>
          <a:p>
            <a:pPr marL="800100" lvl="1" indent="-342900">
              <a:spcBef>
                <a:spcPct val="20000"/>
              </a:spcBef>
              <a:buFontTx/>
              <a:buChar char="•"/>
            </a:pPr>
            <a:r>
              <a:rPr lang="en-US" sz="2400" b="1" dirty="0" smtClean="0">
                <a:latin typeface="Times New Roman" pitchFamily="18" charset="0"/>
                <a:cs typeface="Times New Roman" pitchFamily="18" charset="0"/>
              </a:rPr>
              <a:t>Enter </a:t>
            </a:r>
            <a:r>
              <a:rPr lang="en-US" sz="2400" b="1" dirty="0">
                <a:latin typeface="Times New Roman" pitchFamily="18" charset="0"/>
                <a:cs typeface="Times New Roman" pitchFamily="18" charset="0"/>
              </a:rPr>
              <a:t>the design</a:t>
            </a:r>
            <a:r>
              <a:rPr lang="en-US" sz="2400" dirty="0">
                <a:latin typeface="Times New Roman" pitchFamily="18" charset="0"/>
                <a:cs typeface="Times New Roman" pitchFamily="18" charset="0"/>
              </a:rPr>
              <a:t> using schematic entry or </a:t>
            </a:r>
            <a:r>
              <a:rPr lang="en-US" sz="2400" dirty="0" smtClean="0">
                <a:latin typeface="Times New Roman" pitchFamily="18" charset="0"/>
                <a:cs typeface="Times New Roman" pitchFamily="18" charset="0"/>
              </a:rPr>
              <a:t>an HDL	</a:t>
            </a:r>
            <a:endParaRPr lang="en-US" sz="2400" dirty="0">
              <a:latin typeface="Times New Roman" pitchFamily="18" charset="0"/>
              <a:cs typeface="Times New Roman" pitchFamily="18" charset="0"/>
            </a:endParaRPr>
          </a:p>
          <a:p>
            <a:pPr marL="800100" lvl="1" indent="-342900">
              <a:spcBef>
                <a:spcPct val="20000"/>
              </a:spcBef>
              <a:buFontTx/>
              <a:buChar char="•"/>
            </a:pPr>
            <a:r>
              <a:rPr lang="en-US" sz="2400" b="1" dirty="0" smtClean="0">
                <a:latin typeface="Times New Roman" pitchFamily="18" charset="0"/>
                <a:cs typeface="Times New Roman" pitchFamily="18" charset="0"/>
              </a:rPr>
              <a:t>Simulate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design</a:t>
            </a:r>
            <a:endParaRPr lang="en-US" sz="2400" dirty="0">
              <a:latin typeface="Times New Roman" pitchFamily="18" charset="0"/>
              <a:cs typeface="Times New Roman" pitchFamily="18" charset="0"/>
            </a:endParaRPr>
          </a:p>
          <a:p>
            <a:pPr marL="800100" lvl="1" indent="-342900">
              <a:spcBef>
                <a:spcPct val="20000"/>
              </a:spcBef>
              <a:buFontTx/>
              <a:buChar char="•"/>
            </a:pPr>
            <a:r>
              <a:rPr lang="en-US" sz="2400" b="1" dirty="0" smtClean="0">
                <a:latin typeface="Times New Roman" pitchFamily="18" charset="0"/>
                <a:cs typeface="Times New Roman" pitchFamily="18" charset="0"/>
              </a:rPr>
              <a:t>Synthesize</a:t>
            </a:r>
            <a:r>
              <a:rPr lang="en-US" sz="2400" dirty="0" smtClean="0">
                <a:latin typeface="Times New Roman" pitchFamily="18" charset="0"/>
                <a:cs typeface="Times New Roman" pitchFamily="18" charset="0"/>
              </a:rPr>
              <a:t> design and map </a:t>
            </a:r>
            <a:r>
              <a:rPr lang="en-US" sz="2400" dirty="0">
                <a:latin typeface="Times New Roman" pitchFamily="18" charset="0"/>
                <a:cs typeface="Times New Roman" pitchFamily="18" charset="0"/>
              </a:rPr>
              <a:t>it onto </a:t>
            </a:r>
            <a:r>
              <a:rPr lang="en-US" sz="2400" dirty="0" smtClean="0">
                <a:latin typeface="Times New Roman" pitchFamily="18" charset="0"/>
                <a:cs typeface="Times New Roman" pitchFamily="18" charset="0"/>
              </a:rPr>
              <a:t>FPGA</a:t>
            </a:r>
            <a:endParaRPr lang="en-US" sz="2400" dirty="0">
              <a:latin typeface="Times New Roman" pitchFamily="18" charset="0"/>
              <a:cs typeface="Times New Roman" pitchFamily="18" charset="0"/>
            </a:endParaRPr>
          </a:p>
          <a:p>
            <a:pPr marL="800100" lvl="1" indent="-342900">
              <a:spcBef>
                <a:spcPct val="20000"/>
              </a:spcBef>
              <a:buFontTx/>
              <a:buChar char="•"/>
            </a:pPr>
            <a:r>
              <a:rPr lang="en-US" sz="2400" b="1" dirty="0" smtClean="0">
                <a:latin typeface="Times New Roman" pitchFamily="18" charset="0"/>
                <a:cs typeface="Times New Roman" pitchFamily="18" charset="0"/>
              </a:rPr>
              <a:t>Download </a:t>
            </a:r>
            <a:r>
              <a:rPr lang="en-US" sz="2400" b="1" dirty="0">
                <a:latin typeface="Times New Roman" pitchFamily="18" charset="0"/>
                <a:cs typeface="Times New Roman" pitchFamily="18" charset="0"/>
              </a:rPr>
              <a:t>the configuration </a:t>
            </a:r>
            <a:r>
              <a:rPr lang="en-US" sz="2400" dirty="0">
                <a:latin typeface="Times New Roman" pitchFamily="18" charset="0"/>
                <a:cs typeface="Times New Roman" pitchFamily="18" charset="0"/>
              </a:rPr>
              <a:t>onto the </a:t>
            </a:r>
            <a:r>
              <a:rPr lang="en-US" sz="2400" dirty="0" smtClean="0">
                <a:latin typeface="Times New Roman" pitchFamily="18" charset="0"/>
                <a:cs typeface="Times New Roman" pitchFamily="18" charset="0"/>
              </a:rPr>
              <a:t>FPGA</a:t>
            </a:r>
          </a:p>
          <a:p>
            <a:pPr marL="800100" lvl="1" indent="-342900">
              <a:spcBef>
                <a:spcPct val="20000"/>
              </a:spcBef>
              <a:buFontTx/>
              <a:buChar char="•"/>
            </a:pPr>
            <a:r>
              <a:rPr lang="en-US" sz="2400" b="1" dirty="0" smtClean="0">
                <a:latin typeface="Times New Roman" pitchFamily="18" charset="0"/>
                <a:cs typeface="Times New Roman" pitchFamily="18" charset="0"/>
              </a:rPr>
              <a:t>Test</a:t>
            </a:r>
            <a:r>
              <a:rPr lang="en-US" sz="2400" dirty="0" smtClean="0">
                <a:latin typeface="Times New Roman" pitchFamily="18" charset="0"/>
                <a:cs typeface="Times New Roman" pitchFamily="18" charset="0"/>
              </a:rPr>
              <a:t> the design</a:t>
            </a:r>
            <a:endParaRPr lang="en-US" sz="2400" dirty="0">
              <a:latin typeface="Times New Roman" pitchFamily="18" charset="0"/>
              <a:cs typeface="Times New Roman" pitchFamily="18"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FPGA Design Flow</a:t>
            </a:r>
            <a:endParaRPr lang="en-US" sz="4400" dirty="0">
              <a:solidFill>
                <a:schemeClr val="bg1"/>
              </a:solidFill>
              <a:latin typeface="+mj-lt"/>
            </a:endParaRPr>
          </a:p>
        </p:txBody>
      </p:sp>
    </p:spTree>
    <p:extLst>
      <p:ext uri="{BB962C8B-B14F-4D97-AF65-F5344CB8AC3E}">
        <p14:creationId xmlns:p14="http://schemas.microsoft.com/office/powerpoint/2010/main" val="20818631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ChangeArrowheads="1"/>
          </p:cNvSpPr>
          <p:nvPr>
            <p:custDataLst>
              <p:tags r:id="rId1"/>
            </p:custDataLst>
          </p:nvPr>
        </p:nvSpPr>
        <p:spPr bwMode="auto">
          <a:xfrm>
            <a:off x="917331" y="1219200"/>
            <a:ext cx="784566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Times New Roman" pitchFamily="18" charset="0"/>
                <a:cs typeface="Arial" charset="0"/>
              </a:rPr>
              <a:t>Step 1: </a:t>
            </a:r>
            <a:r>
              <a:rPr lang="en-US" sz="3200" dirty="0" smtClean="0">
                <a:latin typeface="Times New Roman" pitchFamily="18" charset="0"/>
                <a:cs typeface="Arial" charset="0"/>
              </a:rPr>
              <a:t>Compute </a:t>
            </a:r>
            <a:r>
              <a:rPr lang="en-US" sz="3200" i="1" dirty="0" err="1" smtClean="0">
                <a:latin typeface="Times New Roman" pitchFamily="18" charset="0"/>
                <a:cs typeface="Arial" charset="0"/>
              </a:rPr>
              <a:t>G</a:t>
            </a:r>
            <a:r>
              <a:rPr lang="en-US" sz="3200" i="1" baseline="-25000" dirty="0" err="1" smtClean="0">
                <a:latin typeface="Times New Roman" pitchFamily="18" charset="0"/>
                <a:cs typeface="Arial" charset="0"/>
              </a:rPr>
              <a:t>i</a:t>
            </a:r>
            <a:r>
              <a:rPr lang="en-US" sz="3200" dirty="0" smtClean="0">
                <a:latin typeface="Times New Roman" pitchFamily="18" charset="0"/>
                <a:cs typeface="Arial" charset="0"/>
              </a:rPr>
              <a:t> </a:t>
            </a:r>
            <a:r>
              <a:rPr lang="en-US" sz="3200" dirty="0">
                <a:latin typeface="Times New Roman" pitchFamily="18" charset="0"/>
                <a:cs typeface="Arial" charset="0"/>
              </a:rPr>
              <a:t>and </a:t>
            </a:r>
            <a:r>
              <a:rPr lang="en-US" sz="3200" i="1" dirty="0" smtClean="0">
                <a:latin typeface="Times New Roman" pitchFamily="18" charset="0"/>
                <a:cs typeface="Arial" charset="0"/>
              </a:rPr>
              <a:t>P</a:t>
            </a:r>
            <a:r>
              <a:rPr lang="en-US" sz="3200" i="1" baseline="-25000" dirty="0">
                <a:latin typeface="Times New Roman" pitchFamily="18" charset="0"/>
                <a:cs typeface="Arial" charset="0"/>
              </a:rPr>
              <a:t>i</a:t>
            </a:r>
            <a:r>
              <a:rPr lang="en-US" sz="3200" dirty="0" smtClean="0">
                <a:latin typeface="Times New Roman" pitchFamily="18" charset="0"/>
                <a:cs typeface="Arial" charset="0"/>
              </a:rPr>
              <a:t> for all columns </a:t>
            </a:r>
            <a:endParaRPr lang="en-US" sz="3200" dirty="0">
              <a:latin typeface="Times New Roman" pitchFamily="18" charset="0"/>
              <a:cs typeface="Arial" charset="0"/>
            </a:endParaRPr>
          </a:p>
          <a:p>
            <a:pPr marL="342900" indent="-342900">
              <a:spcBef>
                <a:spcPct val="20000"/>
              </a:spcBef>
              <a:buFontTx/>
              <a:buChar char="•"/>
            </a:pPr>
            <a:r>
              <a:rPr lang="en-US" sz="3200" b="1" dirty="0">
                <a:latin typeface="Times New Roman" pitchFamily="18" charset="0"/>
                <a:cs typeface="Arial" charset="0"/>
              </a:rPr>
              <a:t>Step 2:</a:t>
            </a:r>
            <a:r>
              <a:rPr lang="en-US" sz="3200" dirty="0">
                <a:latin typeface="Times New Roman" pitchFamily="18" charset="0"/>
                <a:cs typeface="Arial" charset="0"/>
              </a:rPr>
              <a:t> </a:t>
            </a:r>
            <a:r>
              <a:rPr lang="en-US" sz="3200" dirty="0" smtClean="0">
                <a:latin typeface="Times New Roman" pitchFamily="18" charset="0"/>
                <a:cs typeface="Arial" charset="0"/>
              </a:rPr>
              <a:t>Compute </a:t>
            </a:r>
            <a:r>
              <a:rPr lang="en-US" sz="3200" i="1" dirty="0">
                <a:latin typeface="Times New Roman" pitchFamily="18" charset="0"/>
                <a:cs typeface="Arial" charset="0"/>
              </a:rPr>
              <a:t>G</a:t>
            </a:r>
            <a:r>
              <a:rPr lang="en-US" sz="3200" dirty="0">
                <a:latin typeface="Times New Roman" pitchFamily="18" charset="0"/>
                <a:cs typeface="Arial" charset="0"/>
              </a:rPr>
              <a:t> and </a:t>
            </a:r>
            <a:r>
              <a:rPr lang="en-US" sz="3200" i="1" dirty="0">
                <a:latin typeface="Times New Roman" pitchFamily="18" charset="0"/>
                <a:cs typeface="Arial" charset="0"/>
              </a:rPr>
              <a:t>P</a:t>
            </a:r>
            <a:r>
              <a:rPr lang="en-US" sz="3200" dirty="0">
                <a:latin typeface="Times New Roman" pitchFamily="18" charset="0"/>
                <a:cs typeface="Arial" charset="0"/>
              </a:rPr>
              <a:t> for </a:t>
            </a:r>
            <a:r>
              <a:rPr lang="en-US" sz="3200" i="1" dirty="0">
                <a:latin typeface="Times New Roman" pitchFamily="18" charset="0"/>
                <a:cs typeface="Arial" charset="0"/>
              </a:rPr>
              <a:t>k</a:t>
            </a:r>
            <a:r>
              <a:rPr lang="en-US" sz="3200" dirty="0">
                <a:latin typeface="Times New Roman" pitchFamily="18" charset="0"/>
                <a:cs typeface="Arial" charset="0"/>
              </a:rPr>
              <a:t>-bit blocks</a:t>
            </a:r>
          </a:p>
          <a:p>
            <a:pPr marL="342900" indent="-342900">
              <a:spcBef>
                <a:spcPct val="20000"/>
              </a:spcBef>
              <a:buFontTx/>
              <a:buChar char="•"/>
            </a:pPr>
            <a:r>
              <a:rPr lang="en-US" sz="3200" b="1" dirty="0">
                <a:latin typeface="Times New Roman" pitchFamily="18" charset="0"/>
                <a:cs typeface="Arial" charset="0"/>
              </a:rPr>
              <a:t>Step 3:</a:t>
            </a:r>
            <a:r>
              <a:rPr lang="en-US" sz="3200" dirty="0">
                <a:latin typeface="Times New Roman" pitchFamily="18" charset="0"/>
                <a:cs typeface="Arial" charset="0"/>
              </a:rPr>
              <a:t> </a:t>
            </a:r>
            <a:r>
              <a:rPr lang="en-US" sz="3200" i="1" dirty="0" err="1">
                <a:latin typeface="Times New Roman" pitchFamily="18" charset="0"/>
                <a:cs typeface="Arial" charset="0"/>
              </a:rPr>
              <a:t>C</a:t>
            </a:r>
            <a:r>
              <a:rPr lang="en-US" sz="3200" i="1" baseline="-25000" dirty="0" err="1">
                <a:latin typeface="Times New Roman" pitchFamily="18" charset="0"/>
                <a:cs typeface="Arial" charset="0"/>
              </a:rPr>
              <a:t>in</a:t>
            </a:r>
            <a:r>
              <a:rPr lang="en-US" sz="3200" dirty="0">
                <a:latin typeface="Times New Roman" pitchFamily="18" charset="0"/>
                <a:cs typeface="Arial" charset="0"/>
              </a:rPr>
              <a:t> propagates through each </a:t>
            </a:r>
            <a:r>
              <a:rPr lang="en-US" sz="3200" i="1" dirty="0">
                <a:latin typeface="Times New Roman" pitchFamily="18" charset="0"/>
                <a:cs typeface="Arial" charset="0"/>
              </a:rPr>
              <a:t>k</a:t>
            </a:r>
            <a:r>
              <a:rPr lang="en-US" sz="3200" dirty="0">
                <a:latin typeface="Times New Roman" pitchFamily="18" charset="0"/>
                <a:cs typeface="Arial" charset="0"/>
              </a:rPr>
              <a:t>-bit propagate/generate block</a:t>
            </a:r>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Carry-</a:t>
            </a:r>
            <a:r>
              <a:rPr lang="en-US" sz="4400" dirty="0" err="1" smtClean="0">
                <a:solidFill>
                  <a:schemeClr val="bg1"/>
                </a:solidFill>
                <a:latin typeface="+mj-lt"/>
              </a:rPr>
              <a:t>Lookahead</a:t>
            </a:r>
            <a:r>
              <a:rPr lang="en-US" sz="4400" dirty="0" smtClean="0">
                <a:solidFill>
                  <a:schemeClr val="bg1"/>
                </a:solidFill>
                <a:latin typeface="+mj-lt"/>
              </a:rPr>
              <a:t> Addition</a:t>
            </a:r>
            <a:endParaRPr lang="en-US" sz="4400" dirty="0">
              <a:solidFill>
                <a:schemeClr val="bg1"/>
              </a:solidFill>
              <a:latin typeface="+mj-lt"/>
            </a:endParaRPr>
          </a:p>
        </p:txBody>
      </p:sp>
    </p:spTree>
    <p:extLst>
      <p:ext uri="{BB962C8B-B14F-4D97-AF65-F5344CB8AC3E}">
        <p14:creationId xmlns:p14="http://schemas.microsoft.com/office/powerpoint/2010/main" val="410893503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ChangeArrowheads="1"/>
          </p:cNvSpPr>
          <p:nvPr>
            <p:custDataLst>
              <p:tags r:id="rId1"/>
            </p:custDataLst>
          </p:nvPr>
        </p:nvSpPr>
        <p:spPr bwMode="auto">
          <a:xfrm>
            <a:off x="914400" y="1219200"/>
            <a:ext cx="7924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smtClean="0">
                <a:latin typeface="Times New Roman" pitchFamily="18" charset="0"/>
                <a:cs typeface="Arial" charset="0"/>
              </a:rPr>
              <a:t>Example: </a:t>
            </a:r>
            <a:r>
              <a:rPr lang="en-US" sz="3200" dirty="0" smtClean="0">
                <a:latin typeface="Times New Roman" pitchFamily="18" charset="0"/>
                <a:cs typeface="Arial" charset="0"/>
              </a:rPr>
              <a:t>4-bit blocks (</a:t>
            </a:r>
            <a:r>
              <a:rPr lang="en-US" sz="3200" i="1" dirty="0" smtClean="0">
                <a:latin typeface="Times New Roman" pitchFamily="18" charset="0"/>
                <a:cs typeface="Arial" charset="0"/>
              </a:rPr>
              <a:t>G</a:t>
            </a:r>
            <a:r>
              <a:rPr lang="en-US" sz="3200" baseline="-25000" dirty="0" smtClean="0">
                <a:latin typeface="Times New Roman" pitchFamily="18" charset="0"/>
                <a:cs typeface="Arial" charset="0"/>
              </a:rPr>
              <a:t>3:0</a:t>
            </a:r>
            <a:r>
              <a:rPr lang="en-US" sz="3200" dirty="0" smtClean="0">
                <a:latin typeface="Times New Roman" pitchFamily="18" charset="0"/>
                <a:cs typeface="Arial" charset="0"/>
              </a:rPr>
              <a:t> </a:t>
            </a:r>
            <a:r>
              <a:rPr lang="en-US" sz="3200" dirty="0">
                <a:latin typeface="Times New Roman" pitchFamily="18" charset="0"/>
                <a:cs typeface="Arial" charset="0"/>
              </a:rPr>
              <a:t>and </a:t>
            </a:r>
            <a:r>
              <a:rPr lang="en-US" sz="3200" i="1" dirty="0">
                <a:latin typeface="Times New Roman" pitchFamily="18" charset="0"/>
                <a:cs typeface="Arial" charset="0"/>
              </a:rPr>
              <a:t>P</a:t>
            </a:r>
            <a:r>
              <a:rPr lang="en-US" sz="3200" baseline="-25000" dirty="0">
                <a:latin typeface="Times New Roman" pitchFamily="18" charset="0"/>
                <a:cs typeface="Arial" charset="0"/>
              </a:rPr>
              <a:t>3:0</a:t>
            </a:r>
            <a:r>
              <a:rPr lang="en-US" sz="3200" dirty="0">
                <a:latin typeface="Times New Roman" pitchFamily="18" charset="0"/>
                <a:cs typeface="Arial" charset="0"/>
              </a:rPr>
              <a:t>) :</a:t>
            </a:r>
          </a:p>
          <a:p>
            <a:pPr marL="742950" lvl="1" indent="-285750">
              <a:spcBef>
                <a:spcPct val="20000"/>
              </a:spcBef>
            </a:pPr>
            <a:r>
              <a:rPr lang="en-US" b="1" i="1" dirty="0">
                <a:latin typeface="Times New Roman" pitchFamily="18" charset="0"/>
                <a:cs typeface="Arial" charset="0"/>
              </a:rPr>
              <a:t>		  </a:t>
            </a:r>
            <a:r>
              <a:rPr lang="en-US" b="1" i="1" dirty="0" smtClean="0">
                <a:latin typeface="Times New Roman" pitchFamily="18" charset="0"/>
                <a:cs typeface="Arial" charset="0"/>
              </a:rPr>
              <a:t>	</a:t>
            </a:r>
            <a:r>
              <a:rPr lang="en-US" sz="2800" b="1" i="1" dirty="0" smtClean="0">
                <a:solidFill>
                  <a:schemeClr val="accent1"/>
                </a:solidFill>
                <a:latin typeface="Times New Roman" pitchFamily="18" charset="0"/>
                <a:cs typeface="Arial" charset="0"/>
              </a:rPr>
              <a:t>G</a:t>
            </a:r>
            <a:r>
              <a:rPr lang="en-US" sz="2800" b="1" baseline="-25000" dirty="0" smtClean="0">
                <a:solidFill>
                  <a:schemeClr val="accent1"/>
                </a:solidFill>
                <a:latin typeface="Times New Roman" pitchFamily="18" charset="0"/>
                <a:cs typeface="Arial" charset="0"/>
              </a:rPr>
              <a:t>3:0</a:t>
            </a:r>
            <a:r>
              <a:rPr lang="en-US" sz="2800" b="1" dirty="0" smtClean="0">
                <a:solidFill>
                  <a:schemeClr val="accent1"/>
                </a:solidFill>
                <a:latin typeface="Times New Roman" pitchFamily="18" charset="0"/>
                <a:cs typeface="Arial" charset="0"/>
              </a:rPr>
              <a:t> </a:t>
            </a:r>
            <a:r>
              <a:rPr lang="en-US" sz="2800" b="1" dirty="0">
                <a:solidFill>
                  <a:schemeClr val="accent1"/>
                </a:solidFill>
                <a:latin typeface="Times New Roman" pitchFamily="18" charset="0"/>
                <a:cs typeface="Arial" charset="0"/>
              </a:rPr>
              <a:t>= </a:t>
            </a:r>
            <a:r>
              <a:rPr lang="en-US" sz="2800" b="1" i="1" dirty="0">
                <a:solidFill>
                  <a:schemeClr val="accent1"/>
                </a:solidFill>
                <a:latin typeface="Times New Roman" pitchFamily="18" charset="0"/>
                <a:cs typeface="Arial" charset="0"/>
              </a:rPr>
              <a:t>G</a:t>
            </a:r>
            <a:r>
              <a:rPr lang="en-US" sz="2800" b="1" baseline="-25000" dirty="0">
                <a:solidFill>
                  <a:schemeClr val="accent1"/>
                </a:solidFill>
                <a:latin typeface="Times New Roman" pitchFamily="18" charset="0"/>
                <a:cs typeface="Arial" charset="0"/>
              </a:rPr>
              <a:t>3 </a:t>
            </a:r>
            <a:r>
              <a:rPr lang="en-US" sz="2800" b="1" dirty="0">
                <a:solidFill>
                  <a:schemeClr val="accent1"/>
                </a:solidFill>
                <a:latin typeface="Times New Roman" pitchFamily="18" charset="0"/>
                <a:cs typeface="Arial" charset="0"/>
              </a:rPr>
              <a:t>+ </a:t>
            </a:r>
            <a:r>
              <a:rPr lang="en-US" sz="2800" b="1" i="1" dirty="0">
                <a:solidFill>
                  <a:schemeClr val="accent1"/>
                </a:solidFill>
                <a:latin typeface="Times New Roman" pitchFamily="18" charset="0"/>
                <a:cs typeface="Arial" charset="0"/>
              </a:rPr>
              <a:t>P</a:t>
            </a:r>
            <a:r>
              <a:rPr lang="en-US" sz="2800" b="1" baseline="-25000" dirty="0">
                <a:solidFill>
                  <a:schemeClr val="accent1"/>
                </a:solidFill>
                <a:latin typeface="Times New Roman" pitchFamily="18" charset="0"/>
                <a:cs typeface="Arial" charset="0"/>
              </a:rPr>
              <a:t>3</a:t>
            </a:r>
            <a:r>
              <a:rPr lang="en-US" sz="2800" b="1" dirty="0">
                <a:solidFill>
                  <a:schemeClr val="accent1"/>
                </a:solidFill>
                <a:latin typeface="Times New Roman" pitchFamily="18" charset="0"/>
                <a:cs typeface="Arial" charset="0"/>
              </a:rPr>
              <a:t> (</a:t>
            </a:r>
            <a:r>
              <a:rPr lang="en-US" sz="2800" b="1" i="1" dirty="0">
                <a:solidFill>
                  <a:schemeClr val="accent1"/>
                </a:solidFill>
                <a:latin typeface="Times New Roman" pitchFamily="18" charset="0"/>
                <a:cs typeface="Arial" charset="0"/>
              </a:rPr>
              <a:t>G</a:t>
            </a:r>
            <a:r>
              <a:rPr lang="en-US" sz="2800" b="1" baseline="-25000" dirty="0">
                <a:solidFill>
                  <a:schemeClr val="accent1"/>
                </a:solidFill>
                <a:latin typeface="Times New Roman" pitchFamily="18" charset="0"/>
                <a:cs typeface="Arial" charset="0"/>
              </a:rPr>
              <a:t>2 </a:t>
            </a:r>
            <a:r>
              <a:rPr lang="en-US" sz="2800" b="1" dirty="0">
                <a:solidFill>
                  <a:schemeClr val="accent1"/>
                </a:solidFill>
                <a:latin typeface="Times New Roman" pitchFamily="18" charset="0"/>
                <a:cs typeface="Arial" charset="0"/>
              </a:rPr>
              <a:t>+ </a:t>
            </a:r>
            <a:r>
              <a:rPr lang="en-US" sz="2800" b="1" i="1" dirty="0">
                <a:solidFill>
                  <a:schemeClr val="accent1"/>
                </a:solidFill>
                <a:latin typeface="Times New Roman" pitchFamily="18" charset="0"/>
                <a:cs typeface="Arial" charset="0"/>
              </a:rPr>
              <a:t>P</a:t>
            </a:r>
            <a:r>
              <a:rPr lang="en-US" sz="2800" b="1" baseline="-25000" dirty="0">
                <a:solidFill>
                  <a:schemeClr val="accent1"/>
                </a:solidFill>
                <a:latin typeface="Times New Roman" pitchFamily="18" charset="0"/>
                <a:cs typeface="Arial" charset="0"/>
              </a:rPr>
              <a:t>2</a:t>
            </a:r>
            <a:r>
              <a:rPr lang="en-US" sz="2800" b="1" dirty="0">
                <a:solidFill>
                  <a:schemeClr val="accent1"/>
                </a:solidFill>
                <a:latin typeface="Times New Roman" pitchFamily="18" charset="0"/>
                <a:cs typeface="Arial" charset="0"/>
              </a:rPr>
              <a:t> (</a:t>
            </a:r>
            <a:r>
              <a:rPr lang="en-US" sz="2800" b="1" i="1" dirty="0">
                <a:solidFill>
                  <a:schemeClr val="accent1"/>
                </a:solidFill>
                <a:latin typeface="Times New Roman" pitchFamily="18" charset="0"/>
                <a:cs typeface="Arial" charset="0"/>
              </a:rPr>
              <a:t>G</a:t>
            </a:r>
            <a:r>
              <a:rPr lang="en-US" sz="2800" b="1" baseline="-25000" dirty="0">
                <a:solidFill>
                  <a:schemeClr val="accent1"/>
                </a:solidFill>
                <a:latin typeface="Times New Roman" pitchFamily="18" charset="0"/>
                <a:cs typeface="Arial" charset="0"/>
              </a:rPr>
              <a:t>1 </a:t>
            </a:r>
            <a:r>
              <a:rPr lang="en-US" sz="2800" b="1" dirty="0">
                <a:solidFill>
                  <a:schemeClr val="accent1"/>
                </a:solidFill>
                <a:latin typeface="Times New Roman" pitchFamily="18" charset="0"/>
                <a:cs typeface="Arial" charset="0"/>
              </a:rPr>
              <a:t>+ </a:t>
            </a:r>
            <a:r>
              <a:rPr lang="en-US" sz="2800" b="1" i="1" dirty="0">
                <a:solidFill>
                  <a:schemeClr val="accent1"/>
                </a:solidFill>
                <a:latin typeface="Times New Roman" pitchFamily="18" charset="0"/>
                <a:cs typeface="Arial" charset="0"/>
              </a:rPr>
              <a:t>P</a:t>
            </a:r>
            <a:r>
              <a:rPr lang="en-US" sz="2800" b="1" baseline="-25000" dirty="0">
                <a:solidFill>
                  <a:schemeClr val="accent1"/>
                </a:solidFill>
                <a:latin typeface="Times New Roman" pitchFamily="18" charset="0"/>
                <a:cs typeface="Arial" charset="0"/>
              </a:rPr>
              <a:t>1</a:t>
            </a:r>
            <a:r>
              <a:rPr lang="en-US" sz="2800" b="1" i="1" dirty="0">
                <a:solidFill>
                  <a:schemeClr val="accent1"/>
                </a:solidFill>
                <a:latin typeface="Times New Roman" pitchFamily="18" charset="0"/>
                <a:cs typeface="Arial" charset="0"/>
              </a:rPr>
              <a:t>G</a:t>
            </a:r>
            <a:r>
              <a:rPr lang="en-US" sz="2800" b="1" baseline="-25000" dirty="0">
                <a:solidFill>
                  <a:schemeClr val="accent1"/>
                </a:solidFill>
                <a:latin typeface="Times New Roman" pitchFamily="18" charset="0"/>
                <a:cs typeface="Arial" charset="0"/>
              </a:rPr>
              <a:t>0</a:t>
            </a:r>
            <a:r>
              <a:rPr lang="en-US" sz="2800" b="1" i="1" baseline="-25000" dirty="0">
                <a:solidFill>
                  <a:schemeClr val="accent1"/>
                </a:solidFill>
                <a:latin typeface="Times New Roman" pitchFamily="18" charset="0"/>
                <a:cs typeface="Arial" charset="0"/>
              </a:rPr>
              <a:t> </a:t>
            </a:r>
            <a:r>
              <a:rPr lang="en-US" sz="2800" b="1" dirty="0" smtClean="0">
                <a:solidFill>
                  <a:schemeClr val="accent1"/>
                </a:solidFill>
                <a:latin typeface="Times New Roman" pitchFamily="18" charset="0"/>
                <a:cs typeface="Arial" charset="0"/>
              </a:rPr>
              <a:t>)</a:t>
            </a:r>
            <a:endParaRPr lang="en-US" sz="2800" b="1" i="1" baseline="-25000" dirty="0" smtClean="0">
              <a:solidFill>
                <a:schemeClr val="accent1"/>
              </a:solidFill>
              <a:latin typeface="Times New Roman" pitchFamily="18" charset="0"/>
              <a:cs typeface="Arial" charset="0"/>
            </a:endParaRPr>
          </a:p>
          <a:p>
            <a:pPr marL="742950" lvl="1" indent="-285750">
              <a:spcBef>
                <a:spcPct val="20000"/>
              </a:spcBef>
            </a:pPr>
            <a:r>
              <a:rPr lang="en-US" sz="2800" b="1" i="1" dirty="0">
                <a:solidFill>
                  <a:schemeClr val="accent1"/>
                </a:solidFill>
                <a:latin typeface="Times New Roman" pitchFamily="18" charset="0"/>
                <a:cs typeface="Arial" charset="0"/>
              </a:rPr>
              <a:t>	     </a:t>
            </a:r>
            <a:r>
              <a:rPr lang="en-US" sz="2800" b="1" i="1" dirty="0" smtClean="0">
                <a:solidFill>
                  <a:schemeClr val="accent1"/>
                </a:solidFill>
                <a:latin typeface="Times New Roman" pitchFamily="18" charset="0"/>
                <a:cs typeface="Arial" charset="0"/>
              </a:rPr>
              <a:t>	P</a:t>
            </a:r>
            <a:r>
              <a:rPr lang="en-US" sz="2800" b="1" baseline="-25000" dirty="0" smtClean="0">
                <a:solidFill>
                  <a:schemeClr val="accent1"/>
                </a:solidFill>
                <a:latin typeface="Times New Roman" pitchFamily="18" charset="0"/>
                <a:cs typeface="Arial" charset="0"/>
              </a:rPr>
              <a:t>3:0</a:t>
            </a:r>
            <a:r>
              <a:rPr lang="en-US" sz="2800" b="1" dirty="0" smtClean="0">
                <a:solidFill>
                  <a:schemeClr val="accent1"/>
                </a:solidFill>
                <a:latin typeface="Times New Roman" pitchFamily="18" charset="0"/>
                <a:cs typeface="Arial" charset="0"/>
              </a:rPr>
              <a:t> </a:t>
            </a:r>
            <a:r>
              <a:rPr lang="en-US" sz="2800" b="1" dirty="0">
                <a:solidFill>
                  <a:schemeClr val="accent1"/>
                </a:solidFill>
                <a:latin typeface="Times New Roman" pitchFamily="18" charset="0"/>
                <a:cs typeface="Arial" charset="0"/>
              </a:rPr>
              <a:t>= </a:t>
            </a:r>
            <a:r>
              <a:rPr lang="en-US" sz="2800" b="1" i="1" dirty="0">
                <a:solidFill>
                  <a:schemeClr val="accent1"/>
                </a:solidFill>
                <a:latin typeface="Times New Roman" pitchFamily="18" charset="0"/>
                <a:cs typeface="Arial" charset="0"/>
              </a:rPr>
              <a:t>P</a:t>
            </a:r>
            <a:r>
              <a:rPr lang="en-US" sz="2800" b="1" baseline="-25000" dirty="0">
                <a:solidFill>
                  <a:schemeClr val="accent1"/>
                </a:solidFill>
                <a:latin typeface="Times New Roman" pitchFamily="18" charset="0"/>
                <a:cs typeface="Arial" charset="0"/>
              </a:rPr>
              <a:t>3</a:t>
            </a:r>
            <a:r>
              <a:rPr lang="en-US" sz="2800" b="1" i="1" dirty="0">
                <a:solidFill>
                  <a:schemeClr val="accent1"/>
                </a:solidFill>
                <a:latin typeface="Times New Roman" pitchFamily="18" charset="0"/>
                <a:cs typeface="Arial" charset="0"/>
              </a:rPr>
              <a:t>P</a:t>
            </a:r>
            <a:r>
              <a:rPr lang="en-US" sz="2800" b="1" baseline="-25000" dirty="0">
                <a:solidFill>
                  <a:schemeClr val="accent1"/>
                </a:solidFill>
                <a:latin typeface="Times New Roman" pitchFamily="18" charset="0"/>
                <a:cs typeface="Arial" charset="0"/>
              </a:rPr>
              <a:t>2 </a:t>
            </a:r>
            <a:r>
              <a:rPr lang="en-US" sz="2800" b="1" i="1" dirty="0">
                <a:solidFill>
                  <a:schemeClr val="accent1"/>
                </a:solidFill>
                <a:latin typeface="Times New Roman" pitchFamily="18" charset="0"/>
                <a:cs typeface="Arial" charset="0"/>
              </a:rPr>
              <a:t>P</a:t>
            </a:r>
            <a:r>
              <a:rPr lang="en-US" sz="2800" b="1" baseline="-25000" dirty="0">
                <a:solidFill>
                  <a:schemeClr val="accent1"/>
                </a:solidFill>
                <a:latin typeface="Times New Roman" pitchFamily="18" charset="0"/>
                <a:cs typeface="Arial" charset="0"/>
              </a:rPr>
              <a:t>1</a:t>
            </a:r>
            <a:r>
              <a:rPr lang="en-US" sz="2800" b="1" i="1" dirty="0">
                <a:solidFill>
                  <a:schemeClr val="accent1"/>
                </a:solidFill>
                <a:latin typeface="Times New Roman" pitchFamily="18" charset="0"/>
                <a:cs typeface="Arial" charset="0"/>
              </a:rPr>
              <a:t>P</a:t>
            </a:r>
            <a:r>
              <a:rPr lang="en-US" sz="2800" b="1" baseline="-25000" dirty="0">
                <a:solidFill>
                  <a:schemeClr val="accent1"/>
                </a:solidFill>
                <a:latin typeface="Times New Roman" pitchFamily="18" charset="0"/>
                <a:cs typeface="Arial" charset="0"/>
              </a:rPr>
              <a:t>0</a:t>
            </a:r>
          </a:p>
          <a:p>
            <a:pPr lvl="1">
              <a:spcBef>
                <a:spcPct val="20000"/>
              </a:spcBef>
            </a:pPr>
            <a:r>
              <a:rPr lang="en-US" b="1" i="1" dirty="0" smtClean="0">
                <a:solidFill>
                  <a:schemeClr val="accent2"/>
                </a:solidFill>
                <a:latin typeface="Times New Roman" pitchFamily="18" charset="0"/>
                <a:cs typeface="Arial" charset="0"/>
              </a:rPr>
              <a:t>		</a:t>
            </a:r>
          </a:p>
          <a:p>
            <a:pPr marL="342900" indent="-342900">
              <a:spcBef>
                <a:spcPct val="20000"/>
              </a:spcBef>
              <a:buFontTx/>
              <a:buChar char="•"/>
            </a:pPr>
            <a:r>
              <a:rPr lang="en-US" sz="3200" b="1" dirty="0" smtClean="0">
                <a:latin typeface="Times New Roman" pitchFamily="18" charset="0"/>
                <a:cs typeface="Arial" charset="0"/>
              </a:rPr>
              <a:t>Generally,</a:t>
            </a:r>
            <a:endParaRPr lang="en-US" sz="3200" dirty="0">
              <a:latin typeface="Times New Roman" pitchFamily="18" charset="0"/>
              <a:cs typeface="Arial" charset="0"/>
            </a:endParaRPr>
          </a:p>
          <a:p>
            <a:pPr marL="742950" lvl="1" indent="-285750">
              <a:spcBef>
                <a:spcPct val="20000"/>
              </a:spcBef>
            </a:pPr>
            <a:r>
              <a:rPr lang="en-US" sz="2800" b="1" i="1" dirty="0">
                <a:solidFill>
                  <a:schemeClr val="accent1"/>
                </a:solidFill>
                <a:latin typeface="Times New Roman" pitchFamily="18" charset="0"/>
                <a:cs typeface="Arial" charset="0"/>
              </a:rPr>
              <a:t>		  	</a:t>
            </a:r>
            <a:r>
              <a:rPr lang="en-US" sz="2800" b="1" i="1" dirty="0" err="1" smtClean="0">
                <a:solidFill>
                  <a:schemeClr val="accent1"/>
                </a:solidFill>
                <a:latin typeface="Times New Roman" pitchFamily="18" charset="0"/>
                <a:cs typeface="Arial" charset="0"/>
              </a:rPr>
              <a:t>G</a:t>
            </a:r>
            <a:r>
              <a:rPr lang="en-US" sz="2800" b="1" i="1" baseline="-25000" dirty="0" err="1" smtClean="0">
                <a:solidFill>
                  <a:schemeClr val="accent1"/>
                </a:solidFill>
                <a:latin typeface="Times New Roman" pitchFamily="18" charset="0"/>
                <a:cs typeface="Arial" charset="0"/>
              </a:rPr>
              <a:t>i</a:t>
            </a:r>
            <a:r>
              <a:rPr lang="en-US" sz="2800" b="1" baseline="-25000" dirty="0" err="1" smtClean="0">
                <a:solidFill>
                  <a:schemeClr val="accent1"/>
                </a:solidFill>
                <a:latin typeface="Times New Roman" pitchFamily="18" charset="0"/>
                <a:cs typeface="Arial" charset="0"/>
              </a:rPr>
              <a:t>:</a:t>
            </a:r>
            <a:r>
              <a:rPr lang="en-US" sz="2800" b="1" i="1" baseline="-25000" dirty="0" err="1" smtClean="0">
                <a:solidFill>
                  <a:schemeClr val="accent1"/>
                </a:solidFill>
                <a:latin typeface="Times New Roman" pitchFamily="18" charset="0"/>
                <a:cs typeface="Arial" charset="0"/>
              </a:rPr>
              <a:t>j</a:t>
            </a:r>
            <a:r>
              <a:rPr lang="en-US" sz="2800" b="1" dirty="0" smtClean="0">
                <a:solidFill>
                  <a:schemeClr val="accent1"/>
                </a:solidFill>
                <a:latin typeface="Times New Roman" pitchFamily="18" charset="0"/>
                <a:cs typeface="Arial" charset="0"/>
              </a:rPr>
              <a:t> </a:t>
            </a:r>
            <a:r>
              <a:rPr lang="en-US" sz="2800" b="1" dirty="0">
                <a:solidFill>
                  <a:schemeClr val="accent1"/>
                </a:solidFill>
                <a:latin typeface="Times New Roman" pitchFamily="18" charset="0"/>
                <a:cs typeface="Arial" charset="0"/>
              </a:rPr>
              <a:t>= </a:t>
            </a:r>
            <a:r>
              <a:rPr lang="en-US" sz="2800" b="1" i="1" dirty="0" err="1" smtClean="0">
                <a:solidFill>
                  <a:schemeClr val="accent1"/>
                </a:solidFill>
                <a:latin typeface="Times New Roman" pitchFamily="18" charset="0"/>
                <a:cs typeface="Arial" charset="0"/>
              </a:rPr>
              <a:t>G</a:t>
            </a:r>
            <a:r>
              <a:rPr lang="en-US" sz="2800" b="1" i="1" baseline="-25000" dirty="0" err="1">
                <a:solidFill>
                  <a:schemeClr val="accent1"/>
                </a:solidFill>
                <a:latin typeface="Times New Roman" pitchFamily="18" charset="0"/>
                <a:cs typeface="Arial" charset="0"/>
              </a:rPr>
              <a:t>i</a:t>
            </a:r>
            <a:r>
              <a:rPr lang="en-US" sz="2800" b="1" baseline="-25000" dirty="0" smtClean="0">
                <a:solidFill>
                  <a:schemeClr val="accent1"/>
                </a:solidFill>
                <a:latin typeface="Times New Roman" pitchFamily="18" charset="0"/>
                <a:cs typeface="Arial" charset="0"/>
              </a:rPr>
              <a:t> </a:t>
            </a:r>
            <a:r>
              <a:rPr lang="en-US" sz="2800" b="1" dirty="0">
                <a:solidFill>
                  <a:schemeClr val="accent1"/>
                </a:solidFill>
                <a:latin typeface="Times New Roman" pitchFamily="18" charset="0"/>
                <a:cs typeface="Arial" charset="0"/>
              </a:rPr>
              <a:t>+ </a:t>
            </a:r>
            <a:r>
              <a:rPr lang="en-US" sz="2800" b="1" i="1" dirty="0" smtClean="0">
                <a:solidFill>
                  <a:schemeClr val="accent1"/>
                </a:solidFill>
                <a:latin typeface="Times New Roman" pitchFamily="18" charset="0"/>
                <a:cs typeface="Arial" charset="0"/>
              </a:rPr>
              <a:t>P</a:t>
            </a:r>
            <a:r>
              <a:rPr lang="en-US" sz="2800" b="1" i="1" baseline="-25000" dirty="0" smtClean="0">
                <a:solidFill>
                  <a:schemeClr val="accent1"/>
                </a:solidFill>
                <a:latin typeface="Times New Roman" pitchFamily="18" charset="0"/>
                <a:cs typeface="Arial" charset="0"/>
              </a:rPr>
              <a:t>i</a:t>
            </a:r>
            <a:r>
              <a:rPr lang="en-US" sz="2800" b="1" dirty="0" smtClean="0">
                <a:solidFill>
                  <a:schemeClr val="accent1"/>
                </a:solidFill>
                <a:latin typeface="Times New Roman" pitchFamily="18" charset="0"/>
                <a:cs typeface="Arial" charset="0"/>
              </a:rPr>
              <a:t> </a:t>
            </a:r>
            <a:r>
              <a:rPr lang="en-US" sz="2800" b="1" dirty="0">
                <a:solidFill>
                  <a:schemeClr val="accent1"/>
                </a:solidFill>
                <a:latin typeface="Times New Roman" pitchFamily="18" charset="0"/>
                <a:cs typeface="Arial" charset="0"/>
              </a:rPr>
              <a:t>(</a:t>
            </a:r>
            <a:r>
              <a:rPr lang="en-US" sz="2800" b="1" i="1" dirty="0" smtClean="0">
                <a:solidFill>
                  <a:schemeClr val="accent1"/>
                </a:solidFill>
                <a:latin typeface="Times New Roman" pitchFamily="18" charset="0"/>
                <a:cs typeface="Arial" charset="0"/>
              </a:rPr>
              <a:t>G</a:t>
            </a:r>
            <a:r>
              <a:rPr lang="en-US" sz="2800" b="1" i="1" baseline="-25000" dirty="0" smtClean="0">
                <a:solidFill>
                  <a:schemeClr val="accent1"/>
                </a:solidFill>
                <a:latin typeface="Times New Roman" pitchFamily="18" charset="0"/>
                <a:cs typeface="Arial" charset="0"/>
              </a:rPr>
              <a:t>i</a:t>
            </a:r>
            <a:r>
              <a:rPr lang="en-US" sz="2800" b="1" baseline="-25000" dirty="0" smtClean="0">
                <a:solidFill>
                  <a:schemeClr val="accent1"/>
                </a:solidFill>
                <a:latin typeface="Times New Roman" pitchFamily="18" charset="0"/>
                <a:cs typeface="Arial" charset="0"/>
              </a:rPr>
              <a:t>-1 </a:t>
            </a:r>
            <a:r>
              <a:rPr lang="en-US" sz="2800" b="1" dirty="0">
                <a:solidFill>
                  <a:schemeClr val="accent1"/>
                </a:solidFill>
                <a:latin typeface="Times New Roman" pitchFamily="18" charset="0"/>
                <a:cs typeface="Arial" charset="0"/>
              </a:rPr>
              <a:t>+ </a:t>
            </a:r>
            <a:r>
              <a:rPr lang="en-US" sz="2800" b="1" i="1" dirty="0" smtClean="0">
                <a:solidFill>
                  <a:schemeClr val="accent1"/>
                </a:solidFill>
                <a:latin typeface="Times New Roman" pitchFamily="18" charset="0"/>
                <a:cs typeface="Arial" charset="0"/>
              </a:rPr>
              <a:t>P</a:t>
            </a:r>
            <a:r>
              <a:rPr lang="en-US" sz="2800" b="1" i="1" baseline="-25000" dirty="0" smtClean="0">
                <a:solidFill>
                  <a:schemeClr val="accent1"/>
                </a:solidFill>
                <a:latin typeface="Times New Roman" pitchFamily="18" charset="0"/>
                <a:cs typeface="Arial" charset="0"/>
              </a:rPr>
              <a:t>i</a:t>
            </a:r>
            <a:r>
              <a:rPr lang="en-US" sz="2800" b="1" baseline="-25000" dirty="0" smtClean="0">
                <a:solidFill>
                  <a:schemeClr val="accent1"/>
                </a:solidFill>
                <a:latin typeface="Times New Roman" pitchFamily="18" charset="0"/>
                <a:cs typeface="Arial" charset="0"/>
              </a:rPr>
              <a:t>-1</a:t>
            </a:r>
            <a:r>
              <a:rPr lang="en-US" sz="2800" b="1" dirty="0" smtClean="0">
                <a:solidFill>
                  <a:schemeClr val="accent1"/>
                </a:solidFill>
                <a:latin typeface="Times New Roman" pitchFamily="18" charset="0"/>
                <a:cs typeface="Arial" charset="0"/>
              </a:rPr>
              <a:t> </a:t>
            </a:r>
            <a:r>
              <a:rPr lang="en-US" sz="2800" b="1" dirty="0">
                <a:solidFill>
                  <a:schemeClr val="accent1"/>
                </a:solidFill>
                <a:latin typeface="Times New Roman" pitchFamily="18" charset="0"/>
                <a:cs typeface="Arial" charset="0"/>
              </a:rPr>
              <a:t>(</a:t>
            </a:r>
            <a:r>
              <a:rPr lang="en-US" sz="2800" b="1" i="1" dirty="0" smtClean="0">
                <a:solidFill>
                  <a:schemeClr val="accent1"/>
                </a:solidFill>
                <a:latin typeface="Times New Roman" pitchFamily="18" charset="0"/>
                <a:cs typeface="Arial" charset="0"/>
              </a:rPr>
              <a:t>G</a:t>
            </a:r>
            <a:r>
              <a:rPr lang="en-US" sz="2800" b="1" i="1" baseline="-25000" dirty="0" smtClean="0">
                <a:solidFill>
                  <a:schemeClr val="accent1"/>
                </a:solidFill>
                <a:latin typeface="Times New Roman" pitchFamily="18" charset="0"/>
                <a:cs typeface="Arial" charset="0"/>
              </a:rPr>
              <a:t>i</a:t>
            </a:r>
            <a:r>
              <a:rPr lang="en-US" sz="2800" b="1" baseline="-25000" dirty="0" smtClean="0">
                <a:solidFill>
                  <a:schemeClr val="accent1"/>
                </a:solidFill>
                <a:latin typeface="Times New Roman" pitchFamily="18" charset="0"/>
                <a:cs typeface="Arial" charset="0"/>
              </a:rPr>
              <a:t>-2 </a:t>
            </a:r>
            <a:r>
              <a:rPr lang="en-US" sz="2800" b="1" dirty="0">
                <a:solidFill>
                  <a:schemeClr val="accent1"/>
                </a:solidFill>
                <a:latin typeface="Times New Roman" pitchFamily="18" charset="0"/>
                <a:cs typeface="Arial" charset="0"/>
              </a:rPr>
              <a:t>+ </a:t>
            </a:r>
            <a:r>
              <a:rPr lang="en-US" sz="2800" b="1" i="1" dirty="0" smtClean="0">
                <a:solidFill>
                  <a:schemeClr val="accent1"/>
                </a:solidFill>
                <a:latin typeface="Times New Roman" pitchFamily="18" charset="0"/>
                <a:cs typeface="Arial" charset="0"/>
              </a:rPr>
              <a:t>P</a:t>
            </a:r>
            <a:r>
              <a:rPr lang="en-US" sz="2800" b="1" i="1" baseline="-25000" dirty="0" smtClean="0">
                <a:solidFill>
                  <a:schemeClr val="accent1"/>
                </a:solidFill>
                <a:latin typeface="Times New Roman" pitchFamily="18" charset="0"/>
                <a:cs typeface="Arial" charset="0"/>
              </a:rPr>
              <a:t>i</a:t>
            </a:r>
            <a:r>
              <a:rPr lang="en-US" sz="2800" b="1" baseline="-25000" dirty="0" smtClean="0">
                <a:solidFill>
                  <a:schemeClr val="accent1"/>
                </a:solidFill>
                <a:latin typeface="Times New Roman" pitchFamily="18" charset="0"/>
                <a:cs typeface="Arial" charset="0"/>
              </a:rPr>
              <a:t>-2</a:t>
            </a:r>
            <a:r>
              <a:rPr lang="en-US" sz="2800" b="1" i="1" dirty="0" smtClean="0">
                <a:solidFill>
                  <a:schemeClr val="accent1"/>
                </a:solidFill>
                <a:latin typeface="Times New Roman" pitchFamily="18" charset="0"/>
                <a:cs typeface="Arial" charset="0"/>
              </a:rPr>
              <a:t>G</a:t>
            </a:r>
            <a:r>
              <a:rPr lang="en-US" sz="2800" b="1" i="1" baseline="-25000" dirty="0">
                <a:solidFill>
                  <a:schemeClr val="accent1"/>
                </a:solidFill>
                <a:latin typeface="Times New Roman" pitchFamily="18" charset="0"/>
                <a:cs typeface="Arial" charset="0"/>
              </a:rPr>
              <a:t>j</a:t>
            </a:r>
            <a:r>
              <a:rPr lang="en-US" sz="2800" b="1" i="1" baseline="-25000" dirty="0" smtClean="0">
                <a:solidFill>
                  <a:schemeClr val="accent1"/>
                </a:solidFill>
                <a:latin typeface="Times New Roman" pitchFamily="18" charset="0"/>
                <a:cs typeface="Arial" charset="0"/>
              </a:rPr>
              <a:t> </a:t>
            </a:r>
            <a:r>
              <a:rPr lang="en-US" sz="2800" b="1" dirty="0">
                <a:solidFill>
                  <a:schemeClr val="accent1"/>
                </a:solidFill>
                <a:latin typeface="Times New Roman" pitchFamily="18" charset="0"/>
                <a:cs typeface="Arial" charset="0"/>
              </a:rPr>
              <a:t>)</a:t>
            </a:r>
            <a:endParaRPr lang="en-US" sz="2800" b="1" i="1" baseline="-25000" dirty="0">
              <a:solidFill>
                <a:schemeClr val="accent1"/>
              </a:solidFill>
              <a:latin typeface="Times New Roman" pitchFamily="18" charset="0"/>
              <a:cs typeface="Arial" charset="0"/>
            </a:endParaRPr>
          </a:p>
          <a:p>
            <a:pPr marL="742950" lvl="1" indent="-285750">
              <a:spcBef>
                <a:spcPct val="20000"/>
              </a:spcBef>
            </a:pPr>
            <a:r>
              <a:rPr lang="en-US" sz="2800" b="1" i="1" dirty="0">
                <a:solidFill>
                  <a:schemeClr val="accent1"/>
                </a:solidFill>
                <a:latin typeface="Times New Roman" pitchFamily="18" charset="0"/>
                <a:cs typeface="Arial" charset="0"/>
              </a:rPr>
              <a:t>	     	</a:t>
            </a:r>
            <a:r>
              <a:rPr lang="en-US" sz="2800" b="1" i="1" dirty="0" err="1" smtClean="0">
                <a:solidFill>
                  <a:schemeClr val="accent1"/>
                </a:solidFill>
                <a:latin typeface="Times New Roman" pitchFamily="18" charset="0"/>
                <a:cs typeface="Arial" charset="0"/>
              </a:rPr>
              <a:t>P</a:t>
            </a:r>
            <a:r>
              <a:rPr lang="en-US" sz="2800" b="1" i="1" baseline="-25000" dirty="0" err="1" smtClean="0">
                <a:solidFill>
                  <a:schemeClr val="accent1"/>
                </a:solidFill>
                <a:latin typeface="Times New Roman" pitchFamily="18" charset="0"/>
                <a:cs typeface="Arial" charset="0"/>
              </a:rPr>
              <a:t>i</a:t>
            </a:r>
            <a:r>
              <a:rPr lang="en-US" sz="2800" b="1" baseline="-25000" dirty="0" err="1" smtClean="0">
                <a:solidFill>
                  <a:schemeClr val="accent1"/>
                </a:solidFill>
                <a:latin typeface="Times New Roman" pitchFamily="18" charset="0"/>
                <a:cs typeface="Arial" charset="0"/>
              </a:rPr>
              <a:t>:</a:t>
            </a:r>
            <a:r>
              <a:rPr lang="en-US" sz="2800" b="1" i="1" baseline="-25000" dirty="0" err="1" smtClean="0">
                <a:solidFill>
                  <a:schemeClr val="accent1"/>
                </a:solidFill>
                <a:latin typeface="Times New Roman" pitchFamily="18" charset="0"/>
                <a:cs typeface="Arial" charset="0"/>
              </a:rPr>
              <a:t>j</a:t>
            </a:r>
            <a:r>
              <a:rPr lang="en-US" sz="2800" b="1" dirty="0" smtClean="0">
                <a:solidFill>
                  <a:schemeClr val="accent1"/>
                </a:solidFill>
                <a:latin typeface="Times New Roman" pitchFamily="18" charset="0"/>
                <a:cs typeface="Arial" charset="0"/>
              </a:rPr>
              <a:t> = </a:t>
            </a:r>
            <a:r>
              <a:rPr lang="en-US" sz="2800" b="1" i="1" dirty="0" smtClean="0">
                <a:solidFill>
                  <a:schemeClr val="accent1"/>
                </a:solidFill>
                <a:latin typeface="Times New Roman" pitchFamily="18" charset="0"/>
                <a:cs typeface="Arial" charset="0"/>
              </a:rPr>
              <a:t>P</a:t>
            </a:r>
            <a:r>
              <a:rPr lang="en-US" sz="2800" b="1" i="1" baseline="-25000" dirty="0" smtClean="0">
                <a:solidFill>
                  <a:schemeClr val="accent1"/>
                </a:solidFill>
                <a:latin typeface="Times New Roman" pitchFamily="18" charset="0"/>
                <a:cs typeface="Arial" charset="0"/>
              </a:rPr>
              <a:t>i</a:t>
            </a:r>
            <a:r>
              <a:rPr lang="en-US" sz="2800" b="1" i="1" dirty="0" smtClean="0">
                <a:solidFill>
                  <a:schemeClr val="accent1"/>
                </a:solidFill>
                <a:latin typeface="Times New Roman" pitchFamily="18" charset="0"/>
                <a:cs typeface="Arial" charset="0"/>
              </a:rPr>
              <a:t>P</a:t>
            </a:r>
            <a:r>
              <a:rPr lang="en-US" sz="2800" b="1" i="1" baseline="-25000" dirty="0" smtClean="0">
                <a:solidFill>
                  <a:schemeClr val="accent1"/>
                </a:solidFill>
                <a:latin typeface="Times New Roman" pitchFamily="18" charset="0"/>
                <a:cs typeface="Arial" charset="0"/>
              </a:rPr>
              <a:t>i</a:t>
            </a:r>
            <a:r>
              <a:rPr lang="en-US" sz="2800" b="1" baseline="-25000" dirty="0" smtClean="0">
                <a:solidFill>
                  <a:schemeClr val="accent1"/>
                </a:solidFill>
                <a:latin typeface="Times New Roman" pitchFamily="18" charset="0"/>
                <a:cs typeface="Arial" charset="0"/>
              </a:rPr>
              <a:t>-1 </a:t>
            </a:r>
            <a:r>
              <a:rPr lang="en-US" sz="2800" b="1" i="1" dirty="0" smtClean="0">
                <a:solidFill>
                  <a:schemeClr val="accent1"/>
                </a:solidFill>
                <a:latin typeface="Times New Roman" pitchFamily="18" charset="0"/>
                <a:cs typeface="Arial" charset="0"/>
              </a:rPr>
              <a:t>P</a:t>
            </a:r>
            <a:r>
              <a:rPr lang="en-US" sz="2800" b="1" i="1" baseline="-25000" dirty="0" smtClean="0">
                <a:solidFill>
                  <a:schemeClr val="accent1"/>
                </a:solidFill>
                <a:latin typeface="Times New Roman" pitchFamily="18" charset="0"/>
                <a:cs typeface="Arial" charset="0"/>
              </a:rPr>
              <a:t>i</a:t>
            </a:r>
            <a:r>
              <a:rPr lang="en-US" sz="2800" b="1" baseline="-25000" dirty="0" smtClean="0">
                <a:solidFill>
                  <a:schemeClr val="accent1"/>
                </a:solidFill>
                <a:latin typeface="Times New Roman" pitchFamily="18" charset="0"/>
                <a:cs typeface="Arial" charset="0"/>
              </a:rPr>
              <a:t>-2</a:t>
            </a:r>
            <a:r>
              <a:rPr lang="en-US" sz="2800" b="1" i="1" dirty="0" smtClean="0">
                <a:solidFill>
                  <a:schemeClr val="accent1"/>
                </a:solidFill>
                <a:latin typeface="Times New Roman" pitchFamily="18" charset="0"/>
                <a:cs typeface="Arial" charset="0"/>
              </a:rPr>
              <a:t>P</a:t>
            </a:r>
            <a:r>
              <a:rPr lang="en-US" sz="2800" b="1" i="1" baseline="-25000" dirty="0" smtClean="0">
                <a:solidFill>
                  <a:schemeClr val="accent1"/>
                </a:solidFill>
                <a:latin typeface="Times New Roman" pitchFamily="18" charset="0"/>
                <a:cs typeface="Arial" charset="0"/>
              </a:rPr>
              <a:t>j</a:t>
            </a:r>
            <a:endParaRPr lang="en-US" b="1" i="1" dirty="0">
              <a:solidFill>
                <a:schemeClr val="accent2"/>
              </a:solidFill>
              <a:latin typeface="Times New Roman" pitchFamily="18" charset="0"/>
              <a:cs typeface="Arial" charset="0"/>
            </a:endParaRPr>
          </a:p>
          <a:p>
            <a:pPr lvl="1">
              <a:spcBef>
                <a:spcPct val="20000"/>
              </a:spcBef>
            </a:pPr>
            <a:r>
              <a:rPr lang="en-US" sz="2800" b="1" i="1" dirty="0" smtClean="0">
                <a:solidFill>
                  <a:schemeClr val="accent1"/>
                </a:solidFill>
                <a:latin typeface="Times New Roman" pitchFamily="18" charset="0"/>
                <a:cs typeface="Arial" charset="0"/>
              </a:rPr>
              <a:t>		</a:t>
            </a:r>
            <a:r>
              <a:rPr lang="en-US" sz="2800" b="1" i="1" dirty="0" err="1" smtClean="0">
                <a:solidFill>
                  <a:schemeClr val="accent1"/>
                </a:solidFill>
                <a:latin typeface="Times New Roman" pitchFamily="18" charset="0"/>
                <a:cs typeface="Arial" charset="0"/>
              </a:rPr>
              <a:t>C</a:t>
            </a:r>
            <a:r>
              <a:rPr lang="en-US" sz="2800" b="1" i="1" baseline="-25000" dirty="0" err="1" smtClean="0">
                <a:solidFill>
                  <a:schemeClr val="accent1"/>
                </a:solidFill>
                <a:latin typeface="Times New Roman" pitchFamily="18" charset="0"/>
                <a:cs typeface="Arial" charset="0"/>
              </a:rPr>
              <a:t>i</a:t>
            </a:r>
            <a:r>
              <a:rPr lang="en-US" sz="2800" b="1" dirty="0" smtClean="0">
                <a:solidFill>
                  <a:schemeClr val="accent1"/>
                </a:solidFill>
                <a:latin typeface="Times New Roman" pitchFamily="18" charset="0"/>
                <a:cs typeface="Arial" charset="0"/>
              </a:rPr>
              <a:t>  = </a:t>
            </a:r>
            <a:r>
              <a:rPr lang="en-US" sz="2800" b="1" i="1" dirty="0" err="1">
                <a:solidFill>
                  <a:schemeClr val="accent1"/>
                </a:solidFill>
                <a:latin typeface="Times New Roman" pitchFamily="18" charset="0"/>
                <a:cs typeface="Arial" charset="0"/>
              </a:rPr>
              <a:t>G</a:t>
            </a:r>
            <a:r>
              <a:rPr lang="en-US" sz="2800" b="1" i="1" baseline="-25000" dirty="0" err="1">
                <a:solidFill>
                  <a:schemeClr val="accent1"/>
                </a:solidFill>
                <a:latin typeface="Times New Roman" pitchFamily="18" charset="0"/>
                <a:cs typeface="Arial" charset="0"/>
              </a:rPr>
              <a:t>i:j</a:t>
            </a:r>
            <a:r>
              <a:rPr lang="en-US" sz="2800" b="1" i="1" baseline="-25000" dirty="0">
                <a:solidFill>
                  <a:schemeClr val="accent1"/>
                </a:solidFill>
                <a:latin typeface="Times New Roman" pitchFamily="18" charset="0"/>
                <a:cs typeface="Arial" charset="0"/>
              </a:rPr>
              <a:t> </a:t>
            </a:r>
            <a:r>
              <a:rPr lang="en-US" sz="2800" b="1" i="1" dirty="0">
                <a:solidFill>
                  <a:schemeClr val="accent1"/>
                </a:solidFill>
                <a:latin typeface="Times New Roman" pitchFamily="18" charset="0"/>
                <a:cs typeface="Arial" charset="0"/>
              </a:rPr>
              <a:t> + </a:t>
            </a:r>
            <a:r>
              <a:rPr lang="en-US" sz="2800" b="1" i="1" dirty="0" err="1">
                <a:solidFill>
                  <a:schemeClr val="accent1"/>
                </a:solidFill>
                <a:latin typeface="Times New Roman" pitchFamily="18" charset="0"/>
                <a:cs typeface="Arial" charset="0"/>
              </a:rPr>
              <a:t>P</a:t>
            </a:r>
            <a:r>
              <a:rPr lang="en-US" sz="2800" b="1" i="1" baseline="-25000" dirty="0" err="1">
                <a:solidFill>
                  <a:schemeClr val="accent1"/>
                </a:solidFill>
                <a:latin typeface="Times New Roman" pitchFamily="18" charset="0"/>
                <a:cs typeface="Arial" charset="0"/>
              </a:rPr>
              <a:t>i:j</a:t>
            </a:r>
            <a:r>
              <a:rPr lang="en-US" sz="2800" b="1" i="1" baseline="-25000" dirty="0">
                <a:solidFill>
                  <a:schemeClr val="accent1"/>
                </a:solidFill>
                <a:latin typeface="Times New Roman" pitchFamily="18" charset="0"/>
                <a:cs typeface="Arial" charset="0"/>
              </a:rPr>
              <a:t> </a:t>
            </a:r>
            <a:r>
              <a:rPr lang="en-US" sz="2800" b="1" i="1" dirty="0">
                <a:solidFill>
                  <a:schemeClr val="accent1"/>
                </a:solidFill>
                <a:latin typeface="Times New Roman" pitchFamily="18" charset="0"/>
                <a:cs typeface="Arial" charset="0"/>
              </a:rPr>
              <a:t>C</a:t>
            </a:r>
            <a:r>
              <a:rPr lang="en-US" sz="2800" b="1" i="1" baseline="-25000" dirty="0">
                <a:solidFill>
                  <a:schemeClr val="accent1"/>
                </a:solidFill>
                <a:latin typeface="Times New Roman" pitchFamily="18" charset="0"/>
                <a:cs typeface="Arial" charset="0"/>
              </a:rPr>
              <a:t>i-1</a:t>
            </a:r>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Carry-</a:t>
            </a:r>
            <a:r>
              <a:rPr lang="en-US" sz="4400" dirty="0" err="1" smtClean="0">
                <a:solidFill>
                  <a:schemeClr val="bg1"/>
                </a:solidFill>
                <a:latin typeface="+mj-lt"/>
              </a:rPr>
              <a:t>Lookahead</a:t>
            </a:r>
            <a:r>
              <a:rPr lang="en-US" sz="4400" dirty="0" smtClean="0">
                <a:solidFill>
                  <a:schemeClr val="bg1"/>
                </a:solidFill>
                <a:latin typeface="+mj-lt"/>
              </a:rPr>
              <a:t> Adder</a:t>
            </a:r>
            <a:endParaRPr lang="en-US" sz="4400" dirty="0">
              <a:solidFill>
                <a:schemeClr val="bg1"/>
              </a:solidFill>
              <a:latin typeface="+mj-lt"/>
            </a:endParaRPr>
          </a:p>
        </p:txBody>
      </p:sp>
    </p:spTree>
    <p:extLst>
      <p:ext uri="{BB962C8B-B14F-4D97-AF65-F5344CB8AC3E}">
        <p14:creationId xmlns:p14="http://schemas.microsoft.com/office/powerpoint/2010/main" val="39270815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2868" name="Object 4"/>
          <p:cNvGraphicFramePr>
            <a:graphicFrameLocks noGrp="1" noChangeAspect="1"/>
          </p:cNvGraphicFramePr>
          <p:nvPr>
            <p:ph idx="4294967295"/>
            <p:custDataLst>
              <p:tags r:id="rId2"/>
            </p:custDataLst>
            <p:extLst>
              <p:ext uri="{D42A27DB-BD31-4B8C-83A1-F6EECF244321}">
                <p14:modId xmlns:p14="http://schemas.microsoft.com/office/powerpoint/2010/main" val="1634610828"/>
              </p:ext>
            </p:extLst>
          </p:nvPr>
        </p:nvGraphicFramePr>
        <p:xfrm>
          <a:off x="1752600" y="1143000"/>
          <a:ext cx="5562600" cy="5048250"/>
        </p:xfrm>
        <a:graphic>
          <a:graphicData uri="http://schemas.openxmlformats.org/presentationml/2006/ole">
            <mc:AlternateContent xmlns:mc="http://schemas.openxmlformats.org/markup-compatibility/2006">
              <mc:Choice xmlns:v="urn:schemas-microsoft-com:vml" Requires="v">
                <p:oleObj spid="_x0000_s58469" name="VISIO" r:id="rId5" imgW="3914640" imgH="3552480" progId="Visio.Drawing.6">
                  <p:embed/>
                </p:oleObj>
              </mc:Choice>
              <mc:Fallback>
                <p:oleObj name="VISIO" r:id="rId5" imgW="3914640" imgH="3552480" progId="Visio.Drawing.6">
                  <p:embed/>
                  <p:pic>
                    <p:nvPicPr>
                      <p:cNvPr id="0" name=""/>
                      <p:cNvPicPr>
                        <a:picLocks noChangeAspect="1" noChangeArrowheads="1"/>
                      </p:cNvPicPr>
                      <p:nvPr/>
                    </p:nvPicPr>
                    <p:blipFill>
                      <a:blip r:embed="rId6"/>
                      <a:srcRect/>
                      <a:stretch>
                        <a:fillRect/>
                      </a:stretch>
                    </p:blipFill>
                    <p:spPr bwMode="auto">
                      <a:xfrm>
                        <a:off x="1752600" y="1143000"/>
                        <a:ext cx="55626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32-bit CLA with 4-bit Blocks</a:t>
            </a:r>
            <a:endParaRPr lang="en-US" sz="4400" dirty="0">
              <a:solidFill>
                <a:schemeClr val="bg1"/>
              </a:solidFill>
              <a:latin typeface="+mj-lt"/>
            </a:endParaRPr>
          </a:p>
        </p:txBody>
      </p:sp>
    </p:spTree>
    <p:extLst>
      <p:ext uri="{BB962C8B-B14F-4D97-AF65-F5344CB8AC3E}">
        <p14:creationId xmlns:p14="http://schemas.microsoft.com/office/powerpoint/2010/main" val="231825784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ChangeArrowheads="1"/>
          </p:cNvSpPr>
          <p:nvPr>
            <p:custDataLst>
              <p:tags r:id="rId1"/>
            </p:custDataLst>
          </p:nvPr>
        </p:nvSpPr>
        <p:spPr bwMode="auto">
          <a:xfrm>
            <a:off x="914400" y="1295400"/>
            <a:ext cx="7924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smtClean="0">
                <a:latin typeface="Times New Roman" pitchFamily="18" charset="0"/>
                <a:cs typeface="Arial" charset="0"/>
              </a:rPr>
              <a:t>For </a:t>
            </a:r>
            <a:r>
              <a:rPr lang="en-US" sz="2400" i="1" dirty="0" smtClean="0">
                <a:latin typeface="Times New Roman" pitchFamily="18" charset="0"/>
                <a:cs typeface="Arial" charset="0"/>
              </a:rPr>
              <a:t>N</a:t>
            </a:r>
            <a:r>
              <a:rPr lang="en-US" sz="2400" dirty="0" smtClean="0">
                <a:latin typeface="Times New Roman" pitchFamily="18" charset="0"/>
                <a:cs typeface="Arial" charset="0"/>
              </a:rPr>
              <a:t>-bit CLA </a:t>
            </a:r>
            <a:r>
              <a:rPr lang="en-US" sz="2400" dirty="0">
                <a:latin typeface="Times New Roman" pitchFamily="18" charset="0"/>
                <a:cs typeface="Arial" charset="0"/>
              </a:rPr>
              <a:t>with </a:t>
            </a:r>
            <a:r>
              <a:rPr lang="en-US" sz="2400" i="1" dirty="0">
                <a:latin typeface="Times New Roman" pitchFamily="18" charset="0"/>
                <a:cs typeface="Arial" charset="0"/>
              </a:rPr>
              <a:t>k</a:t>
            </a:r>
            <a:r>
              <a:rPr lang="en-US" sz="2400" dirty="0">
                <a:latin typeface="Times New Roman" pitchFamily="18" charset="0"/>
                <a:cs typeface="Arial" charset="0"/>
              </a:rPr>
              <a:t>-bit blocks:</a:t>
            </a:r>
          </a:p>
          <a:p>
            <a:pPr marL="342900" indent="-342900">
              <a:spcBef>
                <a:spcPct val="20000"/>
              </a:spcBef>
            </a:pPr>
            <a:r>
              <a:rPr lang="en-US" sz="2400" i="1" dirty="0">
                <a:latin typeface="Times New Roman" pitchFamily="18" charset="0"/>
                <a:cs typeface="Arial" charset="0"/>
              </a:rPr>
              <a:t>  </a:t>
            </a:r>
            <a:r>
              <a:rPr lang="en-US" sz="3200" b="1" i="1" dirty="0">
                <a:latin typeface="Times New Roman" pitchFamily="18" charset="0"/>
                <a:cs typeface="Arial" charset="0"/>
              </a:rPr>
              <a:t> </a:t>
            </a:r>
            <a:r>
              <a:rPr lang="en-US" sz="3200" b="1" i="1" dirty="0" err="1">
                <a:solidFill>
                  <a:schemeClr val="accent1"/>
                </a:solidFill>
                <a:latin typeface="Times New Roman" pitchFamily="18" charset="0"/>
                <a:cs typeface="Arial" charset="0"/>
              </a:rPr>
              <a:t>t</a:t>
            </a:r>
            <a:r>
              <a:rPr lang="en-US" sz="3200" b="1" i="1" baseline="-25000" dirty="0" err="1">
                <a:solidFill>
                  <a:schemeClr val="accent1"/>
                </a:solidFill>
                <a:latin typeface="Times New Roman" pitchFamily="18" charset="0"/>
                <a:cs typeface="Arial" charset="0"/>
              </a:rPr>
              <a:t>CLA</a:t>
            </a:r>
            <a:r>
              <a:rPr lang="en-US" sz="3200" b="1" dirty="0">
                <a:solidFill>
                  <a:schemeClr val="accent1"/>
                </a:solidFill>
                <a:latin typeface="Times New Roman" pitchFamily="18" charset="0"/>
                <a:cs typeface="Arial" charset="0"/>
              </a:rPr>
              <a:t> = </a:t>
            </a:r>
            <a:r>
              <a:rPr lang="en-US" sz="3200" b="1" i="1" dirty="0" err="1">
                <a:solidFill>
                  <a:schemeClr val="accent1"/>
                </a:solidFill>
                <a:latin typeface="Times New Roman" pitchFamily="18" charset="0"/>
                <a:cs typeface="Arial" charset="0"/>
              </a:rPr>
              <a:t>t</a:t>
            </a:r>
            <a:r>
              <a:rPr lang="en-US" sz="3200" b="1" i="1" baseline="-25000" dirty="0" err="1">
                <a:solidFill>
                  <a:schemeClr val="accent1"/>
                </a:solidFill>
                <a:latin typeface="Times New Roman" pitchFamily="18" charset="0"/>
                <a:cs typeface="Arial" charset="0"/>
              </a:rPr>
              <a:t>pg</a:t>
            </a:r>
            <a:r>
              <a:rPr lang="en-US" sz="3200" b="1" i="1" dirty="0">
                <a:solidFill>
                  <a:schemeClr val="accent1"/>
                </a:solidFill>
                <a:latin typeface="Times New Roman" pitchFamily="18" charset="0"/>
                <a:cs typeface="Arial" charset="0"/>
              </a:rPr>
              <a:t> + </a:t>
            </a:r>
            <a:r>
              <a:rPr lang="en-US" sz="3200" b="1" i="1" dirty="0" err="1">
                <a:solidFill>
                  <a:schemeClr val="accent1"/>
                </a:solidFill>
                <a:latin typeface="Times New Roman" pitchFamily="18" charset="0"/>
                <a:cs typeface="Arial" charset="0"/>
              </a:rPr>
              <a:t>t</a:t>
            </a:r>
            <a:r>
              <a:rPr lang="en-US" sz="3200" b="1" i="1" baseline="-25000" dirty="0" err="1">
                <a:solidFill>
                  <a:schemeClr val="accent1"/>
                </a:solidFill>
                <a:latin typeface="Times New Roman" pitchFamily="18" charset="0"/>
                <a:cs typeface="Arial" charset="0"/>
              </a:rPr>
              <a:t>pg_</a:t>
            </a:r>
            <a:r>
              <a:rPr lang="en-US" sz="3200" b="1" baseline="-25000" dirty="0" err="1">
                <a:solidFill>
                  <a:schemeClr val="accent1"/>
                </a:solidFill>
                <a:latin typeface="Times New Roman" pitchFamily="18" charset="0"/>
                <a:cs typeface="Arial" charset="0"/>
              </a:rPr>
              <a:t>block</a:t>
            </a:r>
            <a:r>
              <a:rPr lang="en-US" sz="3200" b="1" i="1" baseline="-25000" dirty="0">
                <a:solidFill>
                  <a:schemeClr val="accent1"/>
                </a:solidFill>
                <a:latin typeface="Times New Roman" pitchFamily="18" charset="0"/>
                <a:cs typeface="Arial" charset="0"/>
              </a:rPr>
              <a:t> </a:t>
            </a:r>
            <a:r>
              <a:rPr lang="en-US" sz="3200" b="1" i="1" dirty="0">
                <a:solidFill>
                  <a:schemeClr val="accent1"/>
                </a:solidFill>
                <a:latin typeface="Times New Roman" pitchFamily="18" charset="0"/>
                <a:cs typeface="Arial" charset="0"/>
              </a:rPr>
              <a:t>+ </a:t>
            </a:r>
            <a:r>
              <a:rPr lang="en-US" sz="3200" b="1" dirty="0">
                <a:solidFill>
                  <a:schemeClr val="accent1"/>
                </a:solidFill>
                <a:latin typeface="Times New Roman" pitchFamily="18" charset="0"/>
                <a:cs typeface="Arial" charset="0"/>
              </a:rPr>
              <a:t>(</a:t>
            </a:r>
            <a:r>
              <a:rPr lang="en-US" sz="3200" b="1" i="1" dirty="0">
                <a:solidFill>
                  <a:schemeClr val="accent1"/>
                </a:solidFill>
                <a:latin typeface="Times New Roman" pitchFamily="18" charset="0"/>
                <a:cs typeface="Arial" charset="0"/>
              </a:rPr>
              <a:t>N/k</a:t>
            </a:r>
            <a:r>
              <a:rPr lang="en-US" sz="3200" b="1" dirty="0">
                <a:solidFill>
                  <a:schemeClr val="accent1"/>
                </a:solidFill>
                <a:latin typeface="Times New Roman" pitchFamily="18" charset="0"/>
                <a:cs typeface="Arial" charset="0"/>
              </a:rPr>
              <a:t> – 1)</a:t>
            </a:r>
            <a:r>
              <a:rPr lang="en-US" sz="3200" b="1" i="1" dirty="0" err="1">
                <a:solidFill>
                  <a:schemeClr val="accent1"/>
                </a:solidFill>
                <a:latin typeface="Times New Roman" pitchFamily="18" charset="0"/>
                <a:cs typeface="Arial" charset="0"/>
              </a:rPr>
              <a:t>t</a:t>
            </a:r>
            <a:r>
              <a:rPr lang="en-US" sz="3200" b="1" baseline="-25000" dirty="0" err="1">
                <a:solidFill>
                  <a:schemeClr val="accent1"/>
                </a:solidFill>
                <a:latin typeface="Times New Roman" pitchFamily="18" charset="0"/>
                <a:cs typeface="Arial" charset="0"/>
              </a:rPr>
              <a:t>AND_OR</a:t>
            </a:r>
            <a:r>
              <a:rPr lang="en-US" sz="3200" b="1" i="1" dirty="0">
                <a:solidFill>
                  <a:schemeClr val="accent1"/>
                </a:solidFill>
                <a:latin typeface="Times New Roman" pitchFamily="18" charset="0"/>
                <a:cs typeface="Arial" charset="0"/>
              </a:rPr>
              <a:t> + </a:t>
            </a:r>
            <a:r>
              <a:rPr lang="en-US" sz="3200" b="1" i="1" dirty="0" err="1">
                <a:solidFill>
                  <a:schemeClr val="accent1"/>
                </a:solidFill>
                <a:latin typeface="Times New Roman" pitchFamily="18" charset="0"/>
                <a:cs typeface="Arial" charset="0"/>
              </a:rPr>
              <a:t>kt</a:t>
            </a:r>
            <a:r>
              <a:rPr lang="en-US" sz="3200" b="1" i="1" baseline="-25000" dirty="0" err="1">
                <a:solidFill>
                  <a:schemeClr val="accent1"/>
                </a:solidFill>
                <a:latin typeface="Times New Roman" pitchFamily="18" charset="0"/>
                <a:cs typeface="Arial" charset="0"/>
              </a:rPr>
              <a:t>FA</a:t>
            </a:r>
            <a:endParaRPr lang="en-US" sz="3200" b="1" i="1" baseline="-25000" dirty="0">
              <a:solidFill>
                <a:schemeClr val="accent1"/>
              </a:solidFill>
              <a:latin typeface="Times New Roman" pitchFamily="18" charset="0"/>
              <a:cs typeface="Arial" charset="0"/>
            </a:endParaRPr>
          </a:p>
          <a:p>
            <a:pPr marL="342900" indent="-342900">
              <a:spcBef>
                <a:spcPct val="20000"/>
              </a:spcBef>
            </a:pPr>
            <a:r>
              <a:rPr lang="en-US" sz="2400" i="1" baseline="-25000" dirty="0">
                <a:latin typeface="Times New Roman" pitchFamily="18" charset="0"/>
                <a:cs typeface="Arial" charset="0"/>
              </a:rPr>
              <a:t>	</a:t>
            </a:r>
            <a:endParaRPr lang="en-US" sz="2400" dirty="0" smtClean="0">
              <a:latin typeface="Times New Roman" pitchFamily="18" charset="0"/>
              <a:cs typeface="Arial" charset="0"/>
            </a:endParaRPr>
          </a:p>
          <a:p>
            <a:pPr marL="742950" lvl="1" indent="-285750">
              <a:spcBef>
                <a:spcPct val="20000"/>
              </a:spcBef>
              <a:buFontTx/>
              <a:buChar char="–"/>
            </a:pPr>
            <a:r>
              <a:rPr lang="en-US" sz="2000" i="1" dirty="0" err="1" smtClean="0">
                <a:latin typeface="Times New Roman" pitchFamily="18" charset="0"/>
                <a:cs typeface="Arial" charset="0"/>
              </a:rPr>
              <a:t>t</a:t>
            </a:r>
            <a:r>
              <a:rPr lang="en-US" sz="2000" i="1" baseline="-25000" dirty="0" err="1" smtClean="0">
                <a:latin typeface="Times New Roman" pitchFamily="18" charset="0"/>
                <a:cs typeface="Arial" charset="0"/>
              </a:rPr>
              <a:t>pg</a:t>
            </a:r>
            <a:r>
              <a:rPr lang="en-US" sz="2000" dirty="0" smtClean="0">
                <a:latin typeface="Times New Roman" pitchFamily="18" charset="0"/>
                <a:cs typeface="Arial" charset="0"/>
              </a:rPr>
              <a:t> : 	delay to generate all </a:t>
            </a:r>
            <a:r>
              <a:rPr lang="en-US" sz="2000" i="1" dirty="0" smtClean="0">
                <a:latin typeface="Times New Roman" pitchFamily="18" charset="0"/>
                <a:cs typeface="Arial" charset="0"/>
              </a:rPr>
              <a:t>P</a:t>
            </a:r>
            <a:r>
              <a:rPr lang="en-US" sz="2000" i="1" baseline="-25000" dirty="0" smtClean="0">
                <a:latin typeface="Times New Roman" pitchFamily="18" charset="0"/>
                <a:cs typeface="Arial" charset="0"/>
              </a:rPr>
              <a:t>i</a:t>
            </a:r>
            <a:r>
              <a:rPr lang="en-US" sz="2000" dirty="0" smtClean="0">
                <a:latin typeface="Times New Roman" pitchFamily="18" charset="0"/>
                <a:cs typeface="Arial" charset="0"/>
              </a:rPr>
              <a:t>, </a:t>
            </a:r>
            <a:r>
              <a:rPr lang="en-US" sz="2000" i="1" dirty="0" err="1" smtClean="0">
                <a:latin typeface="Times New Roman" pitchFamily="18" charset="0"/>
                <a:cs typeface="Arial" charset="0"/>
              </a:rPr>
              <a:t>G</a:t>
            </a:r>
            <a:r>
              <a:rPr lang="en-US" sz="2000" i="1" baseline="-25000" dirty="0" err="1" smtClean="0">
                <a:latin typeface="Times New Roman" pitchFamily="18" charset="0"/>
                <a:cs typeface="Arial" charset="0"/>
              </a:rPr>
              <a:t>i</a:t>
            </a:r>
            <a:endParaRPr lang="en-US" sz="2000" i="1" baseline="-25000" dirty="0" smtClean="0">
              <a:latin typeface="Times New Roman" pitchFamily="18" charset="0"/>
              <a:cs typeface="Arial" charset="0"/>
            </a:endParaRPr>
          </a:p>
          <a:p>
            <a:pPr marL="742950" lvl="1" indent="-285750">
              <a:spcBef>
                <a:spcPct val="20000"/>
              </a:spcBef>
              <a:buFontTx/>
              <a:buChar char="–"/>
            </a:pPr>
            <a:r>
              <a:rPr lang="en-US" sz="2000" i="1" dirty="0" err="1" smtClean="0">
                <a:latin typeface="Times New Roman" pitchFamily="18" charset="0"/>
                <a:cs typeface="Arial" charset="0"/>
              </a:rPr>
              <a:t>t</a:t>
            </a:r>
            <a:r>
              <a:rPr lang="en-US" sz="2000" i="1" baseline="-25000" dirty="0" err="1" smtClean="0">
                <a:latin typeface="Times New Roman" pitchFamily="18" charset="0"/>
                <a:cs typeface="Arial" charset="0"/>
              </a:rPr>
              <a:t>pg_</a:t>
            </a:r>
            <a:r>
              <a:rPr lang="en-US" sz="2000" baseline="-25000" dirty="0" err="1" smtClean="0">
                <a:latin typeface="Times New Roman" pitchFamily="18" charset="0"/>
                <a:cs typeface="Arial" charset="0"/>
              </a:rPr>
              <a:t>block</a:t>
            </a:r>
            <a:r>
              <a:rPr lang="en-US" sz="2000" dirty="0" smtClean="0">
                <a:latin typeface="Times New Roman" pitchFamily="18" charset="0"/>
                <a:cs typeface="Arial" charset="0"/>
              </a:rPr>
              <a:t> </a:t>
            </a:r>
            <a:r>
              <a:rPr lang="en-US" sz="2000" dirty="0">
                <a:latin typeface="Times New Roman" pitchFamily="18" charset="0"/>
                <a:cs typeface="Arial" charset="0"/>
              </a:rPr>
              <a:t>:	delay </a:t>
            </a:r>
            <a:r>
              <a:rPr lang="en-US" sz="2000" dirty="0" smtClean="0">
                <a:latin typeface="Times New Roman" pitchFamily="18" charset="0"/>
                <a:cs typeface="Arial" charset="0"/>
              </a:rPr>
              <a:t>to generate all </a:t>
            </a:r>
            <a:r>
              <a:rPr lang="en-US" sz="2000" i="1" dirty="0" err="1" smtClean="0">
                <a:latin typeface="Times New Roman" pitchFamily="18" charset="0"/>
                <a:cs typeface="Arial" charset="0"/>
              </a:rPr>
              <a:t>P</a:t>
            </a:r>
            <a:r>
              <a:rPr lang="en-US" sz="2000" i="1" baseline="-25000" dirty="0" err="1" smtClean="0">
                <a:latin typeface="Times New Roman" pitchFamily="18" charset="0"/>
                <a:cs typeface="Arial" charset="0"/>
              </a:rPr>
              <a:t>i</a:t>
            </a:r>
            <a:r>
              <a:rPr lang="en-US" sz="2000" baseline="-25000" dirty="0" err="1" smtClean="0">
                <a:latin typeface="Times New Roman" pitchFamily="18" charset="0"/>
                <a:cs typeface="Arial" charset="0"/>
              </a:rPr>
              <a:t>:</a:t>
            </a:r>
            <a:r>
              <a:rPr lang="en-US" sz="2000" i="1" baseline="-25000" dirty="0" err="1" smtClean="0">
                <a:latin typeface="Times New Roman" pitchFamily="18" charset="0"/>
                <a:cs typeface="Arial" charset="0"/>
              </a:rPr>
              <a:t>j</a:t>
            </a:r>
            <a:r>
              <a:rPr lang="en-US" sz="2000" dirty="0" smtClean="0">
                <a:latin typeface="Times New Roman" pitchFamily="18" charset="0"/>
                <a:cs typeface="Arial" charset="0"/>
              </a:rPr>
              <a:t>, </a:t>
            </a:r>
            <a:r>
              <a:rPr lang="en-US" sz="2000" i="1" dirty="0" err="1" smtClean="0">
                <a:latin typeface="Times New Roman" pitchFamily="18" charset="0"/>
                <a:cs typeface="Arial" charset="0"/>
              </a:rPr>
              <a:t>G</a:t>
            </a:r>
            <a:r>
              <a:rPr lang="en-US" sz="2000" i="1" baseline="-25000" dirty="0" err="1" smtClean="0">
                <a:latin typeface="Times New Roman" pitchFamily="18" charset="0"/>
                <a:cs typeface="Arial" charset="0"/>
              </a:rPr>
              <a:t>i</a:t>
            </a:r>
            <a:r>
              <a:rPr lang="en-US" sz="2000" baseline="-25000" dirty="0" err="1" smtClean="0">
                <a:latin typeface="Times New Roman" pitchFamily="18" charset="0"/>
                <a:cs typeface="Arial" charset="0"/>
              </a:rPr>
              <a:t>:</a:t>
            </a:r>
            <a:r>
              <a:rPr lang="en-US" sz="2000" i="1" baseline="-25000" dirty="0" err="1" smtClean="0">
                <a:latin typeface="Times New Roman" pitchFamily="18" charset="0"/>
                <a:cs typeface="Arial" charset="0"/>
              </a:rPr>
              <a:t>j</a:t>
            </a:r>
            <a:endParaRPr lang="en-US" sz="2000" dirty="0">
              <a:latin typeface="Times New Roman" pitchFamily="18" charset="0"/>
              <a:cs typeface="Arial" charset="0"/>
            </a:endParaRPr>
          </a:p>
          <a:p>
            <a:pPr marL="742950" lvl="1" indent="-285750">
              <a:spcBef>
                <a:spcPct val="20000"/>
              </a:spcBef>
              <a:buFontTx/>
              <a:buChar char="–"/>
            </a:pPr>
            <a:r>
              <a:rPr lang="en-US" sz="2000" i="1" dirty="0" err="1">
                <a:latin typeface="Times New Roman" pitchFamily="18" charset="0"/>
                <a:cs typeface="Arial" charset="0"/>
              </a:rPr>
              <a:t>t</a:t>
            </a:r>
            <a:r>
              <a:rPr lang="en-US" sz="2000" baseline="-25000" dirty="0" err="1">
                <a:latin typeface="Times New Roman" pitchFamily="18" charset="0"/>
                <a:cs typeface="Arial" charset="0"/>
              </a:rPr>
              <a:t>AND</a:t>
            </a:r>
            <a:r>
              <a:rPr lang="en-US" sz="2000" i="1" baseline="-25000" dirty="0" err="1">
                <a:latin typeface="Times New Roman" pitchFamily="18" charset="0"/>
                <a:cs typeface="Arial" charset="0"/>
              </a:rPr>
              <a:t>_</a:t>
            </a:r>
            <a:r>
              <a:rPr lang="en-US" sz="2000" baseline="-25000" dirty="0" err="1">
                <a:latin typeface="Times New Roman" pitchFamily="18" charset="0"/>
                <a:cs typeface="Arial" charset="0"/>
              </a:rPr>
              <a:t>OR</a:t>
            </a:r>
            <a:r>
              <a:rPr lang="en-US" sz="2000" dirty="0">
                <a:latin typeface="Times New Roman" pitchFamily="18" charset="0"/>
                <a:cs typeface="Arial" charset="0"/>
              </a:rPr>
              <a:t> :	delay from </a:t>
            </a:r>
            <a:r>
              <a:rPr lang="en-US" sz="2000" i="1" dirty="0" err="1">
                <a:latin typeface="Times New Roman" pitchFamily="18" charset="0"/>
                <a:cs typeface="Arial" charset="0"/>
              </a:rPr>
              <a:t>C</a:t>
            </a:r>
            <a:r>
              <a:rPr lang="en-US" sz="2000" baseline="-25000" dirty="0" err="1">
                <a:latin typeface="Times New Roman" pitchFamily="18" charset="0"/>
                <a:cs typeface="Arial" charset="0"/>
              </a:rPr>
              <a:t>in</a:t>
            </a:r>
            <a:r>
              <a:rPr lang="en-US" sz="2000" dirty="0">
                <a:latin typeface="Times New Roman" pitchFamily="18" charset="0"/>
                <a:cs typeface="Arial" charset="0"/>
              </a:rPr>
              <a:t> to </a:t>
            </a:r>
            <a:r>
              <a:rPr lang="en-US" sz="2000" i="1" dirty="0" err="1">
                <a:latin typeface="Times New Roman" pitchFamily="18" charset="0"/>
                <a:cs typeface="Arial" charset="0"/>
              </a:rPr>
              <a:t>C</a:t>
            </a:r>
            <a:r>
              <a:rPr lang="en-US" sz="2000" baseline="-25000" dirty="0" err="1">
                <a:latin typeface="Times New Roman" pitchFamily="18" charset="0"/>
                <a:cs typeface="Arial" charset="0"/>
              </a:rPr>
              <a:t>out</a:t>
            </a:r>
            <a:r>
              <a:rPr lang="en-US" sz="2000" dirty="0">
                <a:latin typeface="Times New Roman" pitchFamily="18" charset="0"/>
                <a:cs typeface="Arial" charset="0"/>
              </a:rPr>
              <a:t> of </a:t>
            </a:r>
            <a:r>
              <a:rPr lang="en-US" sz="2000" dirty="0" smtClean="0">
                <a:latin typeface="Times New Roman" pitchFamily="18" charset="0"/>
                <a:cs typeface="Arial" charset="0"/>
              </a:rPr>
              <a:t>final </a:t>
            </a:r>
            <a:r>
              <a:rPr lang="en-US" sz="2000" dirty="0">
                <a:latin typeface="Times New Roman" pitchFamily="18" charset="0"/>
                <a:cs typeface="Arial" charset="0"/>
              </a:rPr>
              <a:t>AND/OR gate in </a:t>
            </a:r>
            <a:r>
              <a:rPr lang="en-US" sz="2000" i="1" dirty="0" smtClean="0">
                <a:latin typeface="Times New Roman" pitchFamily="18" charset="0"/>
                <a:cs typeface="Arial" charset="0"/>
              </a:rPr>
              <a:t>k</a:t>
            </a:r>
            <a:r>
              <a:rPr lang="en-US" sz="2000" dirty="0" smtClean="0">
                <a:latin typeface="Times New Roman" pitchFamily="18" charset="0"/>
                <a:cs typeface="Arial" charset="0"/>
              </a:rPr>
              <a:t>-bit </a:t>
            </a:r>
            <a:r>
              <a:rPr lang="en-US" sz="2000" dirty="0">
                <a:latin typeface="Times New Roman" pitchFamily="18" charset="0"/>
                <a:cs typeface="Arial" charset="0"/>
              </a:rPr>
              <a:t>CLA block</a:t>
            </a:r>
          </a:p>
          <a:p>
            <a:pPr marL="342900" indent="-342900">
              <a:spcBef>
                <a:spcPct val="20000"/>
              </a:spcBef>
              <a:buFontTx/>
              <a:buChar char="•"/>
            </a:pPr>
            <a:endParaRPr lang="en-US" sz="2400" dirty="0">
              <a:latin typeface="Times New Roman" pitchFamily="18" charset="0"/>
              <a:cs typeface="Arial" charset="0"/>
            </a:endParaRPr>
          </a:p>
          <a:p>
            <a:pPr>
              <a:spcBef>
                <a:spcPct val="20000"/>
              </a:spcBef>
            </a:pPr>
            <a:r>
              <a:rPr lang="en-US" sz="2400" dirty="0">
                <a:latin typeface="Times New Roman" pitchFamily="18" charset="0"/>
                <a:cs typeface="Arial" charset="0"/>
              </a:rPr>
              <a:t>An </a:t>
            </a:r>
            <a:r>
              <a:rPr lang="en-US" sz="2400" i="1" dirty="0">
                <a:latin typeface="Times New Roman" pitchFamily="18" charset="0"/>
                <a:cs typeface="Arial" charset="0"/>
              </a:rPr>
              <a:t>N</a:t>
            </a:r>
            <a:r>
              <a:rPr lang="en-US" sz="2400" dirty="0">
                <a:latin typeface="Times New Roman" pitchFamily="18" charset="0"/>
                <a:cs typeface="Arial" charset="0"/>
              </a:rPr>
              <a:t>-bit carry-</a:t>
            </a:r>
            <a:r>
              <a:rPr lang="en-US" sz="2400" dirty="0" err="1">
                <a:latin typeface="Times New Roman" pitchFamily="18" charset="0"/>
                <a:cs typeface="Arial" charset="0"/>
              </a:rPr>
              <a:t>lookahead</a:t>
            </a:r>
            <a:r>
              <a:rPr lang="en-US" sz="2400" dirty="0">
                <a:latin typeface="Times New Roman" pitchFamily="18" charset="0"/>
                <a:cs typeface="Arial" charset="0"/>
              </a:rPr>
              <a:t> adder is generally much faster than a ripple-carry adder for </a:t>
            </a:r>
            <a:r>
              <a:rPr lang="en-US" sz="2400" i="1" dirty="0">
                <a:latin typeface="Times New Roman" pitchFamily="18" charset="0"/>
                <a:cs typeface="Arial" charset="0"/>
              </a:rPr>
              <a:t>N</a:t>
            </a:r>
            <a:r>
              <a:rPr lang="en-US" sz="2400" dirty="0">
                <a:latin typeface="Times New Roman" pitchFamily="18" charset="0"/>
                <a:cs typeface="Arial" charset="0"/>
              </a:rPr>
              <a:t>  &gt; 16</a:t>
            </a:r>
          </a:p>
          <a:p>
            <a:pPr marL="742950" lvl="1" indent="-285750">
              <a:spcBef>
                <a:spcPct val="20000"/>
              </a:spcBef>
              <a:buFontTx/>
              <a:buChar char="–"/>
            </a:pPr>
            <a:endParaRPr lang="en-US" sz="2000" dirty="0">
              <a:latin typeface="Times New Roman" pitchFamily="18" charset="0"/>
              <a:cs typeface="Arial" charset="0"/>
            </a:endParaRPr>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Carry-</a:t>
            </a:r>
            <a:r>
              <a:rPr lang="en-US" sz="4400" dirty="0" err="1" smtClean="0">
                <a:solidFill>
                  <a:schemeClr val="bg1"/>
                </a:solidFill>
                <a:latin typeface="+mj-lt"/>
              </a:rPr>
              <a:t>Lookahead</a:t>
            </a:r>
            <a:r>
              <a:rPr lang="en-US" sz="4400" dirty="0" smtClean="0">
                <a:solidFill>
                  <a:schemeClr val="bg1"/>
                </a:solidFill>
                <a:latin typeface="+mj-lt"/>
              </a:rPr>
              <a:t> Adder Delay</a:t>
            </a:r>
            <a:endParaRPr lang="en-US" sz="4400" dirty="0">
              <a:solidFill>
                <a:schemeClr val="bg1"/>
              </a:solidFill>
              <a:latin typeface="+mj-lt"/>
            </a:endParaRPr>
          </a:p>
        </p:txBody>
      </p:sp>
    </p:spTree>
    <p:extLst>
      <p:ext uri="{BB962C8B-B14F-4D97-AF65-F5344CB8AC3E}">
        <p14:creationId xmlns:p14="http://schemas.microsoft.com/office/powerpoint/2010/main" val="29338747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29798" name="Rectangle 6"/>
          <p:cNvSpPr>
            <a:spLocks noChangeArrowheads="1"/>
          </p:cNvSpPr>
          <p:nvPr>
            <p:custDataLst>
              <p:tags r:id="rId2"/>
            </p:custDataLst>
          </p:nvPr>
        </p:nvSpPr>
        <p:spPr bwMode="auto">
          <a:xfrm>
            <a:off x="914400" y="1219200"/>
            <a:ext cx="7924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800" dirty="0">
                <a:latin typeface="Times New Roman" pitchFamily="18" charset="0"/>
                <a:cs typeface="Arial" charset="0"/>
              </a:rPr>
              <a:t>Computes </a:t>
            </a:r>
            <a:r>
              <a:rPr lang="en-US" sz="2800" dirty="0" smtClean="0">
                <a:latin typeface="Times New Roman" pitchFamily="18" charset="0"/>
                <a:cs typeface="Arial" charset="0"/>
              </a:rPr>
              <a:t>carry </a:t>
            </a:r>
            <a:r>
              <a:rPr lang="en-US" sz="2800" dirty="0">
                <a:latin typeface="Times New Roman" pitchFamily="18" charset="0"/>
                <a:cs typeface="Arial" charset="0"/>
              </a:rPr>
              <a:t>in (</a:t>
            </a:r>
            <a:r>
              <a:rPr lang="en-US" sz="2800" i="1" dirty="0">
                <a:latin typeface="Times New Roman" pitchFamily="18" charset="0"/>
                <a:cs typeface="Arial" charset="0"/>
              </a:rPr>
              <a:t>C</a:t>
            </a:r>
            <a:r>
              <a:rPr lang="en-US" sz="2800" i="1" baseline="-25000" dirty="0">
                <a:latin typeface="Times New Roman" pitchFamily="18" charset="0"/>
                <a:cs typeface="Arial" charset="0"/>
              </a:rPr>
              <a:t>i</a:t>
            </a:r>
            <a:r>
              <a:rPr lang="en-US" sz="2800" baseline="-25000" dirty="0">
                <a:latin typeface="Times New Roman" pitchFamily="18" charset="0"/>
                <a:cs typeface="Arial" charset="0"/>
              </a:rPr>
              <a:t>-1</a:t>
            </a:r>
            <a:r>
              <a:rPr lang="en-US" sz="2800" dirty="0">
                <a:latin typeface="Times New Roman" pitchFamily="18" charset="0"/>
                <a:cs typeface="Arial" charset="0"/>
              </a:rPr>
              <a:t>) for each </a:t>
            </a:r>
            <a:r>
              <a:rPr lang="en-US" sz="2800" dirty="0" smtClean="0">
                <a:latin typeface="Times New Roman" pitchFamily="18" charset="0"/>
                <a:cs typeface="Arial" charset="0"/>
              </a:rPr>
              <a:t>column, then </a:t>
            </a:r>
            <a:r>
              <a:rPr lang="en-US" sz="2800" dirty="0">
                <a:latin typeface="Times New Roman" pitchFamily="18" charset="0"/>
                <a:cs typeface="Arial" charset="0"/>
              </a:rPr>
              <a:t>computes </a:t>
            </a:r>
            <a:r>
              <a:rPr lang="en-US" sz="2800" dirty="0" smtClean="0">
                <a:latin typeface="Times New Roman" pitchFamily="18" charset="0"/>
                <a:cs typeface="Arial" charset="0"/>
              </a:rPr>
              <a:t>sum</a:t>
            </a:r>
            <a:r>
              <a:rPr lang="en-US" sz="2800" dirty="0">
                <a:latin typeface="Times New Roman" pitchFamily="18" charset="0"/>
                <a:cs typeface="Arial" charset="0"/>
              </a:rPr>
              <a:t>:</a:t>
            </a:r>
          </a:p>
          <a:p>
            <a:pPr marL="342900" indent="-342900">
              <a:spcBef>
                <a:spcPct val="20000"/>
              </a:spcBef>
            </a:pPr>
            <a:r>
              <a:rPr lang="en-US" sz="2800" i="1" dirty="0">
                <a:latin typeface="Times New Roman" pitchFamily="18" charset="0"/>
                <a:cs typeface="Arial" charset="0"/>
              </a:rPr>
              <a:t>	</a:t>
            </a:r>
            <a:r>
              <a:rPr lang="en-US" sz="2800" b="1" i="1" dirty="0">
                <a:latin typeface="Times New Roman" pitchFamily="18" charset="0"/>
                <a:cs typeface="Arial" charset="0"/>
              </a:rPr>
              <a:t>		</a:t>
            </a:r>
            <a:r>
              <a:rPr lang="en-US" sz="3200" b="1" i="1" dirty="0">
                <a:solidFill>
                  <a:schemeClr val="accent1"/>
                </a:solidFill>
                <a:latin typeface="Times New Roman" pitchFamily="18" charset="0"/>
                <a:cs typeface="Arial" charset="0"/>
              </a:rPr>
              <a:t>S</a:t>
            </a:r>
            <a:r>
              <a:rPr lang="en-US" sz="3200" b="1" i="1" baseline="-25000" dirty="0">
                <a:solidFill>
                  <a:schemeClr val="accent1"/>
                </a:solidFill>
                <a:latin typeface="Times New Roman" pitchFamily="18" charset="0"/>
                <a:cs typeface="Arial" charset="0"/>
              </a:rPr>
              <a:t>i</a:t>
            </a:r>
            <a:r>
              <a:rPr lang="en-US" sz="3200" b="1" i="1" dirty="0">
                <a:solidFill>
                  <a:schemeClr val="accent1"/>
                </a:solidFill>
                <a:latin typeface="Times New Roman" pitchFamily="18" charset="0"/>
                <a:cs typeface="Arial" charset="0"/>
              </a:rPr>
              <a:t> = </a:t>
            </a:r>
            <a:r>
              <a:rPr lang="en-US" sz="3200" b="1" dirty="0">
                <a:solidFill>
                  <a:schemeClr val="accent1"/>
                </a:solidFill>
                <a:latin typeface="Times New Roman" pitchFamily="18" charset="0"/>
                <a:cs typeface="Arial" charset="0"/>
              </a:rPr>
              <a:t>(</a:t>
            </a:r>
            <a:r>
              <a:rPr lang="en-US" sz="3200" b="1" i="1" dirty="0">
                <a:solidFill>
                  <a:schemeClr val="accent1"/>
                </a:solidFill>
                <a:latin typeface="Times New Roman" pitchFamily="18" charset="0"/>
                <a:cs typeface="Arial" charset="0"/>
              </a:rPr>
              <a:t>A</a:t>
            </a:r>
            <a:r>
              <a:rPr lang="en-US" sz="3200" b="1" i="1" baseline="-25000" dirty="0">
                <a:solidFill>
                  <a:schemeClr val="accent1"/>
                </a:solidFill>
                <a:latin typeface="Times New Roman" pitchFamily="18" charset="0"/>
                <a:cs typeface="Arial" charset="0"/>
              </a:rPr>
              <a:t>i</a:t>
            </a:r>
            <a:r>
              <a:rPr lang="en-US" sz="3200" b="1" i="1" dirty="0">
                <a:solidFill>
                  <a:schemeClr val="accent1"/>
                </a:solidFill>
                <a:latin typeface="Times New Roman" pitchFamily="18" charset="0"/>
                <a:cs typeface="Arial" charset="0"/>
              </a:rPr>
              <a:t> </a:t>
            </a:r>
            <a:r>
              <a:rPr lang="en-US" sz="3200" b="1" dirty="0">
                <a:solidFill>
                  <a:schemeClr val="accent1"/>
                </a:solidFill>
                <a:latin typeface="Symbol" pitchFamily="18" charset="2"/>
                <a:cs typeface="Arial" charset="0"/>
              </a:rPr>
              <a:t>Å</a:t>
            </a:r>
            <a:r>
              <a:rPr lang="en-US" sz="3200" b="1" i="1" dirty="0">
                <a:solidFill>
                  <a:schemeClr val="accent1"/>
                </a:solidFill>
                <a:latin typeface="Times New Roman" pitchFamily="18" charset="0"/>
                <a:cs typeface="Arial" charset="0"/>
              </a:rPr>
              <a:t> B</a:t>
            </a:r>
            <a:r>
              <a:rPr lang="en-US" sz="3200" b="1" i="1" baseline="-25000" dirty="0">
                <a:solidFill>
                  <a:schemeClr val="accent1"/>
                </a:solidFill>
                <a:latin typeface="Times New Roman" pitchFamily="18" charset="0"/>
                <a:cs typeface="Arial" charset="0"/>
              </a:rPr>
              <a:t>i</a:t>
            </a:r>
            <a:r>
              <a:rPr lang="en-US" sz="3200" b="1" dirty="0">
                <a:solidFill>
                  <a:schemeClr val="accent1"/>
                </a:solidFill>
                <a:latin typeface="Times New Roman" pitchFamily="18" charset="0"/>
                <a:cs typeface="Arial" charset="0"/>
              </a:rPr>
              <a:t>)</a:t>
            </a:r>
            <a:r>
              <a:rPr lang="en-US" sz="3200" b="1" i="1" dirty="0">
                <a:solidFill>
                  <a:schemeClr val="accent1"/>
                </a:solidFill>
                <a:latin typeface="Times New Roman" pitchFamily="18" charset="0"/>
                <a:cs typeface="Arial" charset="0"/>
              </a:rPr>
              <a:t> </a:t>
            </a:r>
            <a:r>
              <a:rPr lang="en-US" sz="3200" b="1" dirty="0">
                <a:solidFill>
                  <a:schemeClr val="accent1"/>
                </a:solidFill>
                <a:latin typeface="Symbol" pitchFamily="18" charset="2"/>
                <a:cs typeface="Arial" charset="0"/>
              </a:rPr>
              <a:t>Å</a:t>
            </a:r>
            <a:r>
              <a:rPr lang="en-US" sz="3200" b="1" i="1" dirty="0">
                <a:solidFill>
                  <a:schemeClr val="accent1"/>
                </a:solidFill>
                <a:latin typeface="Times New Roman" pitchFamily="18" charset="0"/>
                <a:cs typeface="Arial" charset="0"/>
              </a:rPr>
              <a:t> </a:t>
            </a:r>
            <a:r>
              <a:rPr lang="en-US" sz="3200" b="1" i="1" dirty="0" err="1">
                <a:solidFill>
                  <a:schemeClr val="accent1"/>
                </a:solidFill>
                <a:latin typeface="Times New Roman" pitchFamily="18" charset="0"/>
                <a:cs typeface="Arial" charset="0"/>
              </a:rPr>
              <a:t>C</a:t>
            </a:r>
            <a:r>
              <a:rPr lang="en-US" sz="3200" b="1" i="1" baseline="-25000" dirty="0" err="1">
                <a:solidFill>
                  <a:schemeClr val="accent1"/>
                </a:solidFill>
                <a:latin typeface="Times New Roman" pitchFamily="18" charset="0"/>
                <a:cs typeface="Arial" charset="0"/>
              </a:rPr>
              <a:t>i</a:t>
            </a:r>
            <a:endParaRPr lang="en-US" sz="3200" b="1" dirty="0">
              <a:solidFill>
                <a:schemeClr val="accent1"/>
              </a:solidFill>
              <a:latin typeface="Times New Roman" pitchFamily="18" charset="0"/>
              <a:cs typeface="Arial" charset="0"/>
            </a:endParaRPr>
          </a:p>
          <a:p>
            <a:pPr marL="342900" indent="-342900">
              <a:spcBef>
                <a:spcPct val="20000"/>
              </a:spcBef>
              <a:buFontTx/>
              <a:buChar char="•"/>
            </a:pPr>
            <a:r>
              <a:rPr lang="en-US" sz="2800" dirty="0">
                <a:latin typeface="Times New Roman" pitchFamily="18" charset="0"/>
                <a:cs typeface="Arial" charset="0"/>
              </a:rPr>
              <a:t>Computes </a:t>
            </a:r>
            <a:r>
              <a:rPr lang="en-US" sz="2800" i="1" dirty="0">
                <a:latin typeface="Times New Roman" pitchFamily="18" charset="0"/>
                <a:cs typeface="Arial" charset="0"/>
              </a:rPr>
              <a:t>G</a:t>
            </a:r>
            <a:r>
              <a:rPr lang="en-US" sz="2800" dirty="0">
                <a:latin typeface="Times New Roman" pitchFamily="18" charset="0"/>
                <a:cs typeface="Arial" charset="0"/>
              </a:rPr>
              <a:t> and </a:t>
            </a:r>
            <a:r>
              <a:rPr lang="en-US" sz="2800" i="1" dirty="0">
                <a:latin typeface="Times New Roman" pitchFamily="18" charset="0"/>
                <a:cs typeface="Arial" charset="0"/>
              </a:rPr>
              <a:t>P</a:t>
            </a:r>
            <a:r>
              <a:rPr lang="en-US" sz="2800" dirty="0">
                <a:latin typeface="Times New Roman" pitchFamily="18" charset="0"/>
                <a:cs typeface="Arial" charset="0"/>
              </a:rPr>
              <a:t> for </a:t>
            </a:r>
            <a:r>
              <a:rPr lang="en-US" sz="2800" dirty="0" smtClean="0">
                <a:latin typeface="Times New Roman" pitchFamily="18" charset="0"/>
                <a:cs typeface="Arial" charset="0"/>
              </a:rPr>
              <a:t>1-, 2-, 4-, 8-bit </a:t>
            </a:r>
            <a:r>
              <a:rPr lang="en-US" sz="2800" dirty="0">
                <a:latin typeface="Times New Roman" pitchFamily="18" charset="0"/>
                <a:cs typeface="Arial" charset="0"/>
              </a:rPr>
              <a:t>blocks, etc. until </a:t>
            </a:r>
            <a:r>
              <a:rPr lang="en-US" sz="2800" dirty="0" smtClean="0">
                <a:latin typeface="Times New Roman" pitchFamily="18" charset="0"/>
                <a:cs typeface="Arial" charset="0"/>
              </a:rPr>
              <a:t>all </a:t>
            </a:r>
            <a:r>
              <a:rPr lang="en-US" sz="2800" i="1" dirty="0" err="1" smtClean="0">
                <a:latin typeface="Times New Roman" pitchFamily="18" charset="0"/>
                <a:cs typeface="Arial" charset="0"/>
              </a:rPr>
              <a:t>G</a:t>
            </a:r>
            <a:r>
              <a:rPr lang="en-US" sz="2800" i="1" baseline="-25000" dirty="0" err="1" smtClean="0">
                <a:latin typeface="Times New Roman" pitchFamily="18" charset="0"/>
                <a:cs typeface="Arial" charset="0"/>
              </a:rPr>
              <a:t>i</a:t>
            </a:r>
            <a:r>
              <a:rPr lang="en-US" sz="2800" dirty="0" smtClean="0">
                <a:latin typeface="Times New Roman" pitchFamily="18" charset="0"/>
                <a:cs typeface="Arial" charset="0"/>
              </a:rPr>
              <a:t> (carry in) known</a:t>
            </a:r>
            <a:endParaRPr lang="en-US" sz="2800" dirty="0">
              <a:latin typeface="Times New Roman" pitchFamily="18" charset="0"/>
              <a:cs typeface="Arial" charset="0"/>
            </a:endParaRPr>
          </a:p>
          <a:p>
            <a:pPr marL="342900" indent="-342900">
              <a:spcBef>
                <a:spcPct val="20000"/>
              </a:spcBef>
              <a:buFontTx/>
              <a:buChar char="•"/>
            </a:pPr>
            <a:r>
              <a:rPr lang="en-US" sz="2800" dirty="0" smtClean="0">
                <a:latin typeface="Times New Roman" pitchFamily="18" charset="0"/>
                <a:cs typeface="Arial" charset="0"/>
              </a:rPr>
              <a:t>log</a:t>
            </a:r>
            <a:r>
              <a:rPr lang="en-US" sz="2800" baseline="-25000" dirty="0" smtClean="0">
                <a:latin typeface="Times New Roman" pitchFamily="18" charset="0"/>
                <a:cs typeface="Arial" charset="0"/>
              </a:rPr>
              <a:t>2</a:t>
            </a:r>
            <a:r>
              <a:rPr lang="en-US" sz="2800" i="1" dirty="0" smtClean="0">
                <a:latin typeface="Times New Roman" pitchFamily="18" charset="0"/>
                <a:cs typeface="Arial" charset="0"/>
              </a:rPr>
              <a:t>N</a:t>
            </a:r>
            <a:r>
              <a:rPr lang="en-US" sz="2800" dirty="0" smtClean="0">
                <a:latin typeface="Times New Roman" pitchFamily="18" charset="0"/>
                <a:cs typeface="Arial" charset="0"/>
              </a:rPr>
              <a:t> </a:t>
            </a:r>
            <a:r>
              <a:rPr lang="en-US" sz="2800" dirty="0">
                <a:latin typeface="Times New Roman" pitchFamily="18" charset="0"/>
                <a:cs typeface="Arial" charset="0"/>
              </a:rPr>
              <a:t>stages</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Prefix Adder</a:t>
            </a:r>
            <a:endParaRPr lang="en-US" sz="4400" dirty="0">
              <a:solidFill>
                <a:schemeClr val="bg1"/>
              </a:solidFill>
              <a:latin typeface="+mj-lt"/>
            </a:endParaRPr>
          </a:p>
        </p:txBody>
      </p:sp>
    </p:spTree>
    <p:extLst>
      <p:ext uri="{BB962C8B-B14F-4D97-AF65-F5344CB8AC3E}">
        <p14:creationId xmlns:p14="http://schemas.microsoft.com/office/powerpoint/2010/main" val="25790678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36964" name="Rectangle 4"/>
          <p:cNvSpPr>
            <a:spLocks noChangeArrowheads="1"/>
          </p:cNvSpPr>
          <p:nvPr>
            <p:custDataLst>
              <p:tags r:id="rId2"/>
            </p:custDataLst>
          </p:nvPr>
        </p:nvSpPr>
        <p:spPr bwMode="auto">
          <a:xfrm>
            <a:off x="914400" y="1143000"/>
            <a:ext cx="7924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C</a:t>
            </a:r>
            <a:r>
              <a:rPr lang="en-US" sz="2400" dirty="0" smtClean="0">
                <a:latin typeface="Times New Roman" pitchFamily="18" charset="0"/>
                <a:cs typeface="Arial" charset="0"/>
              </a:rPr>
              <a:t>arry </a:t>
            </a:r>
            <a:r>
              <a:rPr lang="en-US" sz="2400" dirty="0">
                <a:latin typeface="Times New Roman" pitchFamily="18" charset="0"/>
                <a:cs typeface="Arial" charset="0"/>
              </a:rPr>
              <a:t>in </a:t>
            </a:r>
            <a:r>
              <a:rPr lang="en-US" sz="2400" dirty="0" smtClean="0">
                <a:latin typeface="Times New Roman" pitchFamily="18" charset="0"/>
                <a:cs typeface="Arial" charset="0"/>
              </a:rPr>
              <a:t>either </a:t>
            </a:r>
            <a:r>
              <a:rPr lang="en-US" sz="2400" i="1" dirty="0">
                <a:latin typeface="Times New Roman" pitchFamily="18" charset="0"/>
                <a:cs typeface="Arial" charset="0"/>
              </a:rPr>
              <a:t>generated</a:t>
            </a:r>
            <a:r>
              <a:rPr lang="en-US" sz="2400" dirty="0">
                <a:latin typeface="Times New Roman" pitchFamily="18" charset="0"/>
                <a:cs typeface="Arial" charset="0"/>
              </a:rPr>
              <a:t> in a column or </a:t>
            </a:r>
            <a:r>
              <a:rPr lang="en-US" sz="2400" i="1" dirty="0">
                <a:latin typeface="Times New Roman" pitchFamily="18" charset="0"/>
                <a:cs typeface="Arial" charset="0"/>
              </a:rPr>
              <a:t>propagated</a:t>
            </a:r>
            <a:r>
              <a:rPr lang="en-US" sz="2400" dirty="0">
                <a:latin typeface="Times New Roman" pitchFamily="18" charset="0"/>
                <a:cs typeface="Arial" charset="0"/>
              </a:rPr>
              <a:t> from a previous column.</a:t>
            </a:r>
          </a:p>
          <a:p>
            <a:pPr marL="342900" indent="-342900">
              <a:spcBef>
                <a:spcPct val="20000"/>
              </a:spcBef>
              <a:buFontTx/>
              <a:buChar char="•"/>
            </a:pPr>
            <a:r>
              <a:rPr lang="en-US" sz="2400" dirty="0" smtClean="0">
                <a:latin typeface="Times New Roman" pitchFamily="18" charset="0"/>
                <a:cs typeface="Arial" charset="0"/>
              </a:rPr>
              <a:t>Column </a:t>
            </a:r>
            <a:r>
              <a:rPr lang="en-US" sz="2400" dirty="0">
                <a:latin typeface="Times New Roman" pitchFamily="18" charset="0"/>
                <a:cs typeface="Arial" charset="0"/>
              </a:rPr>
              <a:t>-1 </a:t>
            </a:r>
            <a:r>
              <a:rPr lang="en-US" sz="2400" dirty="0" smtClean="0">
                <a:latin typeface="Times New Roman" pitchFamily="18" charset="0"/>
                <a:cs typeface="Arial" charset="0"/>
              </a:rPr>
              <a:t>holds </a:t>
            </a:r>
            <a:r>
              <a:rPr lang="en-US" sz="2400" i="1" dirty="0" err="1">
                <a:latin typeface="Times New Roman" pitchFamily="18" charset="0"/>
                <a:cs typeface="Arial" charset="0"/>
              </a:rPr>
              <a:t>C</a:t>
            </a:r>
            <a:r>
              <a:rPr lang="en-US" sz="2400" baseline="-25000" dirty="0" err="1">
                <a:latin typeface="Times New Roman" pitchFamily="18" charset="0"/>
                <a:cs typeface="Arial" charset="0"/>
              </a:rPr>
              <a:t>in</a:t>
            </a:r>
            <a:r>
              <a:rPr lang="en-US" sz="2400" dirty="0">
                <a:latin typeface="Times New Roman" pitchFamily="18" charset="0"/>
                <a:cs typeface="Arial" charset="0"/>
              </a:rPr>
              <a:t>, so </a:t>
            </a:r>
          </a:p>
          <a:p>
            <a:pPr marL="742950" lvl="1" indent="-285750">
              <a:spcBef>
                <a:spcPct val="20000"/>
              </a:spcBef>
            </a:pPr>
            <a:r>
              <a:rPr lang="en-US" sz="2000" b="1" i="1" dirty="0">
                <a:solidFill>
                  <a:schemeClr val="accent2"/>
                </a:solidFill>
                <a:latin typeface="Times New Roman" pitchFamily="18" charset="0"/>
                <a:cs typeface="Arial" charset="0"/>
              </a:rPr>
              <a:t>	</a:t>
            </a:r>
            <a:r>
              <a:rPr lang="en-US" sz="2600" b="1" i="1" dirty="0">
                <a:solidFill>
                  <a:schemeClr val="accent1"/>
                </a:solidFill>
                <a:latin typeface="Times New Roman" pitchFamily="18" charset="0"/>
                <a:cs typeface="Arial" charset="0"/>
              </a:rPr>
              <a:t>G</a:t>
            </a:r>
            <a:r>
              <a:rPr lang="en-US" sz="2600" b="1" baseline="-25000" dirty="0">
                <a:solidFill>
                  <a:schemeClr val="accent1"/>
                </a:solidFill>
                <a:latin typeface="Times New Roman" pitchFamily="18" charset="0"/>
                <a:cs typeface="Arial" charset="0"/>
              </a:rPr>
              <a:t>-1</a:t>
            </a:r>
            <a:r>
              <a:rPr lang="en-US" sz="2600" b="1" dirty="0">
                <a:solidFill>
                  <a:schemeClr val="accent1"/>
                </a:solidFill>
                <a:latin typeface="Times New Roman" pitchFamily="18" charset="0"/>
                <a:cs typeface="Arial" charset="0"/>
              </a:rPr>
              <a:t> = </a:t>
            </a:r>
            <a:r>
              <a:rPr lang="en-US" sz="2600" b="1" i="1" dirty="0" err="1">
                <a:solidFill>
                  <a:schemeClr val="accent1"/>
                </a:solidFill>
                <a:latin typeface="Times New Roman" pitchFamily="18" charset="0"/>
                <a:cs typeface="Arial" charset="0"/>
              </a:rPr>
              <a:t>C</a:t>
            </a:r>
            <a:r>
              <a:rPr lang="en-US" sz="2600" b="1" baseline="-25000" dirty="0" err="1">
                <a:solidFill>
                  <a:schemeClr val="accent1"/>
                </a:solidFill>
                <a:latin typeface="Times New Roman" pitchFamily="18" charset="0"/>
                <a:cs typeface="Arial" charset="0"/>
              </a:rPr>
              <a:t>in</a:t>
            </a:r>
            <a:r>
              <a:rPr lang="en-US" sz="2600" b="1" dirty="0">
                <a:solidFill>
                  <a:schemeClr val="accent1"/>
                </a:solidFill>
                <a:latin typeface="Times New Roman" pitchFamily="18" charset="0"/>
                <a:cs typeface="Arial" charset="0"/>
              </a:rPr>
              <a:t>, </a:t>
            </a:r>
            <a:r>
              <a:rPr lang="en-US" sz="2600" b="1" i="1" dirty="0">
                <a:solidFill>
                  <a:schemeClr val="accent1"/>
                </a:solidFill>
                <a:latin typeface="Times New Roman" pitchFamily="18" charset="0"/>
                <a:cs typeface="Arial" charset="0"/>
              </a:rPr>
              <a:t>P</a:t>
            </a:r>
            <a:r>
              <a:rPr lang="en-US" sz="2600" b="1" baseline="-25000" dirty="0">
                <a:solidFill>
                  <a:schemeClr val="accent1"/>
                </a:solidFill>
                <a:latin typeface="Times New Roman" pitchFamily="18" charset="0"/>
                <a:cs typeface="Arial" charset="0"/>
              </a:rPr>
              <a:t>-1</a:t>
            </a:r>
            <a:r>
              <a:rPr lang="en-US" sz="2600" b="1" dirty="0">
                <a:solidFill>
                  <a:schemeClr val="accent1"/>
                </a:solidFill>
                <a:latin typeface="Times New Roman" pitchFamily="18" charset="0"/>
                <a:cs typeface="Arial" charset="0"/>
              </a:rPr>
              <a:t> = 0</a:t>
            </a:r>
          </a:p>
          <a:p>
            <a:pPr marL="342900" indent="-342900">
              <a:spcBef>
                <a:spcPct val="20000"/>
              </a:spcBef>
              <a:buFontTx/>
              <a:buChar char="•"/>
            </a:pPr>
            <a:r>
              <a:rPr lang="en-US" sz="2400" dirty="0" smtClean="0">
                <a:latin typeface="Times New Roman" pitchFamily="18" charset="0"/>
                <a:cs typeface="Arial" charset="0"/>
              </a:rPr>
              <a:t>Carry </a:t>
            </a:r>
            <a:r>
              <a:rPr lang="en-US" sz="2400" dirty="0">
                <a:latin typeface="Times New Roman" pitchFamily="18" charset="0"/>
                <a:cs typeface="Arial" charset="0"/>
              </a:rPr>
              <a:t>in to column </a:t>
            </a:r>
            <a:r>
              <a:rPr lang="en-US" sz="2400" i="1" dirty="0" err="1">
                <a:latin typeface="Times New Roman" pitchFamily="18" charset="0"/>
                <a:cs typeface="Arial" charset="0"/>
              </a:rPr>
              <a:t>i</a:t>
            </a:r>
            <a:r>
              <a:rPr lang="en-US" sz="2400" i="1" dirty="0">
                <a:latin typeface="Times New Roman" pitchFamily="18" charset="0"/>
                <a:cs typeface="Arial" charset="0"/>
              </a:rPr>
              <a:t> = </a:t>
            </a:r>
            <a:r>
              <a:rPr lang="en-US" sz="2400" dirty="0" smtClean="0">
                <a:latin typeface="Times New Roman" pitchFamily="18" charset="0"/>
                <a:cs typeface="Arial" charset="0"/>
              </a:rPr>
              <a:t>carry </a:t>
            </a:r>
            <a:r>
              <a:rPr lang="en-US" sz="2400" dirty="0">
                <a:latin typeface="Times New Roman" pitchFamily="18" charset="0"/>
                <a:cs typeface="Arial" charset="0"/>
              </a:rPr>
              <a:t>out of column </a:t>
            </a:r>
            <a:r>
              <a:rPr lang="en-US" sz="2400" i="1" dirty="0">
                <a:latin typeface="Times New Roman" pitchFamily="18" charset="0"/>
                <a:cs typeface="Arial" charset="0"/>
              </a:rPr>
              <a:t>i-1</a:t>
            </a:r>
            <a:r>
              <a:rPr lang="en-US" sz="2400" dirty="0">
                <a:latin typeface="Times New Roman" pitchFamily="18" charset="0"/>
                <a:cs typeface="Arial" charset="0"/>
              </a:rPr>
              <a:t>: </a:t>
            </a:r>
          </a:p>
          <a:p>
            <a:pPr marL="742950" lvl="1" indent="-285750">
              <a:spcBef>
                <a:spcPct val="20000"/>
              </a:spcBef>
            </a:pPr>
            <a:r>
              <a:rPr lang="en-US" sz="2000" i="1" dirty="0">
                <a:solidFill>
                  <a:schemeClr val="accent2"/>
                </a:solidFill>
                <a:latin typeface="Times New Roman" pitchFamily="18" charset="0"/>
                <a:cs typeface="Arial" charset="0"/>
              </a:rPr>
              <a:t>	</a:t>
            </a:r>
            <a:r>
              <a:rPr lang="en-US" sz="2600" b="1" i="1" dirty="0">
                <a:solidFill>
                  <a:schemeClr val="accent1"/>
                </a:solidFill>
                <a:latin typeface="Times New Roman" pitchFamily="18" charset="0"/>
                <a:cs typeface="Arial" charset="0"/>
              </a:rPr>
              <a:t>C</a:t>
            </a:r>
            <a:r>
              <a:rPr lang="en-US" sz="2600" b="1" i="1" baseline="-25000" dirty="0">
                <a:solidFill>
                  <a:schemeClr val="accent1"/>
                </a:solidFill>
                <a:latin typeface="Times New Roman" pitchFamily="18" charset="0"/>
                <a:cs typeface="Arial" charset="0"/>
              </a:rPr>
              <a:t>i</a:t>
            </a:r>
            <a:r>
              <a:rPr lang="en-US" sz="2600" b="1" baseline="-25000" dirty="0">
                <a:solidFill>
                  <a:schemeClr val="accent1"/>
                </a:solidFill>
                <a:latin typeface="Times New Roman" pitchFamily="18" charset="0"/>
                <a:cs typeface="Arial" charset="0"/>
              </a:rPr>
              <a:t>-1</a:t>
            </a:r>
            <a:r>
              <a:rPr lang="en-US" sz="2600" b="1" dirty="0">
                <a:solidFill>
                  <a:schemeClr val="accent1"/>
                </a:solidFill>
                <a:latin typeface="Times New Roman" pitchFamily="18" charset="0"/>
                <a:cs typeface="Arial" charset="0"/>
              </a:rPr>
              <a:t> = </a:t>
            </a:r>
            <a:r>
              <a:rPr lang="en-US" sz="2600" b="1" i="1" dirty="0">
                <a:solidFill>
                  <a:schemeClr val="accent1"/>
                </a:solidFill>
                <a:latin typeface="Times New Roman" pitchFamily="18" charset="0"/>
                <a:cs typeface="Arial" charset="0"/>
              </a:rPr>
              <a:t>G</a:t>
            </a:r>
            <a:r>
              <a:rPr lang="en-US" sz="2600" b="1" i="1" baseline="-25000" dirty="0">
                <a:solidFill>
                  <a:schemeClr val="accent1"/>
                </a:solidFill>
                <a:latin typeface="Times New Roman" pitchFamily="18" charset="0"/>
                <a:cs typeface="Arial" charset="0"/>
              </a:rPr>
              <a:t>i</a:t>
            </a:r>
            <a:r>
              <a:rPr lang="en-US" sz="2600" b="1" baseline="-25000" dirty="0">
                <a:solidFill>
                  <a:schemeClr val="accent1"/>
                </a:solidFill>
                <a:latin typeface="Times New Roman" pitchFamily="18" charset="0"/>
                <a:cs typeface="Arial" charset="0"/>
              </a:rPr>
              <a:t>-1:-1</a:t>
            </a:r>
            <a:r>
              <a:rPr lang="en-US" sz="2600" b="1" dirty="0">
                <a:solidFill>
                  <a:schemeClr val="accent1"/>
                </a:solidFill>
                <a:latin typeface="Times New Roman" pitchFamily="18" charset="0"/>
                <a:cs typeface="Arial" charset="0"/>
              </a:rPr>
              <a:t> </a:t>
            </a:r>
          </a:p>
          <a:p>
            <a:pPr marL="342900" indent="-342900">
              <a:spcBef>
                <a:spcPct val="20000"/>
              </a:spcBef>
            </a:pPr>
            <a:r>
              <a:rPr lang="en-US" sz="2400" dirty="0">
                <a:latin typeface="Times New Roman" pitchFamily="18" charset="0"/>
                <a:cs typeface="Arial" charset="0"/>
              </a:rPr>
              <a:t>	</a:t>
            </a:r>
            <a:r>
              <a:rPr lang="en-US" sz="2400" i="1" dirty="0">
                <a:latin typeface="Times New Roman" pitchFamily="18" charset="0"/>
                <a:cs typeface="Arial" charset="0"/>
              </a:rPr>
              <a:t>G</a:t>
            </a:r>
            <a:r>
              <a:rPr lang="en-US" sz="2400" i="1" baseline="-25000" dirty="0">
                <a:latin typeface="Times New Roman" pitchFamily="18" charset="0"/>
                <a:cs typeface="Arial" charset="0"/>
              </a:rPr>
              <a:t>i</a:t>
            </a:r>
            <a:r>
              <a:rPr lang="en-US" sz="2400" baseline="-25000" dirty="0">
                <a:latin typeface="Times New Roman" pitchFamily="18" charset="0"/>
                <a:cs typeface="Arial" charset="0"/>
              </a:rPr>
              <a:t>-1:-</a:t>
            </a:r>
            <a:r>
              <a:rPr lang="en-US" sz="2400" baseline="-25000" dirty="0" smtClean="0">
                <a:latin typeface="Times New Roman" pitchFamily="18" charset="0"/>
                <a:cs typeface="Arial" charset="0"/>
              </a:rPr>
              <a:t>1</a:t>
            </a:r>
            <a:r>
              <a:rPr lang="en-US" sz="2400" dirty="0" smtClean="0">
                <a:latin typeface="Times New Roman" pitchFamily="18" charset="0"/>
                <a:cs typeface="Arial" charset="0"/>
              </a:rPr>
              <a:t>: generate </a:t>
            </a:r>
            <a:r>
              <a:rPr lang="en-US" sz="2400" dirty="0">
                <a:latin typeface="Times New Roman" pitchFamily="18" charset="0"/>
                <a:cs typeface="Arial" charset="0"/>
              </a:rPr>
              <a:t>signal spanning columns </a:t>
            </a:r>
            <a:r>
              <a:rPr lang="en-US" sz="2400" i="1" dirty="0">
                <a:latin typeface="Times New Roman" pitchFamily="18" charset="0"/>
                <a:cs typeface="Arial" charset="0"/>
              </a:rPr>
              <a:t>i</a:t>
            </a:r>
            <a:r>
              <a:rPr lang="en-US" sz="2400" dirty="0">
                <a:latin typeface="Times New Roman" pitchFamily="18" charset="0"/>
                <a:cs typeface="Arial" charset="0"/>
              </a:rPr>
              <a:t>-1 to -</a:t>
            </a:r>
            <a:r>
              <a:rPr lang="en-US" sz="2400" dirty="0" smtClean="0">
                <a:latin typeface="Times New Roman" pitchFamily="18" charset="0"/>
                <a:cs typeface="Arial" charset="0"/>
              </a:rPr>
              <a:t>1</a:t>
            </a:r>
            <a:endParaRPr lang="en-US" sz="2400" dirty="0">
              <a:latin typeface="Times New Roman" pitchFamily="18" charset="0"/>
              <a:cs typeface="Arial" charset="0"/>
            </a:endParaRPr>
          </a:p>
          <a:p>
            <a:pPr marL="342900" indent="-342900">
              <a:spcBef>
                <a:spcPct val="20000"/>
              </a:spcBef>
              <a:buFontTx/>
              <a:buChar char="•"/>
            </a:pPr>
            <a:r>
              <a:rPr lang="en-US" sz="2400" dirty="0" smtClean="0">
                <a:latin typeface="Times New Roman" pitchFamily="18" charset="0"/>
                <a:cs typeface="Arial" charset="0"/>
              </a:rPr>
              <a:t>Sum equation:</a:t>
            </a:r>
            <a:endParaRPr lang="en-US" sz="2400" dirty="0">
              <a:latin typeface="Times New Roman" pitchFamily="18" charset="0"/>
              <a:cs typeface="Arial" charset="0"/>
            </a:endParaRPr>
          </a:p>
          <a:p>
            <a:pPr marL="742950" lvl="1" indent="-285750">
              <a:spcBef>
                <a:spcPct val="20000"/>
              </a:spcBef>
            </a:pPr>
            <a:r>
              <a:rPr lang="en-US" sz="2000" b="1" i="1" dirty="0">
                <a:solidFill>
                  <a:schemeClr val="accent2"/>
                </a:solidFill>
                <a:latin typeface="Times New Roman" pitchFamily="18" charset="0"/>
                <a:cs typeface="Arial" charset="0"/>
              </a:rPr>
              <a:t>	</a:t>
            </a:r>
            <a:r>
              <a:rPr lang="en-US" sz="2600" b="1" i="1" dirty="0">
                <a:solidFill>
                  <a:schemeClr val="accent1"/>
                </a:solidFill>
                <a:latin typeface="Times New Roman" pitchFamily="18" charset="0"/>
                <a:cs typeface="Arial" charset="0"/>
              </a:rPr>
              <a:t>S</a:t>
            </a:r>
            <a:r>
              <a:rPr lang="en-US" sz="2600" b="1" i="1" baseline="-25000" dirty="0">
                <a:solidFill>
                  <a:schemeClr val="accent1"/>
                </a:solidFill>
                <a:latin typeface="Times New Roman" pitchFamily="18" charset="0"/>
                <a:cs typeface="Arial" charset="0"/>
              </a:rPr>
              <a:t>i</a:t>
            </a:r>
            <a:r>
              <a:rPr lang="en-US" sz="2600" b="1" i="1" dirty="0">
                <a:solidFill>
                  <a:schemeClr val="accent1"/>
                </a:solidFill>
                <a:latin typeface="Times New Roman" pitchFamily="18" charset="0"/>
                <a:cs typeface="Arial" charset="0"/>
              </a:rPr>
              <a:t> = </a:t>
            </a:r>
            <a:r>
              <a:rPr lang="en-US" sz="2600" b="1" dirty="0">
                <a:solidFill>
                  <a:schemeClr val="accent1"/>
                </a:solidFill>
                <a:latin typeface="Times New Roman" pitchFamily="18" charset="0"/>
                <a:cs typeface="Arial" charset="0"/>
              </a:rPr>
              <a:t>(</a:t>
            </a:r>
            <a:r>
              <a:rPr lang="en-US" sz="2600" b="1" i="1" dirty="0">
                <a:solidFill>
                  <a:schemeClr val="accent1"/>
                </a:solidFill>
                <a:latin typeface="Times New Roman" pitchFamily="18" charset="0"/>
                <a:cs typeface="Arial" charset="0"/>
              </a:rPr>
              <a:t>A</a:t>
            </a:r>
            <a:r>
              <a:rPr lang="en-US" sz="2600" b="1" i="1" baseline="-25000" dirty="0">
                <a:solidFill>
                  <a:schemeClr val="accent1"/>
                </a:solidFill>
                <a:latin typeface="Times New Roman" pitchFamily="18" charset="0"/>
                <a:cs typeface="Arial" charset="0"/>
              </a:rPr>
              <a:t>i</a:t>
            </a:r>
            <a:r>
              <a:rPr lang="en-US" sz="2600" b="1" i="1" dirty="0">
                <a:solidFill>
                  <a:schemeClr val="accent1"/>
                </a:solidFill>
                <a:latin typeface="Times New Roman" pitchFamily="18" charset="0"/>
                <a:cs typeface="Arial" charset="0"/>
              </a:rPr>
              <a:t> </a:t>
            </a:r>
            <a:r>
              <a:rPr lang="en-US" sz="2600" b="1" dirty="0">
                <a:solidFill>
                  <a:schemeClr val="accent1"/>
                </a:solidFill>
                <a:latin typeface="Symbol" pitchFamily="18" charset="2"/>
                <a:cs typeface="Arial" charset="0"/>
              </a:rPr>
              <a:t>Å</a:t>
            </a:r>
            <a:r>
              <a:rPr lang="en-US" sz="2600" b="1" i="1" dirty="0">
                <a:solidFill>
                  <a:schemeClr val="accent1"/>
                </a:solidFill>
                <a:latin typeface="Times New Roman" pitchFamily="18" charset="0"/>
                <a:cs typeface="Arial" charset="0"/>
              </a:rPr>
              <a:t> B</a:t>
            </a:r>
            <a:r>
              <a:rPr lang="en-US" sz="2600" b="1" i="1" baseline="-25000" dirty="0">
                <a:solidFill>
                  <a:schemeClr val="accent1"/>
                </a:solidFill>
                <a:latin typeface="Times New Roman" pitchFamily="18" charset="0"/>
                <a:cs typeface="Arial" charset="0"/>
              </a:rPr>
              <a:t>i</a:t>
            </a:r>
            <a:r>
              <a:rPr lang="en-US" sz="2600" b="1" dirty="0">
                <a:solidFill>
                  <a:schemeClr val="accent1"/>
                </a:solidFill>
                <a:latin typeface="Times New Roman" pitchFamily="18" charset="0"/>
                <a:cs typeface="Arial" charset="0"/>
              </a:rPr>
              <a:t>)</a:t>
            </a:r>
            <a:r>
              <a:rPr lang="en-US" sz="2600" b="1" i="1" dirty="0">
                <a:solidFill>
                  <a:schemeClr val="accent1"/>
                </a:solidFill>
                <a:latin typeface="Times New Roman" pitchFamily="18" charset="0"/>
                <a:cs typeface="Arial" charset="0"/>
              </a:rPr>
              <a:t> </a:t>
            </a:r>
            <a:r>
              <a:rPr lang="en-US" sz="2600" b="1" dirty="0">
                <a:solidFill>
                  <a:schemeClr val="accent1"/>
                </a:solidFill>
                <a:latin typeface="Symbol" pitchFamily="18" charset="2"/>
                <a:cs typeface="Arial" charset="0"/>
              </a:rPr>
              <a:t>Å</a:t>
            </a:r>
            <a:r>
              <a:rPr lang="en-US" sz="2600" b="1" i="1" dirty="0">
                <a:solidFill>
                  <a:schemeClr val="accent1"/>
                </a:solidFill>
                <a:latin typeface="Times New Roman" pitchFamily="18" charset="0"/>
                <a:cs typeface="Arial" charset="0"/>
              </a:rPr>
              <a:t> G</a:t>
            </a:r>
            <a:r>
              <a:rPr lang="en-US" sz="2600" b="1" i="1" baseline="-25000" dirty="0">
                <a:solidFill>
                  <a:schemeClr val="accent1"/>
                </a:solidFill>
                <a:latin typeface="Times New Roman" pitchFamily="18" charset="0"/>
                <a:cs typeface="Arial" charset="0"/>
              </a:rPr>
              <a:t>i</a:t>
            </a:r>
            <a:r>
              <a:rPr lang="en-US" sz="2600" b="1" baseline="-25000" dirty="0">
                <a:solidFill>
                  <a:schemeClr val="accent1"/>
                </a:solidFill>
                <a:latin typeface="Times New Roman" pitchFamily="18" charset="0"/>
                <a:cs typeface="Arial" charset="0"/>
              </a:rPr>
              <a:t>-1:-1</a:t>
            </a:r>
          </a:p>
          <a:p>
            <a:pPr marL="342900" indent="-342900">
              <a:spcBef>
                <a:spcPct val="20000"/>
              </a:spcBef>
              <a:buFontTx/>
              <a:buChar char="•"/>
            </a:pPr>
            <a:r>
              <a:rPr lang="en-US" sz="2400" b="1" dirty="0">
                <a:latin typeface="Times New Roman" pitchFamily="18" charset="0"/>
                <a:cs typeface="Arial" charset="0"/>
              </a:rPr>
              <a:t>Goal:</a:t>
            </a:r>
            <a:r>
              <a:rPr lang="en-US" sz="2400" dirty="0">
                <a:latin typeface="Times New Roman" pitchFamily="18" charset="0"/>
                <a:cs typeface="Arial" charset="0"/>
              </a:rPr>
              <a:t> Quickly compute G</a:t>
            </a:r>
            <a:r>
              <a:rPr lang="en-US" sz="2400" baseline="-25000" dirty="0">
                <a:latin typeface="Times New Roman" pitchFamily="18" charset="0"/>
                <a:cs typeface="Arial" charset="0"/>
              </a:rPr>
              <a:t>0:-1</a:t>
            </a:r>
            <a:r>
              <a:rPr lang="en-US" sz="2400" dirty="0">
                <a:latin typeface="Times New Roman" pitchFamily="18" charset="0"/>
                <a:cs typeface="Arial" charset="0"/>
              </a:rPr>
              <a:t>, G</a:t>
            </a:r>
            <a:r>
              <a:rPr lang="en-US" sz="2400" baseline="-25000" dirty="0">
                <a:latin typeface="Times New Roman" pitchFamily="18" charset="0"/>
                <a:cs typeface="Arial" charset="0"/>
              </a:rPr>
              <a:t>1:-1</a:t>
            </a:r>
            <a:r>
              <a:rPr lang="en-US" sz="2400" dirty="0">
                <a:latin typeface="Times New Roman" pitchFamily="18" charset="0"/>
                <a:cs typeface="Arial" charset="0"/>
              </a:rPr>
              <a:t>, G</a:t>
            </a:r>
            <a:r>
              <a:rPr lang="en-US" sz="2400" baseline="-25000" dirty="0">
                <a:latin typeface="Times New Roman" pitchFamily="18" charset="0"/>
                <a:cs typeface="Arial" charset="0"/>
              </a:rPr>
              <a:t>2:-1</a:t>
            </a:r>
            <a:r>
              <a:rPr lang="en-US" sz="2400" dirty="0">
                <a:latin typeface="Times New Roman" pitchFamily="18" charset="0"/>
                <a:cs typeface="Arial" charset="0"/>
              </a:rPr>
              <a:t>, G</a:t>
            </a:r>
            <a:r>
              <a:rPr lang="en-US" sz="2400" baseline="-25000" dirty="0">
                <a:latin typeface="Times New Roman" pitchFamily="18" charset="0"/>
                <a:cs typeface="Arial" charset="0"/>
              </a:rPr>
              <a:t>3:-1</a:t>
            </a:r>
            <a:r>
              <a:rPr lang="en-US" sz="2400" dirty="0">
                <a:latin typeface="Times New Roman" pitchFamily="18" charset="0"/>
                <a:cs typeface="Arial" charset="0"/>
              </a:rPr>
              <a:t>, G</a:t>
            </a:r>
            <a:r>
              <a:rPr lang="en-US" sz="2400" baseline="-25000" dirty="0">
                <a:latin typeface="Times New Roman" pitchFamily="18" charset="0"/>
                <a:cs typeface="Arial" charset="0"/>
              </a:rPr>
              <a:t>4:-1</a:t>
            </a:r>
            <a:r>
              <a:rPr lang="en-US" sz="2400" dirty="0">
                <a:latin typeface="Times New Roman" pitchFamily="18" charset="0"/>
                <a:cs typeface="Arial" charset="0"/>
              </a:rPr>
              <a:t>, G</a:t>
            </a:r>
            <a:r>
              <a:rPr lang="en-US" sz="2400" baseline="-25000" dirty="0">
                <a:latin typeface="Times New Roman" pitchFamily="18" charset="0"/>
                <a:cs typeface="Arial" charset="0"/>
              </a:rPr>
              <a:t>5:-1</a:t>
            </a:r>
            <a:r>
              <a:rPr lang="en-US" sz="2400" dirty="0">
                <a:latin typeface="Times New Roman" pitchFamily="18" charset="0"/>
                <a:cs typeface="Arial" charset="0"/>
              </a:rPr>
              <a:t>, … </a:t>
            </a:r>
            <a:r>
              <a:rPr lang="en-US" sz="2400" dirty="0" smtClean="0">
                <a:latin typeface="Times New Roman" pitchFamily="18" charset="0"/>
                <a:cs typeface="Arial" charset="0"/>
              </a:rPr>
              <a:t>(called </a:t>
            </a:r>
            <a:r>
              <a:rPr lang="en-US" sz="2400" b="1" i="1" dirty="0" smtClean="0">
                <a:latin typeface="Times New Roman" pitchFamily="18" charset="0"/>
                <a:cs typeface="Arial" charset="0"/>
              </a:rPr>
              <a:t>prefixes</a:t>
            </a:r>
            <a:r>
              <a:rPr lang="en-US" sz="2400" i="1" dirty="0">
                <a:latin typeface="Times New Roman" pitchFamily="18" charset="0"/>
                <a:cs typeface="Arial" charset="0"/>
              </a:rPr>
              <a:t>)</a:t>
            </a:r>
          </a:p>
          <a:p>
            <a:pPr marL="742950" lvl="1" indent="-285750">
              <a:spcBef>
                <a:spcPct val="20000"/>
              </a:spcBef>
            </a:pPr>
            <a:endParaRPr lang="en-US" sz="2000" baseline="-25000" dirty="0">
              <a:solidFill>
                <a:schemeClr val="accent2"/>
              </a:solidFill>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Prefix Adder</a:t>
            </a:r>
            <a:endParaRPr lang="en-US" sz="4400" dirty="0">
              <a:solidFill>
                <a:schemeClr val="bg1"/>
              </a:solidFill>
              <a:latin typeface="+mj-lt"/>
            </a:endParaRPr>
          </a:p>
        </p:txBody>
      </p:sp>
    </p:spTree>
    <p:extLst>
      <p:ext uri="{BB962C8B-B14F-4D97-AF65-F5344CB8AC3E}">
        <p14:creationId xmlns:p14="http://schemas.microsoft.com/office/powerpoint/2010/main" val="406308621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37988" name="Rectangle 4"/>
          <p:cNvSpPr>
            <a:spLocks noChangeArrowheads="1"/>
          </p:cNvSpPr>
          <p:nvPr>
            <p:custDataLst>
              <p:tags r:id="rId2"/>
            </p:custDataLst>
          </p:nvPr>
        </p:nvSpPr>
        <p:spPr bwMode="auto">
          <a:xfrm>
            <a:off x="914400" y="1295400"/>
            <a:ext cx="7924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smtClean="0">
                <a:latin typeface="Times New Roman" pitchFamily="18" charset="0"/>
                <a:cs typeface="Arial" charset="0"/>
              </a:rPr>
              <a:t>Generate </a:t>
            </a:r>
            <a:r>
              <a:rPr lang="en-US" sz="2400" dirty="0">
                <a:latin typeface="Times New Roman" pitchFamily="18" charset="0"/>
                <a:cs typeface="Arial" charset="0"/>
              </a:rPr>
              <a:t>and propagate signals for a block spanning bits </a:t>
            </a:r>
            <a:r>
              <a:rPr lang="en-US" sz="2400" i="1" dirty="0" smtClean="0">
                <a:latin typeface="Times New Roman" pitchFamily="18" charset="0"/>
                <a:cs typeface="Arial" charset="0"/>
              </a:rPr>
              <a:t>i</a:t>
            </a:r>
            <a:r>
              <a:rPr lang="en-US" sz="2400" dirty="0" smtClean="0">
                <a:latin typeface="Times New Roman" pitchFamily="18" charset="0"/>
                <a:cs typeface="Arial" charset="0"/>
              </a:rPr>
              <a:t>:</a:t>
            </a:r>
            <a:r>
              <a:rPr lang="en-US" sz="2400" i="1" dirty="0" smtClean="0">
                <a:latin typeface="Times New Roman" pitchFamily="18" charset="0"/>
                <a:cs typeface="Arial" charset="0"/>
              </a:rPr>
              <a:t>j</a:t>
            </a:r>
            <a:r>
              <a:rPr lang="en-US" sz="2400" dirty="0" smtClean="0">
                <a:latin typeface="Times New Roman" pitchFamily="18" charset="0"/>
                <a:cs typeface="Arial" charset="0"/>
              </a:rPr>
              <a:t>:</a:t>
            </a:r>
            <a:endParaRPr lang="en-US" sz="2400" dirty="0">
              <a:latin typeface="Times New Roman" pitchFamily="18" charset="0"/>
              <a:cs typeface="Arial" charset="0"/>
            </a:endParaRPr>
          </a:p>
          <a:p>
            <a:pPr marL="742950" lvl="1" indent="-285750">
              <a:spcBef>
                <a:spcPct val="20000"/>
              </a:spcBef>
            </a:pPr>
            <a:r>
              <a:rPr lang="en-US" sz="2400" b="1" i="1" dirty="0">
                <a:solidFill>
                  <a:schemeClr val="accent2"/>
                </a:solidFill>
                <a:latin typeface="Times New Roman" pitchFamily="18" charset="0"/>
                <a:cs typeface="Arial" charset="0"/>
              </a:rPr>
              <a:t>	</a:t>
            </a:r>
            <a:r>
              <a:rPr lang="en-US" sz="2800" b="1" i="1" dirty="0" err="1">
                <a:solidFill>
                  <a:schemeClr val="accent1"/>
                </a:solidFill>
                <a:latin typeface="Times New Roman" pitchFamily="18" charset="0"/>
                <a:cs typeface="Arial" charset="0"/>
              </a:rPr>
              <a:t>G</a:t>
            </a:r>
            <a:r>
              <a:rPr lang="en-US" sz="2800" b="1" i="1" baseline="-25000" dirty="0" err="1">
                <a:solidFill>
                  <a:schemeClr val="accent1"/>
                </a:solidFill>
                <a:latin typeface="Times New Roman" pitchFamily="18" charset="0"/>
                <a:cs typeface="Arial" charset="0"/>
              </a:rPr>
              <a:t>i:j</a:t>
            </a:r>
            <a:r>
              <a:rPr lang="en-US" sz="2800" b="1" i="1" dirty="0">
                <a:solidFill>
                  <a:schemeClr val="accent1"/>
                </a:solidFill>
                <a:latin typeface="Times New Roman" pitchFamily="18" charset="0"/>
                <a:cs typeface="Arial" charset="0"/>
              </a:rPr>
              <a:t> = </a:t>
            </a:r>
            <a:r>
              <a:rPr lang="en-US" sz="2800" b="1" i="1" dirty="0" err="1">
                <a:solidFill>
                  <a:schemeClr val="accent1"/>
                </a:solidFill>
                <a:latin typeface="Times New Roman" pitchFamily="18" charset="0"/>
                <a:cs typeface="Arial" charset="0"/>
              </a:rPr>
              <a:t>G</a:t>
            </a:r>
            <a:r>
              <a:rPr lang="en-US" sz="2800" b="1" i="1" baseline="-25000" dirty="0" err="1">
                <a:solidFill>
                  <a:schemeClr val="accent1"/>
                </a:solidFill>
                <a:latin typeface="Times New Roman" pitchFamily="18" charset="0"/>
                <a:cs typeface="Arial" charset="0"/>
              </a:rPr>
              <a:t>i:k</a:t>
            </a:r>
            <a:r>
              <a:rPr lang="en-US" sz="2800" b="1" i="1" dirty="0">
                <a:solidFill>
                  <a:schemeClr val="accent1"/>
                </a:solidFill>
                <a:latin typeface="Times New Roman" pitchFamily="18" charset="0"/>
                <a:cs typeface="Arial" charset="0"/>
              </a:rPr>
              <a:t> </a:t>
            </a:r>
            <a:r>
              <a:rPr lang="en-US" sz="2800" b="1" dirty="0">
                <a:solidFill>
                  <a:schemeClr val="accent1"/>
                </a:solidFill>
                <a:latin typeface="Symbol" pitchFamily="18" charset="2"/>
                <a:cs typeface="Arial" charset="0"/>
              </a:rPr>
              <a:t>+</a:t>
            </a:r>
            <a:r>
              <a:rPr lang="en-US" sz="2800" b="1" i="1" dirty="0">
                <a:solidFill>
                  <a:schemeClr val="accent1"/>
                </a:solidFill>
                <a:latin typeface="Times New Roman" pitchFamily="18" charset="0"/>
                <a:cs typeface="Arial" charset="0"/>
              </a:rPr>
              <a:t> </a:t>
            </a:r>
            <a:r>
              <a:rPr lang="en-US" sz="2800" b="1" i="1" dirty="0" err="1">
                <a:solidFill>
                  <a:schemeClr val="accent1"/>
                </a:solidFill>
                <a:latin typeface="Times New Roman" pitchFamily="18" charset="0"/>
                <a:cs typeface="Arial" charset="0"/>
              </a:rPr>
              <a:t>P</a:t>
            </a:r>
            <a:r>
              <a:rPr lang="en-US" sz="2800" b="1" i="1" baseline="-25000" dirty="0" err="1">
                <a:solidFill>
                  <a:schemeClr val="accent1"/>
                </a:solidFill>
                <a:latin typeface="Times New Roman" pitchFamily="18" charset="0"/>
                <a:cs typeface="Arial" charset="0"/>
              </a:rPr>
              <a:t>i:k</a:t>
            </a:r>
            <a:r>
              <a:rPr lang="en-US" sz="2800" b="1" i="1" dirty="0">
                <a:solidFill>
                  <a:schemeClr val="accent1"/>
                </a:solidFill>
                <a:latin typeface="Times New Roman" pitchFamily="18" charset="0"/>
                <a:cs typeface="Arial" charset="0"/>
              </a:rPr>
              <a:t> G</a:t>
            </a:r>
            <a:r>
              <a:rPr lang="en-US" sz="2800" b="1" i="1" baseline="-25000" dirty="0">
                <a:solidFill>
                  <a:schemeClr val="accent1"/>
                </a:solidFill>
                <a:latin typeface="Times New Roman" pitchFamily="18" charset="0"/>
                <a:cs typeface="Arial" charset="0"/>
              </a:rPr>
              <a:t>k</a:t>
            </a:r>
            <a:r>
              <a:rPr lang="en-US" sz="2800" b="1" baseline="-25000" dirty="0">
                <a:solidFill>
                  <a:schemeClr val="accent1"/>
                </a:solidFill>
                <a:latin typeface="Times New Roman" pitchFamily="18" charset="0"/>
                <a:cs typeface="Arial" charset="0"/>
              </a:rPr>
              <a:t>-1:</a:t>
            </a:r>
            <a:r>
              <a:rPr lang="en-US" sz="2800" b="1" i="1" baseline="-25000" dirty="0">
                <a:solidFill>
                  <a:schemeClr val="accent1"/>
                </a:solidFill>
                <a:latin typeface="Times New Roman" pitchFamily="18" charset="0"/>
                <a:cs typeface="Arial" charset="0"/>
              </a:rPr>
              <a:t>j</a:t>
            </a:r>
            <a:endParaRPr lang="en-US" sz="2800" b="1" dirty="0">
              <a:solidFill>
                <a:schemeClr val="accent1"/>
              </a:solidFill>
              <a:latin typeface="Times New Roman" pitchFamily="18" charset="0"/>
              <a:cs typeface="Arial" charset="0"/>
            </a:endParaRPr>
          </a:p>
          <a:p>
            <a:pPr marL="742950" lvl="1" indent="-285750">
              <a:spcBef>
                <a:spcPct val="20000"/>
              </a:spcBef>
            </a:pPr>
            <a:r>
              <a:rPr lang="en-US" sz="2800" b="1" i="1" dirty="0">
                <a:solidFill>
                  <a:schemeClr val="accent1"/>
                </a:solidFill>
                <a:latin typeface="Times New Roman" pitchFamily="18" charset="0"/>
                <a:cs typeface="Arial" charset="0"/>
              </a:rPr>
              <a:t>  	</a:t>
            </a:r>
            <a:r>
              <a:rPr lang="en-US" sz="2800" b="1" i="1" dirty="0" err="1">
                <a:solidFill>
                  <a:schemeClr val="accent1"/>
                </a:solidFill>
                <a:latin typeface="Times New Roman" pitchFamily="18" charset="0"/>
                <a:cs typeface="Arial" charset="0"/>
              </a:rPr>
              <a:t>P</a:t>
            </a:r>
            <a:r>
              <a:rPr lang="en-US" sz="2800" b="1" baseline="-25000" dirty="0" err="1">
                <a:solidFill>
                  <a:schemeClr val="accent1"/>
                </a:solidFill>
                <a:latin typeface="Times New Roman" pitchFamily="18" charset="0"/>
                <a:cs typeface="Arial" charset="0"/>
              </a:rPr>
              <a:t>i:j</a:t>
            </a:r>
            <a:r>
              <a:rPr lang="en-US" sz="2800" b="1" dirty="0">
                <a:solidFill>
                  <a:schemeClr val="accent1"/>
                </a:solidFill>
                <a:latin typeface="Times New Roman" pitchFamily="18" charset="0"/>
                <a:cs typeface="Arial" charset="0"/>
              </a:rPr>
              <a:t> = </a:t>
            </a:r>
            <a:r>
              <a:rPr lang="en-US" sz="2800" b="1" i="1" dirty="0">
                <a:solidFill>
                  <a:schemeClr val="accent1"/>
                </a:solidFill>
                <a:latin typeface="Times New Roman" pitchFamily="18" charset="0"/>
                <a:cs typeface="Arial" charset="0"/>
              </a:rPr>
              <a:t>P</a:t>
            </a:r>
            <a:r>
              <a:rPr lang="en-US" sz="2800" b="1" i="1" baseline="-25000" dirty="0">
                <a:solidFill>
                  <a:schemeClr val="accent1"/>
                </a:solidFill>
                <a:latin typeface="Times New Roman" pitchFamily="18" charset="0"/>
                <a:cs typeface="Arial" charset="0"/>
              </a:rPr>
              <a:t>i</a:t>
            </a:r>
            <a:r>
              <a:rPr lang="en-US" sz="2800" b="1" baseline="-25000" dirty="0">
                <a:solidFill>
                  <a:schemeClr val="accent1"/>
                </a:solidFill>
                <a:latin typeface="Times New Roman" pitchFamily="18" charset="0"/>
                <a:cs typeface="Arial" charset="0"/>
              </a:rPr>
              <a:t>:</a:t>
            </a:r>
            <a:r>
              <a:rPr lang="en-US" sz="2800" b="1" i="1" baseline="-25000" dirty="0">
                <a:solidFill>
                  <a:schemeClr val="accent1"/>
                </a:solidFill>
                <a:latin typeface="Times New Roman" pitchFamily="18" charset="0"/>
                <a:cs typeface="Arial" charset="0"/>
              </a:rPr>
              <a:t>k</a:t>
            </a:r>
            <a:r>
              <a:rPr lang="en-US" sz="2800" b="1" i="1" dirty="0">
                <a:solidFill>
                  <a:schemeClr val="accent1"/>
                </a:solidFill>
                <a:latin typeface="Times New Roman" pitchFamily="18" charset="0"/>
                <a:cs typeface="Arial" charset="0"/>
              </a:rPr>
              <a:t>P</a:t>
            </a:r>
            <a:r>
              <a:rPr lang="en-US" sz="2800" b="1" i="1" baseline="-25000" dirty="0">
                <a:solidFill>
                  <a:schemeClr val="accent1"/>
                </a:solidFill>
                <a:latin typeface="Times New Roman" pitchFamily="18" charset="0"/>
                <a:cs typeface="Arial" charset="0"/>
              </a:rPr>
              <a:t>k</a:t>
            </a:r>
            <a:r>
              <a:rPr lang="en-US" sz="2800" b="1" baseline="-25000" dirty="0">
                <a:solidFill>
                  <a:schemeClr val="accent1"/>
                </a:solidFill>
                <a:latin typeface="Times New Roman" pitchFamily="18" charset="0"/>
                <a:cs typeface="Arial" charset="0"/>
              </a:rPr>
              <a:t>-1:j</a:t>
            </a:r>
          </a:p>
          <a:p>
            <a:pPr marL="342900" indent="-342900">
              <a:spcBef>
                <a:spcPct val="20000"/>
              </a:spcBef>
              <a:buFontTx/>
              <a:buChar char="•"/>
            </a:pPr>
            <a:r>
              <a:rPr lang="en-US" sz="2400" dirty="0" smtClean="0">
                <a:latin typeface="Times New Roman" pitchFamily="18" charset="0"/>
                <a:cs typeface="Arial" charset="0"/>
              </a:rPr>
              <a:t>In words:</a:t>
            </a:r>
            <a:endParaRPr lang="en-US" sz="2400" dirty="0">
              <a:latin typeface="Times New Roman" pitchFamily="18" charset="0"/>
              <a:cs typeface="Arial" charset="0"/>
            </a:endParaRPr>
          </a:p>
          <a:p>
            <a:pPr marL="742950" lvl="1" indent="-285750">
              <a:spcBef>
                <a:spcPct val="20000"/>
              </a:spcBef>
              <a:buFontTx/>
              <a:buChar char="–"/>
            </a:pPr>
            <a:r>
              <a:rPr lang="en-US" sz="2400" b="1" dirty="0" smtClean="0">
                <a:latin typeface="Times New Roman" pitchFamily="18" charset="0"/>
                <a:cs typeface="Arial" charset="0"/>
              </a:rPr>
              <a:t>Generate:</a:t>
            </a:r>
            <a:r>
              <a:rPr lang="en-US" sz="2400" dirty="0" smtClean="0">
                <a:latin typeface="Times New Roman" pitchFamily="18" charset="0"/>
                <a:cs typeface="Arial" charset="0"/>
              </a:rPr>
              <a:t> block </a:t>
            </a:r>
            <a:r>
              <a:rPr lang="en-US" sz="2400" i="1" dirty="0" smtClean="0">
                <a:latin typeface="Times New Roman" pitchFamily="18" charset="0"/>
                <a:cs typeface="Arial" charset="0"/>
              </a:rPr>
              <a:t>i</a:t>
            </a:r>
            <a:r>
              <a:rPr lang="en-US" sz="2400" dirty="0" smtClean="0">
                <a:latin typeface="Times New Roman" pitchFamily="18" charset="0"/>
                <a:cs typeface="Arial" charset="0"/>
              </a:rPr>
              <a:t>:</a:t>
            </a:r>
            <a:r>
              <a:rPr lang="en-US" sz="2400" i="1" dirty="0" smtClean="0">
                <a:latin typeface="Times New Roman" pitchFamily="18" charset="0"/>
                <a:cs typeface="Arial" charset="0"/>
              </a:rPr>
              <a:t>j</a:t>
            </a:r>
            <a:r>
              <a:rPr lang="en-US" sz="2400" dirty="0" smtClean="0">
                <a:latin typeface="Times New Roman" pitchFamily="18" charset="0"/>
                <a:cs typeface="Arial" charset="0"/>
              </a:rPr>
              <a:t> will </a:t>
            </a:r>
            <a:r>
              <a:rPr lang="en-US" sz="2400" dirty="0">
                <a:latin typeface="Times New Roman" pitchFamily="18" charset="0"/>
                <a:cs typeface="Arial" charset="0"/>
              </a:rPr>
              <a:t>generate a carry </a:t>
            </a:r>
            <a:r>
              <a:rPr lang="en-US" sz="2400" dirty="0" smtClean="0">
                <a:latin typeface="Times New Roman" pitchFamily="18" charset="0"/>
                <a:cs typeface="Arial" charset="0"/>
              </a:rPr>
              <a:t>if:</a:t>
            </a:r>
          </a:p>
          <a:p>
            <a:pPr marL="1257300" lvl="2" indent="-342900">
              <a:spcBef>
                <a:spcPct val="20000"/>
              </a:spcBef>
              <a:buFont typeface="Arial" pitchFamily="34" charset="0"/>
              <a:buChar char="•"/>
            </a:pPr>
            <a:r>
              <a:rPr lang="en-US" sz="2400" dirty="0" smtClean="0">
                <a:latin typeface="Times New Roman" pitchFamily="18" charset="0"/>
                <a:cs typeface="Arial" charset="0"/>
              </a:rPr>
              <a:t>upper </a:t>
            </a:r>
            <a:r>
              <a:rPr lang="en-US" sz="2400" dirty="0">
                <a:latin typeface="Times New Roman" pitchFamily="18" charset="0"/>
                <a:cs typeface="Arial" charset="0"/>
              </a:rPr>
              <a:t>part (</a:t>
            </a:r>
            <a:r>
              <a:rPr lang="en-US" sz="2400" i="1" dirty="0" err="1">
                <a:latin typeface="Times New Roman" pitchFamily="18" charset="0"/>
                <a:cs typeface="Arial" charset="0"/>
              </a:rPr>
              <a:t>i</a:t>
            </a:r>
            <a:r>
              <a:rPr lang="en-US" sz="2400" dirty="0" err="1">
                <a:latin typeface="Times New Roman" pitchFamily="18" charset="0"/>
                <a:cs typeface="Arial" charset="0"/>
              </a:rPr>
              <a:t>:</a:t>
            </a:r>
            <a:r>
              <a:rPr lang="en-US" sz="2400" i="1" dirty="0" err="1">
                <a:latin typeface="Times New Roman" pitchFamily="18" charset="0"/>
                <a:cs typeface="Arial" charset="0"/>
              </a:rPr>
              <a:t>k</a:t>
            </a:r>
            <a:r>
              <a:rPr lang="en-US" sz="2400" dirty="0">
                <a:latin typeface="Times New Roman" pitchFamily="18" charset="0"/>
                <a:cs typeface="Arial" charset="0"/>
              </a:rPr>
              <a:t>) generates a carry or </a:t>
            </a:r>
            <a:endParaRPr lang="en-US" sz="2400" dirty="0" smtClean="0">
              <a:latin typeface="Times New Roman" pitchFamily="18" charset="0"/>
              <a:cs typeface="Arial" charset="0"/>
            </a:endParaRPr>
          </a:p>
          <a:p>
            <a:pPr marL="1257300" lvl="2" indent="-342900">
              <a:spcBef>
                <a:spcPct val="20000"/>
              </a:spcBef>
              <a:buFont typeface="Arial" pitchFamily="34" charset="0"/>
              <a:buChar char="•"/>
            </a:pPr>
            <a:r>
              <a:rPr lang="en-US" sz="2400" dirty="0" smtClean="0">
                <a:latin typeface="Times New Roman" pitchFamily="18" charset="0"/>
                <a:cs typeface="Arial" charset="0"/>
              </a:rPr>
              <a:t>upper </a:t>
            </a:r>
            <a:r>
              <a:rPr lang="en-US" sz="2400" dirty="0">
                <a:latin typeface="Times New Roman" pitchFamily="18" charset="0"/>
                <a:cs typeface="Arial" charset="0"/>
              </a:rPr>
              <a:t>part propagates a carry generated in </a:t>
            </a:r>
            <a:r>
              <a:rPr lang="en-US" sz="2400" dirty="0" smtClean="0">
                <a:latin typeface="Times New Roman" pitchFamily="18" charset="0"/>
                <a:cs typeface="Arial" charset="0"/>
              </a:rPr>
              <a:t>lower </a:t>
            </a:r>
            <a:r>
              <a:rPr lang="en-US" sz="2400" dirty="0">
                <a:latin typeface="Times New Roman" pitchFamily="18" charset="0"/>
                <a:cs typeface="Arial" charset="0"/>
              </a:rPr>
              <a:t>part (</a:t>
            </a:r>
            <a:r>
              <a:rPr lang="en-US" sz="2400" i="1" dirty="0">
                <a:latin typeface="Times New Roman" pitchFamily="18" charset="0"/>
                <a:cs typeface="Arial" charset="0"/>
              </a:rPr>
              <a:t>k</a:t>
            </a:r>
            <a:r>
              <a:rPr lang="en-US" sz="2400" dirty="0">
                <a:latin typeface="Times New Roman" pitchFamily="18" charset="0"/>
                <a:cs typeface="Arial" charset="0"/>
              </a:rPr>
              <a:t>-1:</a:t>
            </a:r>
            <a:r>
              <a:rPr lang="en-US" sz="2400" i="1" dirty="0">
                <a:latin typeface="Times New Roman" pitchFamily="18" charset="0"/>
                <a:cs typeface="Arial" charset="0"/>
              </a:rPr>
              <a:t>j</a:t>
            </a:r>
            <a:r>
              <a:rPr lang="en-US" sz="2400" dirty="0">
                <a:latin typeface="Times New Roman" pitchFamily="18" charset="0"/>
                <a:cs typeface="Arial" charset="0"/>
              </a:rPr>
              <a:t>)</a:t>
            </a:r>
          </a:p>
          <a:p>
            <a:pPr marL="742950" lvl="1" indent="-285750">
              <a:spcBef>
                <a:spcPct val="20000"/>
              </a:spcBef>
              <a:buFontTx/>
              <a:buChar char="–"/>
            </a:pPr>
            <a:r>
              <a:rPr lang="en-US" sz="2400" b="1" dirty="0" smtClean="0">
                <a:latin typeface="Times New Roman" pitchFamily="18" charset="0"/>
                <a:cs typeface="Arial" charset="0"/>
              </a:rPr>
              <a:t>Propagate: </a:t>
            </a:r>
            <a:r>
              <a:rPr lang="en-US" sz="2400" dirty="0" smtClean="0">
                <a:latin typeface="Times New Roman" pitchFamily="18" charset="0"/>
                <a:cs typeface="Arial" charset="0"/>
              </a:rPr>
              <a:t>block </a:t>
            </a:r>
            <a:r>
              <a:rPr lang="en-US" sz="2400" i="1" dirty="0">
                <a:latin typeface="Times New Roman" pitchFamily="18" charset="0"/>
                <a:cs typeface="Arial" charset="0"/>
              </a:rPr>
              <a:t>i</a:t>
            </a:r>
            <a:r>
              <a:rPr lang="en-US" sz="2400" dirty="0">
                <a:latin typeface="Times New Roman" pitchFamily="18" charset="0"/>
                <a:cs typeface="Arial" charset="0"/>
              </a:rPr>
              <a:t>:</a:t>
            </a:r>
            <a:r>
              <a:rPr lang="en-US" sz="2400" i="1" dirty="0">
                <a:latin typeface="Times New Roman" pitchFamily="18" charset="0"/>
                <a:cs typeface="Arial" charset="0"/>
              </a:rPr>
              <a:t>j</a:t>
            </a:r>
            <a:r>
              <a:rPr lang="en-US" sz="2400" dirty="0">
                <a:latin typeface="Times New Roman" pitchFamily="18" charset="0"/>
                <a:cs typeface="Arial" charset="0"/>
              </a:rPr>
              <a:t> </a:t>
            </a:r>
            <a:r>
              <a:rPr lang="en-US" sz="2400" dirty="0" smtClean="0">
                <a:latin typeface="Times New Roman" pitchFamily="18" charset="0"/>
                <a:cs typeface="Arial" charset="0"/>
              </a:rPr>
              <a:t>will </a:t>
            </a:r>
            <a:r>
              <a:rPr lang="en-US" sz="2400" dirty="0">
                <a:latin typeface="Times New Roman" pitchFamily="18" charset="0"/>
                <a:cs typeface="Arial" charset="0"/>
              </a:rPr>
              <a:t>propagate a carry if </a:t>
            </a:r>
            <a:r>
              <a:rPr lang="en-US" sz="2400" i="1" dirty="0">
                <a:latin typeface="Times New Roman" pitchFamily="18" charset="0"/>
                <a:cs typeface="Arial" charset="0"/>
              </a:rPr>
              <a:t>both</a:t>
            </a:r>
            <a:r>
              <a:rPr lang="en-US" sz="2400" dirty="0">
                <a:latin typeface="Times New Roman" pitchFamily="18" charset="0"/>
                <a:cs typeface="Arial" charset="0"/>
              </a:rPr>
              <a:t> the upper and lower parts propagate the </a:t>
            </a:r>
            <a:r>
              <a:rPr lang="en-US" sz="2400" dirty="0" smtClean="0">
                <a:latin typeface="Times New Roman" pitchFamily="18" charset="0"/>
                <a:cs typeface="Arial" charset="0"/>
              </a:rPr>
              <a:t>carry</a:t>
            </a:r>
            <a:endParaRPr lang="en-US" sz="2400" dirty="0">
              <a:latin typeface="Times New Roman" pitchFamily="18" charset="0"/>
              <a:cs typeface="Arial" charset="0"/>
            </a:endParaRPr>
          </a:p>
          <a:p>
            <a:pPr marL="742950" lvl="1" indent="-285750">
              <a:spcBef>
                <a:spcPct val="20000"/>
              </a:spcBef>
            </a:pPr>
            <a:endParaRPr lang="en-US" sz="2400" baseline="-25000" dirty="0">
              <a:solidFill>
                <a:schemeClr val="accent2"/>
              </a:solidFill>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Prefix Adder</a:t>
            </a:r>
            <a:endParaRPr lang="en-US" sz="4400" dirty="0">
              <a:solidFill>
                <a:schemeClr val="bg1"/>
              </a:solidFill>
              <a:latin typeface="+mj-lt"/>
            </a:endParaRPr>
          </a:p>
        </p:txBody>
      </p:sp>
    </p:spTree>
    <p:extLst>
      <p:ext uri="{BB962C8B-B14F-4D97-AF65-F5344CB8AC3E}">
        <p14:creationId xmlns:p14="http://schemas.microsoft.com/office/powerpoint/2010/main" val="96993321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9013" name="Object 5"/>
          <p:cNvGraphicFramePr>
            <a:graphicFrameLocks noGrp="1" noChangeAspect="1"/>
          </p:cNvGraphicFramePr>
          <p:nvPr>
            <p:ph idx="4294967295"/>
            <p:custDataLst>
              <p:tags r:id="rId2"/>
            </p:custDataLst>
            <p:extLst>
              <p:ext uri="{D42A27DB-BD31-4B8C-83A1-F6EECF244321}">
                <p14:modId xmlns:p14="http://schemas.microsoft.com/office/powerpoint/2010/main" val="3239592896"/>
              </p:ext>
            </p:extLst>
          </p:nvPr>
        </p:nvGraphicFramePr>
        <p:xfrm>
          <a:off x="2057400" y="990600"/>
          <a:ext cx="5638800" cy="5603875"/>
        </p:xfrm>
        <a:graphic>
          <a:graphicData uri="http://schemas.openxmlformats.org/presentationml/2006/ole">
            <mc:AlternateContent xmlns:mc="http://schemas.openxmlformats.org/markup-compatibility/2006">
              <mc:Choice xmlns:v="urn:schemas-microsoft-com:vml" Requires="v">
                <p:oleObj spid="_x0000_s59493" name="VISIO" r:id="rId6" imgW="4029120" imgH="4003560" progId="Visio.Drawing.6">
                  <p:embed/>
                </p:oleObj>
              </mc:Choice>
              <mc:Fallback>
                <p:oleObj name="VISIO" r:id="rId6" imgW="4029120" imgH="400356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990600"/>
                        <a:ext cx="5638800" cy="56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901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Prefix Adder Schematic</a:t>
            </a:r>
            <a:endParaRPr lang="en-US" sz="4400" dirty="0">
              <a:solidFill>
                <a:schemeClr val="bg1"/>
              </a:solidFill>
              <a:latin typeface="+mj-lt"/>
            </a:endParaRPr>
          </a:p>
        </p:txBody>
      </p:sp>
    </p:spTree>
    <p:extLst>
      <p:ext uri="{BB962C8B-B14F-4D97-AF65-F5344CB8AC3E}">
        <p14:creationId xmlns:p14="http://schemas.microsoft.com/office/powerpoint/2010/main" val="144253459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ChangeArrowheads="1"/>
          </p:cNvSpPr>
          <p:nvPr>
            <p:custDataLst>
              <p:tags r:id="rId1"/>
            </p:custDataLst>
          </p:nvPr>
        </p:nvSpPr>
        <p:spPr bwMode="auto">
          <a:xfrm>
            <a:off x="981808" y="1143000"/>
            <a:ext cx="762879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dirty="0">
                <a:latin typeface="Times New Roman" pitchFamily="18" charset="0"/>
                <a:cs typeface="Arial" charset="0"/>
              </a:rPr>
              <a:t>	   </a:t>
            </a:r>
            <a:r>
              <a:rPr lang="en-US" sz="3200" b="1" i="1" dirty="0" err="1">
                <a:solidFill>
                  <a:schemeClr val="accent1"/>
                </a:solidFill>
                <a:latin typeface="Times New Roman" pitchFamily="18" charset="0"/>
                <a:cs typeface="Arial" charset="0"/>
              </a:rPr>
              <a:t>t</a:t>
            </a:r>
            <a:r>
              <a:rPr lang="en-US" sz="3200" b="1" i="1" baseline="-25000" dirty="0" err="1">
                <a:solidFill>
                  <a:schemeClr val="accent1"/>
                </a:solidFill>
                <a:latin typeface="Times New Roman" pitchFamily="18" charset="0"/>
                <a:cs typeface="Arial" charset="0"/>
              </a:rPr>
              <a:t>PA</a:t>
            </a:r>
            <a:r>
              <a:rPr lang="en-US" sz="3200" b="1" dirty="0">
                <a:solidFill>
                  <a:schemeClr val="accent1"/>
                </a:solidFill>
                <a:latin typeface="Times New Roman" pitchFamily="18" charset="0"/>
                <a:cs typeface="Arial" charset="0"/>
              </a:rPr>
              <a:t> = </a:t>
            </a:r>
            <a:r>
              <a:rPr lang="en-US" sz="3200" b="1" i="1" dirty="0" err="1">
                <a:solidFill>
                  <a:schemeClr val="accent1"/>
                </a:solidFill>
                <a:latin typeface="Times New Roman" pitchFamily="18" charset="0"/>
                <a:cs typeface="Arial" charset="0"/>
              </a:rPr>
              <a:t>t</a:t>
            </a:r>
            <a:r>
              <a:rPr lang="en-US" sz="3200" b="1" i="1" baseline="-25000" dirty="0" err="1">
                <a:solidFill>
                  <a:schemeClr val="accent1"/>
                </a:solidFill>
                <a:latin typeface="Times New Roman" pitchFamily="18" charset="0"/>
                <a:cs typeface="Arial" charset="0"/>
              </a:rPr>
              <a:t>pg</a:t>
            </a:r>
            <a:r>
              <a:rPr lang="en-US" sz="3200" b="1" i="1" dirty="0">
                <a:solidFill>
                  <a:schemeClr val="accent1"/>
                </a:solidFill>
                <a:latin typeface="Times New Roman" pitchFamily="18" charset="0"/>
                <a:cs typeface="Arial" charset="0"/>
              </a:rPr>
              <a:t> + </a:t>
            </a:r>
            <a:r>
              <a:rPr lang="en-US" sz="3200" b="1" dirty="0">
                <a:solidFill>
                  <a:schemeClr val="accent1"/>
                </a:solidFill>
                <a:latin typeface="Times New Roman" pitchFamily="18" charset="0"/>
                <a:cs typeface="Arial" charset="0"/>
              </a:rPr>
              <a:t>log</a:t>
            </a:r>
            <a:r>
              <a:rPr lang="en-US" sz="3200" b="1" i="1" baseline="-25000" dirty="0">
                <a:solidFill>
                  <a:schemeClr val="accent1"/>
                </a:solidFill>
                <a:latin typeface="Times New Roman" pitchFamily="18" charset="0"/>
                <a:cs typeface="Arial" charset="0"/>
              </a:rPr>
              <a:t>2</a:t>
            </a:r>
            <a:r>
              <a:rPr lang="en-US" sz="3200" b="1" i="1" dirty="0">
                <a:solidFill>
                  <a:schemeClr val="accent1"/>
                </a:solidFill>
                <a:latin typeface="Times New Roman" pitchFamily="18" charset="0"/>
                <a:cs typeface="Arial" charset="0"/>
              </a:rPr>
              <a:t>N(</a:t>
            </a:r>
            <a:r>
              <a:rPr lang="en-US" sz="3200" b="1" i="1" dirty="0" err="1">
                <a:solidFill>
                  <a:schemeClr val="accent1"/>
                </a:solidFill>
                <a:latin typeface="Times New Roman" pitchFamily="18" charset="0"/>
                <a:cs typeface="Arial" charset="0"/>
              </a:rPr>
              <a:t>t</a:t>
            </a:r>
            <a:r>
              <a:rPr lang="en-US" sz="3200" b="1" i="1" baseline="-25000" dirty="0" err="1">
                <a:solidFill>
                  <a:schemeClr val="accent1"/>
                </a:solidFill>
                <a:latin typeface="Times New Roman" pitchFamily="18" charset="0"/>
                <a:cs typeface="Arial" charset="0"/>
              </a:rPr>
              <a:t>pg_</a:t>
            </a:r>
            <a:r>
              <a:rPr lang="en-US" sz="3200" b="1" baseline="-25000" dirty="0" err="1">
                <a:solidFill>
                  <a:schemeClr val="accent1"/>
                </a:solidFill>
                <a:latin typeface="Times New Roman" pitchFamily="18" charset="0"/>
                <a:cs typeface="Arial" charset="0"/>
              </a:rPr>
              <a:t>prefix</a:t>
            </a:r>
            <a:r>
              <a:rPr lang="en-US" sz="3200" b="1" i="1" baseline="-25000" dirty="0">
                <a:solidFill>
                  <a:schemeClr val="accent1"/>
                </a:solidFill>
                <a:latin typeface="Times New Roman" pitchFamily="18" charset="0"/>
                <a:cs typeface="Arial" charset="0"/>
              </a:rPr>
              <a:t> </a:t>
            </a:r>
            <a:r>
              <a:rPr lang="en-US" sz="3200" b="1" dirty="0">
                <a:solidFill>
                  <a:schemeClr val="accent1"/>
                </a:solidFill>
                <a:latin typeface="Times New Roman" pitchFamily="18" charset="0"/>
                <a:cs typeface="Arial" charset="0"/>
              </a:rPr>
              <a:t>)</a:t>
            </a:r>
            <a:r>
              <a:rPr lang="en-US" sz="3200" b="1" i="1" dirty="0">
                <a:solidFill>
                  <a:schemeClr val="accent1"/>
                </a:solidFill>
                <a:latin typeface="Times New Roman" pitchFamily="18" charset="0"/>
                <a:cs typeface="Arial" charset="0"/>
              </a:rPr>
              <a:t> + </a:t>
            </a:r>
            <a:r>
              <a:rPr lang="en-US" sz="3200" b="1" i="1" dirty="0" err="1">
                <a:solidFill>
                  <a:schemeClr val="accent1"/>
                </a:solidFill>
                <a:latin typeface="Times New Roman" pitchFamily="18" charset="0"/>
                <a:cs typeface="Arial" charset="0"/>
              </a:rPr>
              <a:t>t</a:t>
            </a:r>
            <a:r>
              <a:rPr lang="en-US" sz="3200" b="1" baseline="-25000" dirty="0" err="1">
                <a:solidFill>
                  <a:schemeClr val="accent1"/>
                </a:solidFill>
                <a:latin typeface="Times New Roman" pitchFamily="18" charset="0"/>
                <a:cs typeface="Arial" charset="0"/>
              </a:rPr>
              <a:t>XOR</a:t>
            </a:r>
            <a:endParaRPr lang="en-US" sz="3200" b="1" i="1" baseline="-25000" dirty="0">
              <a:solidFill>
                <a:schemeClr val="accent1"/>
              </a:solidFill>
              <a:latin typeface="Times New Roman" pitchFamily="18" charset="0"/>
              <a:cs typeface="Arial" charset="0"/>
            </a:endParaRPr>
          </a:p>
          <a:p>
            <a:pPr marL="342900" indent="-342900">
              <a:spcBef>
                <a:spcPct val="20000"/>
              </a:spcBef>
            </a:pPr>
            <a:r>
              <a:rPr lang="en-US" sz="3200" b="1" i="1" baseline="-25000" dirty="0">
                <a:solidFill>
                  <a:schemeClr val="accent1"/>
                </a:solidFill>
                <a:latin typeface="Times New Roman" pitchFamily="18" charset="0"/>
                <a:cs typeface="Arial" charset="0"/>
              </a:rPr>
              <a:t>		</a:t>
            </a:r>
            <a:endParaRPr lang="en-US" sz="2400" dirty="0" smtClean="0">
              <a:latin typeface="Times New Roman" pitchFamily="18" charset="0"/>
              <a:cs typeface="Arial" charset="0"/>
            </a:endParaRPr>
          </a:p>
          <a:p>
            <a:pPr marL="742950" lvl="1" indent="-285750">
              <a:spcBef>
                <a:spcPct val="20000"/>
              </a:spcBef>
              <a:buFontTx/>
              <a:buChar char="–"/>
            </a:pPr>
            <a:r>
              <a:rPr lang="en-US" sz="2000" b="1" i="1" dirty="0" err="1" smtClean="0">
                <a:latin typeface="Times New Roman" pitchFamily="18" charset="0"/>
                <a:cs typeface="Arial" charset="0"/>
              </a:rPr>
              <a:t>t</a:t>
            </a:r>
            <a:r>
              <a:rPr lang="en-US" sz="2000" b="1" i="1" baseline="-25000" dirty="0" err="1" smtClean="0">
                <a:latin typeface="Times New Roman" pitchFamily="18" charset="0"/>
                <a:cs typeface="Arial" charset="0"/>
              </a:rPr>
              <a:t>pg</a:t>
            </a:r>
            <a:r>
              <a:rPr lang="en-US" sz="2000" b="1" dirty="0" smtClean="0">
                <a:latin typeface="Times New Roman" pitchFamily="18" charset="0"/>
                <a:cs typeface="Arial" charset="0"/>
              </a:rPr>
              <a:t>: </a:t>
            </a:r>
            <a:r>
              <a:rPr lang="en-US" sz="2000" dirty="0" smtClean="0">
                <a:latin typeface="Times New Roman" pitchFamily="18" charset="0"/>
                <a:cs typeface="Arial" charset="0"/>
              </a:rPr>
              <a:t> delay to produce </a:t>
            </a:r>
            <a:r>
              <a:rPr lang="en-US" sz="2000" i="1" dirty="0" smtClean="0">
                <a:latin typeface="Times New Roman" pitchFamily="18" charset="0"/>
                <a:cs typeface="Arial" charset="0"/>
              </a:rPr>
              <a:t>P</a:t>
            </a:r>
            <a:r>
              <a:rPr lang="en-US" sz="2000" i="1" baseline="-25000" dirty="0" smtClean="0">
                <a:latin typeface="Times New Roman" pitchFamily="18" charset="0"/>
                <a:cs typeface="Arial" charset="0"/>
              </a:rPr>
              <a:t>i</a:t>
            </a:r>
            <a:r>
              <a:rPr lang="en-US" sz="2000" dirty="0" smtClean="0">
                <a:latin typeface="Times New Roman" pitchFamily="18" charset="0"/>
                <a:cs typeface="Arial" charset="0"/>
              </a:rPr>
              <a:t> </a:t>
            </a:r>
            <a:r>
              <a:rPr lang="en-US" sz="2000" i="1" dirty="0" err="1" smtClean="0">
                <a:latin typeface="Times New Roman" pitchFamily="18" charset="0"/>
                <a:cs typeface="Arial" charset="0"/>
              </a:rPr>
              <a:t>G</a:t>
            </a:r>
            <a:r>
              <a:rPr lang="en-US" sz="2000" i="1" baseline="-25000" dirty="0" err="1" smtClean="0">
                <a:latin typeface="Times New Roman" pitchFamily="18" charset="0"/>
                <a:cs typeface="Arial" charset="0"/>
              </a:rPr>
              <a:t>i</a:t>
            </a:r>
            <a:r>
              <a:rPr lang="en-US" sz="2000" dirty="0" smtClean="0">
                <a:latin typeface="Times New Roman" pitchFamily="18" charset="0"/>
                <a:cs typeface="Arial" charset="0"/>
              </a:rPr>
              <a:t> (AND or </a:t>
            </a:r>
            <a:r>
              <a:rPr lang="en-US" sz="2000" dirty="0" err="1" smtClean="0">
                <a:latin typeface="Times New Roman" pitchFamily="18" charset="0"/>
                <a:cs typeface="Arial" charset="0"/>
              </a:rPr>
              <a:t>OR</a:t>
            </a:r>
            <a:r>
              <a:rPr lang="en-US" sz="2000" dirty="0" smtClean="0">
                <a:latin typeface="Times New Roman" pitchFamily="18" charset="0"/>
                <a:cs typeface="Arial" charset="0"/>
              </a:rPr>
              <a:t> gate)</a:t>
            </a:r>
          </a:p>
          <a:p>
            <a:pPr marL="742950" lvl="1" indent="-285750">
              <a:spcBef>
                <a:spcPct val="20000"/>
              </a:spcBef>
              <a:buFontTx/>
              <a:buChar char="–"/>
            </a:pPr>
            <a:r>
              <a:rPr lang="en-US" sz="2000" b="1" i="1" dirty="0" err="1" smtClean="0">
                <a:latin typeface="Times New Roman" pitchFamily="18" charset="0"/>
                <a:cs typeface="Arial" charset="0"/>
              </a:rPr>
              <a:t>t</a:t>
            </a:r>
            <a:r>
              <a:rPr lang="en-US" sz="2000" b="1" i="1" baseline="-25000" dirty="0" err="1" smtClean="0">
                <a:latin typeface="Times New Roman" pitchFamily="18" charset="0"/>
                <a:cs typeface="Arial" charset="0"/>
              </a:rPr>
              <a:t>pg_</a:t>
            </a:r>
            <a:r>
              <a:rPr lang="en-US" sz="2000" b="1" baseline="-25000" dirty="0" err="1" smtClean="0">
                <a:latin typeface="Times New Roman" pitchFamily="18" charset="0"/>
                <a:cs typeface="Arial" charset="0"/>
              </a:rPr>
              <a:t>prefix</a:t>
            </a:r>
            <a:r>
              <a:rPr lang="en-US" sz="2000" b="1" dirty="0" smtClean="0">
                <a:latin typeface="Times New Roman" pitchFamily="18" charset="0"/>
                <a:cs typeface="Arial" charset="0"/>
              </a:rPr>
              <a:t>:</a:t>
            </a:r>
            <a:r>
              <a:rPr lang="en-US" sz="2000" dirty="0" smtClean="0">
                <a:latin typeface="Times New Roman" pitchFamily="18" charset="0"/>
                <a:cs typeface="Arial" charset="0"/>
              </a:rPr>
              <a:t> </a:t>
            </a:r>
            <a:r>
              <a:rPr lang="en-US" sz="2000" dirty="0">
                <a:latin typeface="Times New Roman" pitchFamily="18" charset="0"/>
                <a:cs typeface="Arial" charset="0"/>
              </a:rPr>
              <a:t>delay of </a:t>
            </a:r>
            <a:r>
              <a:rPr lang="en-US" sz="2000" dirty="0" smtClean="0">
                <a:latin typeface="Times New Roman" pitchFamily="18" charset="0"/>
                <a:cs typeface="Arial" charset="0"/>
              </a:rPr>
              <a:t>black </a:t>
            </a:r>
            <a:r>
              <a:rPr lang="en-US" sz="2000" dirty="0">
                <a:latin typeface="Times New Roman" pitchFamily="18" charset="0"/>
                <a:cs typeface="Arial" charset="0"/>
              </a:rPr>
              <a:t>prefix cell (AND-OR gate)</a:t>
            </a:r>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Prefix Adder Delay</a:t>
            </a:r>
            <a:endParaRPr lang="en-US" sz="4400" dirty="0">
              <a:solidFill>
                <a:schemeClr val="bg1"/>
              </a:solidFill>
              <a:latin typeface="+mj-lt"/>
            </a:endParaRPr>
          </a:p>
        </p:txBody>
      </p:sp>
    </p:spTree>
    <p:extLst>
      <p:ext uri="{BB962C8B-B14F-4D97-AF65-F5344CB8AC3E}">
        <p14:creationId xmlns:p14="http://schemas.microsoft.com/office/powerpoint/2010/main" val="26835780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Chapter 5 :: Topics</a:t>
            </a:r>
            <a:endParaRPr lang="en-US" sz="4400" dirty="0">
              <a:solidFill>
                <a:schemeClr val="bg1"/>
              </a:solidFill>
              <a:latin typeface="+mj-lt"/>
            </a:endParaRPr>
          </a:p>
        </p:txBody>
      </p:sp>
      <p:sp>
        <p:nvSpPr>
          <p:cNvPr id="4" name="Rectangle 3"/>
          <p:cNvSpPr txBox="1">
            <a:spLocks noChangeArrowheads="1"/>
          </p:cNvSpPr>
          <p:nvPr>
            <p:custDataLst>
              <p:tags r:id="rId1"/>
            </p:custDataLst>
          </p:nvPr>
        </p:nvSpPr>
        <p:spPr>
          <a:xfrm>
            <a:off x="977705" y="1295400"/>
            <a:ext cx="6337495"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Introduction</a:t>
            </a:r>
            <a:endParaRPr lang="en-US" dirty="0" smtClean="0"/>
          </a:p>
          <a:p>
            <a:r>
              <a:rPr lang="en-US" b="1" dirty="0" smtClean="0"/>
              <a:t>Arithmetic Circuits</a:t>
            </a:r>
          </a:p>
          <a:p>
            <a:r>
              <a:rPr lang="en-US" b="1" dirty="0" smtClean="0"/>
              <a:t>Number Systems</a:t>
            </a:r>
          </a:p>
          <a:p>
            <a:r>
              <a:rPr lang="en-US" b="1" dirty="0" smtClean="0"/>
              <a:t>Sequential Building Blocks</a:t>
            </a:r>
          </a:p>
          <a:p>
            <a:r>
              <a:rPr lang="en-US" b="1" dirty="0" smtClean="0"/>
              <a:t>Memory Arrays</a:t>
            </a:r>
          </a:p>
          <a:p>
            <a:r>
              <a:rPr lang="en-US" b="1" dirty="0" smtClean="0"/>
              <a:t>Logic Arrays</a:t>
            </a:r>
            <a:endParaRPr lang="en-US" dirty="0" smtClean="0"/>
          </a:p>
          <a:p>
            <a:endParaRPr lang="en-GB"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1066800"/>
            <a:ext cx="1743168" cy="4754563"/>
          </a:xfrm>
          <a:prstGeom prst="rect">
            <a:avLst/>
          </a:prstGeom>
        </p:spPr>
      </p:pic>
    </p:spTree>
    <p:extLst>
      <p:ext uri="{BB962C8B-B14F-4D97-AF65-F5344CB8AC3E}">
        <p14:creationId xmlns:p14="http://schemas.microsoft.com/office/powerpoint/2010/main" val="737524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ChangeArrowheads="1"/>
          </p:cNvSpPr>
          <p:nvPr>
            <p:custDataLst>
              <p:tags r:id="rId1"/>
            </p:custDataLst>
          </p:nvPr>
        </p:nvSpPr>
        <p:spPr bwMode="auto">
          <a:xfrm>
            <a:off x="914400" y="1151792"/>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Compare </a:t>
            </a:r>
            <a:r>
              <a:rPr lang="en-US" sz="2400" dirty="0" smtClean="0">
                <a:latin typeface="Times New Roman" pitchFamily="18" charset="0"/>
                <a:cs typeface="Arial" charset="0"/>
              </a:rPr>
              <a:t>delay of: 32-bit </a:t>
            </a:r>
            <a:r>
              <a:rPr lang="en-US" sz="2400" dirty="0">
                <a:latin typeface="Times New Roman" pitchFamily="18" charset="0"/>
                <a:cs typeface="Arial" charset="0"/>
              </a:rPr>
              <a:t>ripple-carry, </a:t>
            </a:r>
            <a:r>
              <a:rPr lang="en-US" sz="2400" dirty="0" smtClean="0">
                <a:latin typeface="Times New Roman" pitchFamily="18" charset="0"/>
                <a:cs typeface="Arial" charset="0"/>
              </a:rPr>
              <a:t>carry-</a:t>
            </a:r>
            <a:r>
              <a:rPr lang="en-US" sz="2400" dirty="0" err="1" smtClean="0">
                <a:latin typeface="Times New Roman" pitchFamily="18" charset="0"/>
                <a:cs typeface="Arial" charset="0"/>
              </a:rPr>
              <a:t>lookahead</a:t>
            </a:r>
            <a:r>
              <a:rPr lang="en-US" sz="2400" dirty="0" smtClean="0">
                <a:latin typeface="Times New Roman" pitchFamily="18" charset="0"/>
                <a:cs typeface="Arial" charset="0"/>
              </a:rPr>
              <a:t>, </a:t>
            </a:r>
            <a:r>
              <a:rPr lang="en-US" sz="2400" dirty="0">
                <a:latin typeface="Times New Roman" pitchFamily="18" charset="0"/>
                <a:cs typeface="Arial" charset="0"/>
              </a:rPr>
              <a:t>and prefix </a:t>
            </a:r>
            <a:r>
              <a:rPr lang="en-US" sz="2400" dirty="0" smtClean="0">
                <a:latin typeface="Times New Roman" pitchFamily="18" charset="0"/>
                <a:cs typeface="Arial" charset="0"/>
              </a:rPr>
              <a:t>adders</a:t>
            </a:r>
          </a:p>
          <a:p>
            <a:pPr marL="342900" indent="-342900">
              <a:spcBef>
                <a:spcPct val="20000"/>
              </a:spcBef>
              <a:buFont typeface="Arial" pitchFamily="34" charset="0"/>
              <a:buChar char="•"/>
            </a:pPr>
            <a:r>
              <a:rPr lang="en-US" sz="2400" dirty="0" smtClean="0">
                <a:latin typeface="Times New Roman" pitchFamily="18" charset="0"/>
                <a:cs typeface="Arial" charset="0"/>
              </a:rPr>
              <a:t>CLA </a:t>
            </a:r>
            <a:r>
              <a:rPr lang="en-US" sz="2400" dirty="0">
                <a:latin typeface="Times New Roman" pitchFamily="18" charset="0"/>
                <a:cs typeface="Arial" charset="0"/>
              </a:rPr>
              <a:t>has 4-bit </a:t>
            </a:r>
            <a:r>
              <a:rPr lang="en-US" sz="2400" dirty="0" smtClean="0">
                <a:latin typeface="Times New Roman" pitchFamily="18" charset="0"/>
                <a:cs typeface="Arial" charset="0"/>
              </a:rPr>
              <a:t>blocks</a:t>
            </a:r>
            <a:endParaRPr lang="en-US" sz="2400" dirty="0">
              <a:latin typeface="Times New Roman" pitchFamily="18" charset="0"/>
              <a:cs typeface="Arial" charset="0"/>
            </a:endParaRPr>
          </a:p>
          <a:p>
            <a:pPr marL="342900" indent="-342900">
              <a:spcBef>
                <a:spcPct val="20000"/>
              </a:spcBef>
              <a:buFont typeface="Arial" pitchFamily="34" charset="0"/>
              <a:buChar char="•"/>
            </a:pPr>
            <a:r>
              <a:rPr lang="en-US" sz="2400" dirty="0" smtClean="0">
                <a:latin typeface="Times New Roman" pitchFamily="18" charset="0"/>
                <a:cs typeface="Arial" charset="0"/>
              </a:rPr>
              <a:t>2-input </a:t>
            </a:r>
            <a:r>
              <a:rPr lang="en-US" sz="2400" dirty="0">
                <a:latin typeface="Times New Roman" pitchFamily="18" charset="0"/>
                <a:cs typeface="Arial" charset="0"/>
              </a:rPr>
              <a:t>gate delay =</a:t>
            </a:r>
            <a:r>
              <a:rPr lang="en-US" sz="2400" dirty="0" smtClean="0">
                <a:latin typeface="Times New Roman" pitchFamily="18" charset="0"/>
                <a:cs typeface="Arial" charset="0"/>
              </a:rPr>
              <a:t> </a:t>
            </a:r>
            <a:r>
              <a:rPr lang="en-US" sz="2400" dirty="0">
                <a:latin typeface="Times New Roman" pitchFamily="18" charset="0"/>
                <a:cs typeface="Arial" charset="0"/>
              </a:rPr>
              <a:t>100 </a:t>
            </a:r>
            <a:r>
              <a:rPr lang="en-US" sz="2400" dirty="0" err="1" smtClean="0">
                <a:latin typeface="Times New Roman" pitchFamily="18" charset="0"/>
                <a:cs typeface="Arial" charset="0"/>
              </a:rPr>
              <a:t>ps</a:t>
            </a:r>
            <a:r>
              <a:rPr lang="en-US" sz="2400" dirty="0">
                <a:latin typeface="Times New Roman" pitchFamily="18" charset="0"/>
                <a:cs typeface="Arial" charset="0"/>
              </a:rPr>
              <a:t>;</a:t>
            </a:r>
            <a:r>
              <a:rPr lang="en-US" sz="2400" dirty="0" smtClean="0">
                <a:latin typeface="Times New Roman" pitchFamily="18" charset="0"/>
                <a:cs typeface="Arial" charset="0"/>
              </a:rPr>
              <a:t> full </a:t>
            </a:r>
            <a:r>
              <a:rPr lang="en-US" sz="2400" dirty="0">
                <a:latin typeface="Times New Roman" pitchFamily="18" charset="0"/>
                <a:cs typeface="Arial" charset="0"/>
              </a:rPr>
              <a:t>adder delay =</a:t>
            </a:r>
            <a:r>
              <a:rPr lang="en-US" sz="2400" dirty="0" smtClean="0">
                <a:latin typeface="Times New Roman" pitchFamily="18" charset="0"/>
                <a:cs typeface="Arial" charset="0"/>
              </a:rPr>
              <a:t> </a:t>
            </a:r>
            <a:r>
              <a:rPr lang="en-US" sz="2400" dirty="0">
                <a:latin typeface="Times New Roman" pitchFamily="18" charset="0"/>
                <a:cs typeface="Arial" charset="0"/>
              </a:rPr>
              <a:t>300 </a:t>
            </a:r>
            <a:r>
              <a:rPr lang="en-US" sz="2400" dirty="0" err="1" smtClean="0">
                <a:latin typeface="Times New Roman" pitchFamily="18" charset="0"/>
                <a:cs typeface="Arial" charset="0"/>
              </a:rPr>
              <a:t>ps</a:t>
            </a:r>
            <a:endParaRPr lang="en-US" sz="2400" dirty="0">
              <a:latin typeface="Times New Roman" pitchFamily="18" charset="0"/>
              <a:cs typeface="Arial" charset="0"/>
            </a:endParaRPr>
          </a:p>
          <a:p>
            <a:pPr marL="742950" lvl="1" indent="-285750">
              <a:spcBef>
                <a:spcPct val="20000"/>
              </a:spcBef>
              <a:buFontTx/>
              <a:buChar char="–"/>
            </a:pPr>
            <a:endParaRPr lang="en-US" sz="800"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endParaRPr lang="en-US" sz="2400" b="1" baseline="-25000" dirty="0">
              <a:solidFill>
                <a:schemeClr val="accent1"/>
              </a:solidFill>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Adder Delay Comparisons</a:t>
            </a:r>
            <a:endParaRPr lang="en-US" sz="4400" dirty="0">
              <a:solidFill>
                <a:schemeClr val="bg1"/>
              </a:solidFill>
              <a:latin typeface="+mj-lt"/>
            </a:endParaRPr>
          </a:p>
        </p:txBody>
      </p:sp>
    </p:spTree>
    <p:extLst>
      <p:ext uri="{BB962C8B-B14F-4D97-AF65-F5344CB8AC3E}">
        <p14:creationId xmlns:p14="http://schemas.microsoft.com/office/powerpoint/2010/main" val="242848044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ChangeArrowheads="1"/>
          </p:cNvSpPr>
          <p:nvPr>
            <p:custDataLst>
              <p:tags r:id="rId1"/>
            </p:custDataLst>
          </p:nvPr>
        </p:nvSpPr>
        <p:spPr bwMode="auto">
          <a:xfrm>
            <a:off x="914400" y="1151792"/>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Compare </a:t>
            </a:r>
            <a:r>
              <a:rPr lang="en-US" sz="2400" dirty="0" smtClean="0">
                <a:latin typeface="Times New Roman" pitchFamily="18" charset="0"/>
                <a:cs typeface="Arial" charset="0"/>
              </a:rPr>
              <a:t>delay of: 32-bit </a:t>
            </a:r>
            <a:r>
              <a:rPr lang="en-US" sz="2400" dirty="0">
                <a:latin typeface="Times New Roman" pitchFamily="18" charset="0"/>
                <a:cs typeface="Arial" charset="0"/>
              </a:rPr>
              <a:t>ripple-carry, </a:t>
            </a:r>
            <a:r>
              <a:rPr lang="en-US" sz="2400" dirty="0" smtClean="0">
                <a:latin typeface="Times New Roman" pitchFamily="18" charset="0"/>
                <a:cs typeface="Arial" charset="0"/>
              </a:rPr>
              <a:t>carry-</a:t>
            </a:r>
            <a:r>
              <a:rPr lang="en-US" sz="2400" dirty="0" err="1" smtClean="0">
                <a:latin typeface="Times New Roman" pitchFamily="18" charset="0"/>
                <a:cs typeface="Arial" charset="0"/>
              </a:rPr>
              <a:t>lookahead</a:t>
            </a:r>
            <a:r>
              <a:rPr lang="en-US" sz="2400" dirty="0" smtClean="0">
                <a:latin typeface="Times New Roman" pitchFamily="18" charset="0"/>
                <a:cs typeface="Arial" charset="0"/>
              </a:rPr>
              <a:t>, </a:t>
            </a:r>
            <a:r>
              <a:rPr lang="en-US" sz="2400" dirty="0">
                <a:latin typeface="Times New Roman" pitchFamily="18" charset="0"/>
                <a:cs typeface="Arial" charset="0"/>
              </a:rPr>
              <a:t>and prefix </a:t>
            </a:r>
            <a:r>
              <a:rPr lang="en-US" sz="2400" dirty="0" smtClean="0">
                <a:latin typeface="Times New Roman" pitchFamily="18" charset="0"/>
                <a:cs typeface="Arial" charset="0"/>
              </a:rPr>
              <a:t>adders</a:t>
            </a:r>
          </a:p>
          <a:p>
            <a:pPr marL="342900" indent="-342900">
              <a:spcBef>
                <a:spcPct val="20000"/>
              </a:spcBef>
              <a:buFont typeface="Arial" pitchFamily="34" charset="0"/>
              <a:buChar char="•"/>
            </a:pPr>
            <a:r>
              <a:rPr lang="en-US" sz="2400" dirty="0" smtClean="0">
                <a:latin typeface="Times New Roman" pitchFamily="18" charset="0"/>
                <a:cs typeface="Arial" charset="0"/>
              </a:rPr>
              <a:t>CLA </a:t>
            </a:r>
            <a:r>
              <a:rPr lang="en-US" sz="2400" dirty="0">
                <a:latin typeface="Times New Roman" pitchFamily="18" charset="0"/>
                <a:cs typeface="Arial" charset="0"/>
              </a:rPr>
              <a:t>has 4-bit </a:t>
            </a:r>
            <a:r>
              <a:rPr lang="en-US" sz="2400" dirty="0" smtClean="0">
                <a:latin typeface="Times New Roman" pitchFamily="18" charset="0"/>
                <a:cs typeface="Arial" charset="0"/>
              </a:rPr>
              <a:t>blocks</a:t>
            </a:r>
            <a:endParaRPr lang="en-US" sz="2400" dirty="0">
              <a:latin typeface="Times New Roman" pitchFamily="18" charset="0"/>
              <a:cs typeface="Arial" charset="0"/>
            </a:endParaRPr>
          </a:p>
          <a:p>
            <a:pPr marL="342900" indent="-342900">
              <a:spcBef>
                <a:spcPct val="20000"/>
              </a:spcBef>
              <a:buFont typeface="Arial" pitchFamily="34" charset="0"/>
              <a:buChar char="•"/>
            </a:pPr>
            <a:r>
              <a:rPr lang="en-US" sz="2400" dirty="0" smtClean="0">
                <a:latin typeface="Times New Roman" pitchFamily="18" charset="0"/>
                <a:cs typeface="Arial" charset="0"/>
              </a:rPr>
              <a:t>2-input </a:t>
            </a:r>
            <a:r>
              <a:rPr lang="en-US" sz="2400" dirty="0">
                <a:latin typeface="Times New Roman" pitchFamily="18" charset="0"/>
                <a:cs typeface="Arial" charset="0"/>
              </a:rPr>
              <a:t>gate delay =</a:t>
            </a:r>
            <a:r>
              <a:rPr lang="en-US" sz="2400" dirty="0" smtClean="0">
                <a:latin typeface="Times New Roman" pitchFamily="18" charset="0"/>
                <a:cs typeface="Arial" charset="0"/>
              </a:rPr>
              <a:t> </a:t>
            </a:r>
            <a:r>
              <a:rPr lang="en-US" sz="2400" dirty="0">
                <a:latin typeface="Times New Roman" pitchFamily="18" charset="0"/>
                <a:cs typeface="Arial" charset="0"/>
              </a:rPr>
              <a:t>100 </a:t>
            </a:r>
            <a:r>
              <a:rPr lang="en-US" sz="2400" dirty="0" err="1" smtClean="0">
                <a:latin typeface="Times New Roman" pitchFamily="18" charset="0"/>
                <a:cs typeface="Arial" charset="0"/>
              </a:rPr>
              <a:t>ps</a:t>
            </a:r>
            <a:r>
              <a:rPr lang="en-US" sz="2400" dirty="0">
                <a:latin typeface="Times New Roman" pitchFamily="18" charset="0"/>
                <a:cs typeface="Arial" charset="0"/>
              </a:rPr>
              <a:t>;</a:t>
            </a:r>
            <a:r>
              <a:rPr lang="en-US" sz="2400" dirty="0" smtClean="0">
                <a:latin typeface="Times New Roman" pitchFamily="18" charset="0"/>
                <a:cs typeface="Arial" charset="0"/>
              </a:rPr>
              <a:t> full </a:t>
            </a:r>
            <a:r>
              <a:rPr lang="en-US" sz="2400" dirty="0">
                <a:latin typeface="Times New Roman" pitchFamily="18" charset="0"/>
                <a:cs typeface="Arial" charset="0"/>
              </a:rPr>
              <a:t>adder delay =</a:t>
            </a:r>
            <a:r>
              <a:rPr lang="en-US" sz="2400" dirty="0" smtClean="0">
                <a:latin typeface="Times New Roman" pitchFamily="18" charset="0"/>
                <a:cs typeface="Arial" charset="0"/>
              </a:rPr>
              <a:t> </a:t>
            </a:r>
            <a:r>
              <a:rPr lang="en-US" sz="2400" dirty="0">
                <a:latin typeface="Times New Roman" pitchFamily="18" charset="0"/>
                <a:cs typeface="Arial" charset="0"/>
              </a:rPr>
              <a:t>300 </a:t>
            </a:r>
            <a:r>
              <a:rPr lang="en-US" sz="2400" dirty="0" err="1" smtClean="0">
                <a:latin typeface="Times New Roman" pitchFamily="18" charset="0"/>
                <a:cs typeface="Arial" charset="0"/>
              </a:rPr>
              <a:t>ps</a:t>
            </a:r>
            <a:endParaRPr lang="en-US" sz="2400" dirty="0">
              <a:latin typeface="Times New Roman" pitchFamily="18" charset="0"/>
              <a:cs typeface="Arial" charset="0"/>
            </a:endParaRPr>
          </a:p>
          <a:p>
            <a:pPr marL="742950" lvl="1" indent="-285750">
              <a:spcBef>
                <a:spcPct val="20000"/>
              </a:spcBef>
              <a:buFontTx/>
              <a:buChar char="–"/>
            </a:pPr>
            <a:endParaRPr lang="en-US" sz="800"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i="1" dirty="0" err="1">
                <a:latin typeface="Times New Roman" pitchFamily="18" charset="0"/>
                <a:cs typeface="Arial" charset="0"/>
              </a:rPr>
              <a:t>t</a:t>
            </a:r>
            <a:r>
              <a:rPr lang="en-US" sz="2400" baseline="-25000" dirty="0" err="1">
                <a:latin typeface="Times New Roman" pitchFamily="18" charset="0"/>
                <a:cs typeface="Arial" charset="0"/>
              </a:rPr>
              <a:t>ripple</a:t>
            </a:r>
            <a:r>
              <a:rPr lang="en-US" sz="2400" dirty="0">
                <a:latin typeface="Times New Roman" pitchFamily="18" charset="0"/>
                <a:cs typeface="Arial" charset="0"/>
              </a:rPr>
              <a:t> 	= </a:t>
            </a:r>
            <a:r>
              <a:rPr lang="en-US" sz="2400" i="1" dirty="0" err="1">
                <a:latin typeface="Times New Roman" pitchFamily="18" charset="0"/>
                <a:cs typeface="Arial" charset="0"/>
              </a:rPr>
              <a:t>Nt</a:t>
            </a:r>
            <a:r>
              <a:rPr lang="en-US" sz="2400" i="1" baseline="-25000" dirty="0" err="1">
                <a:latin typeface="Times New Roman" pitchFamily="18" charset="0"/>
                <a:cs typeface="Arial" charset="0"/>
              </a:rPr>
              <a:t>FA</a:t>
            </a:r>
            <a:r>
              <a:rPr lang="en-US" sz="2400" i="1" baseline="-25000" dirty="0">
                <a:latin typeface="Times New Roman" pitchFamily="18" charset="0"/>
                <a:cs typeface="Arial" charset="0"/>
              </a:rPr>
              <a:t> </a:t>
            </a:r>
            <a:r>
              <a:rPr lang="en-US" sz="2400" dirty="0">
                <a:latin typeface="Times New Roman" pitchFamily="18" charset="0"/>
                <a:cs typeface="Arial" charset="0"/>
              </a:rPr>
              <a:t>= 32(300 </a:t>
            </a:r>
            <a:r>
              <a:rPr lang="en-US" sz="2400" dirty="0" err="1">
                <a:latin typeface="Times New Roman" pitchFamily="18" charset="0"/>
                <a:cs typeface="Arial" charset="0"/>
              </a:rPr>
              <a:t>ps</a:t>
            </a:r>
            <a:r>
              <a:rPr lang="en-US" sz="2400" dirty="0">
                <a:latin typeface="Times New Roman" pitchFamily="18" charset="0"/>
                <a:cs typeface="Arial" charset="0"/>
              </a:rPr>
              <a:t>) </a:t>
            </a:r>
          </a:p>
          <a:p>
            <a:pPr marL="342900" indent="-342900">
              <a:spcBef>
                <a:spcPct val="20000"/>
              </a:spcBef>
            </a:pPr>
            <a:r>
              <a:rPr lang="en-US" sz="2400" dirty="0">
                <a:latin typeface="Times New Roman" pitchFamily="18" charset="0"/>
                <a:cs typeface="Arial" charset="0"/>
              </a:rPr>
              <a:t>			= </a:t>
            </a:r>
            <a:r>
              <a:rPr lang="en-US" sz="2400" b="1" dirty="0">
                <a:solidFill>
                  <a:schemeClr val="accent1"/>
                </a:solidFill>
                <a:latin typeface="Times New Roman" pitchFamily="18" charset="0"/>
                <a:cs typeface="Arial" charset="0"/>
              </a:rPr>
              <a:t>9.6 ns</a:t>
            </a:r>
            <a:endParaRPr lang="en-US" sz="2400" b="1" i="1" baseline="-25000" dirty="0">
              <a:solidFill>
                <a:schemeClr val="accent1"/>
              </a:solidFill>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CLA</a:t>
            </a:r>
            <a:r>
              <a:rPr lang="en-US" sz="2400" dirty="0">
                <a:latin typeface="Times New Roman" pitchFamily="18" charset="0"/>
                <a:cs typeface="Arial" charset="0"/>
              </a:rPr>
              <a:t> 	=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a:t>
            </a:r>
            <a:r>
              <a:rPr lang="en-US" sz="2400" i="1" dirty="0">
                <a:latin typeface="Times New Roman" pitchFamily="18" charset="0"/>
                <a:cs typeface="Arial" charset="0"/>
              </a:rPr>
              <a:t> +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pg_</a:t>
            </a:r>
            <a:r>
              <a:rPr lang="en-US" sz="2400" baseline="-25000" dirty="0" err="1">
                <a:latin typeface="Times New Roman" pitchFamily="18" charset="0"/>
                <a:cs typeface="Arial" charset="0"/>
              </a:rPr>
              <a:t>block</a:t>
            </a:r>
            <a:r>
              <a:rPr lang="en-US" sz="2400" i="1" baseline="-25000" dirty="0">
                <a:latin typeface="Times New Roman" pitchFamily="18" charset="0"/>
                <a:cs typeface="Arial" charset="0"/>
              </a:rPr>
              <a:t> </a:t>
            </a:r>
            <a:r>
              <a:rPr lang="en-US" sz="2400" i="1" dirty="0">
                <a:latin typeface="Times New Roman" pitchFamily="18" charset="0"/>
                <a:cs typeface="Arial" charset="0"/>
              </a:rPr>
              <a:t>+ </a:t>
            </a:r>
            <a:r>
              <a:rPr lang="en-US" sz="2400" dirty="0">
                <a:latin typeface="Times New Roman" pitchFamily="18" charset="0"/>
                <a:cs typeface="Arial" charset="0"/>
              </a:rPr>
              <a:t>(</a:t>
            </a:r>
            <a:r>
              <a:rPr lang="en-US" sz="2400" i="1" dirty="0">
                <a:latin typeface="Times New Roman" pitchFamily="18" charset="0"/>
                <a:cs typeface="Arial" charset="0"/>
              </a:rPr>
              <a:t>N/k</a:t>
            </a:r>
            <a:r>
              <a:rPr lang="en-US" sz="2400" dirty="0">
                <a:latin typeface="Times New Roman" pitchFamily="18" charset="0"/>
                <a:cs typeface="Arial" charset="0"/>
              </a:rPr>
              <a:t> – 1)</a:t>
            </a:r>
            <a:r>
              <a:rPr lang="en-US" sz="2400" i="1" dirty="0" err="1">
                <a:latin typeface="Times New Roman" pitchFamily="18" charset="0"/>
                <a:cs typeface="Arial" charset="0"/>
              </a:rPr>
              <a:t>t</a:t>
            </a:r>
            <a:r>
              <a:rPr lang="en-US" sz="2400" baseline="-25000" dirty="0" err="1">
                <a:latin typeface="Times New Roman" pitchFamily="18" charset="0"/>
                <a:cs typeface="Arial" charset="0"/>
              </a:rPr>
              <a:t>AND_OR</a:t>
            </a:r>
            <a:r>
              <a:rPr lang="en-US" sz="2400" i="1" dirty="0">
                <a:latin typeface="Times New Roman" pitchFamily="18" charset="0"/>
                <a:cs typeface="Arial" charset="0"/>
              </a:rPr>
              <a:t> + </a:t>
            </a:r>
            <a:r>
              <a:rPr lang="en-US" sz="2400" i="1" dirty="0" err="1">
                <a:latin typeface="Times New Roman" pitchFamily="18" charset="0"/>
                <a:cs typeface="Arial" charset="0"/>
              </a:rPr>
              <a:t>kt</a:t>
            </a:r>
            <a:r>
              <a:rPr lang="en-US" sz="2400" i="1" baseline="-25000" dirty="0" err="1">
                <a:latin typeface="Times New Roman" pitchFamily="18" charset="0"/>
                <a:cs typeface="Arial" charset="0"/>
              </a:rPr>
              <a:t>FA</a:t>
            </a:r>
            <a:endParaRPr lang="en-US" sz="2400" i="1" baseline="-25000"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dirty="0">
                <a:latin typeface="Times New Roman" pitchFamily="18" charset="0"/>
                <a:cs typeface="Arial" charset="0"/>
              </a:rPr>
              <a:t>= [100</a:t>
            </a:r>
            <a:r>
              <a:rPr lang="en-US" sz="2400" i="1" dirty="0">
                <a:latin typeface="Times New Roman" pitchFamily="18" charset="0"/>
                <a:cs typeface="Arial" charset="0"/>
              </a:rPr>
              <a:t> + </a:t>
            </a:r>
            <a:r>
              <a:rPr lang="en-US" sz="2400" dirty="0">
                <a:latin typeface="Times New Roman" pitchFamily="18" charset="0"/>
                <a:cs typeface="Arial" charset="0"/>
              </a:rPr>
              <a:t>600</a:t>
            </a:r>
            <a:r>
              <a:rPr lang="en-US" sz="2400" i="1" baseline="-25000" dirty="0">
                <a:latin typeface="Times New Roman" pitchFamily="18" charset="0"/>
                <a:cs typeface="Arial" charset="0"/>
              </a:rPr>
              <a:t> </a:t>
            </a:r>
            <a:r>
              <a:rPr lang="en-US" sz="2400" i="1" dirty="0">
                <a:latin typeface="Times New Roman" pitchFamily="18" charset="0"/>
                <a:cs typeface="Arial" charset="0"/>
              </a:rPr>
              <a:t>+ </a:t>
            </a:r>
            <a:r>
              <a:rPr lang="en-US" sz="2400" dirty="0">
                <a:latin typeface="Times New Roman" pitchFamily="18" charset="0"/>
                <a:cs typeface="Arial" charset="0"/>
              </a:rPr>
              <a:t>(7)200</a:t>
            </a:r>
            <a:r>
              <a:rPr lang="en-US" sz="2400" i="1" dirty="0">
                <a:latin typeface="Times New Roman" pitchFamily="18" charset="0"/>
                <a:cs typeface="Arial" charset="0"/>
              </a:rPr>
              <a:t> +</a:t>
            </a:r>
            <a:r>
              <a:rPr lang="en-US" sz="2400" dirty="0">
                <a:latin typeface="Times New Roman" pitchFamily="18" charset="0"/>
                <a:cs typeface="Arial" charset="0"/>
              </a:rPr>
              <a:t> 4(300)] </a:t>
            </a:r>
            <a:r>
              <a:rPr lang="en-US" sz="2400" dirty="0" err="1">
                <a:latin typeface="Times New Roman" pitchFamily="18" charset="0"/>
                <a:cs typeface="Arial" charset="0"/>
              </a:rPr>
              <a:t>ps</a:t>
            </a:r>
            <a:endParaRPr lang="en-US" sz="2400" baseline="-25000"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dirty="0">
                <a:latin typeface="Times New Roman" pitchFamily="18" charset="0"/>
                <a:cs typeface="Arial" charset="0"/>
              </a:rPr>
              <a:t>= </a:t>
            </a:r>
            <a:r>
              <a:rPr lang="en-US" sz="2400" b="1" dirty="0">
                <a:solidFill>
                  <a:schemeClr val="accent1"/>
                </a:solidFill>
                <a:latin typeface="Times New Roman" pitchFamily="18" charset="0"/>
                <a:cs typeface="Arial" charset="0"/>
              </a:rPr>
              <a:t>3.3 ns</a:t>
            </a:r>
          </a:p>
          <a:p>
            <a:pPr marL="342900" indent="-342900">
              <a:spcBef>
                <a:spcPct val="20000"/>
              </a:spcBef>
            </a:pPr>
            <a:r>
              <a:rPr lang="en-US" sz="2400" i="1" dirty="0">
                <a:latin typeface="Times New Roman" pitchFamily="18" charset="0"/>
                <a:cs typeface="Arial" charset="0"/>
              </a:rPr>
              <a:t>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PA</a:t>
            </a:r>
            <a:r>
              <a:rPr lang="en-US" sz="2400" dirty="0">
                <a:latin typeface="Times New Roman" pitchFamily="18" charset="0"/>
                <a:cs typeface="Arial" charset="0"/>
              </a:rPr>
              <a:t> 	=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a:t>
            </a:r>
            <a:r>
              <a:rPr lang="en-US" sz="2400" i="1" dirty="0">
                <a:latin typeface="Times New Roman" pitchFamily="18" charset="0"/>
                <a:cs typeface="Arial" charset="0"/>
              </a:rPr>
              <a:t> + </a:t>
            </a:r>
            <a:r>
              <a:rPr lang="en-US" sz="2400" dirty="0">
                <a:latin typeface="Times New Roman" pitchFamily="18" charset="0"/>
                <a:cs typeface="Arial" charset="0"/>
              </a:rPr>
              <a:t>log</a:t>
            </a:r>
            <a:r>
              <a:rPr lang="en-US" sz="2400" i="1" baseline="-25000" dirty="0">
                <a:latin typeface="Times New Roman" pitchFamily="18" charset="0"/>
                <a:cs typeface="Arial" charset="0"/>
              </a:rPr>
              <a:t>2</a:t>
            </a:r>
            <a:r>
              <a:rPr lang="en-US" sz="2400" i="1" dirty="0">
                <a:latin typeface="Times New Roman" pitchFamily="18" charset="0"/>
                <a:cs typeface="Arial" charset="0"/>
              </a:rPr>
              <a:t>N(</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pg_</a:t>
            </a:r>
            <a:r>
              <a:rPr lang="en-US" sz="2400" baseline="-25000" dirty="0" err="1">
                <a:latin typeface="Times New Roman" pitchFamily="18" charset="0"/>
                <a:cs typeface="Arial" charset="0"/>
              </a:rPr>
              <a:t>prefix</a:t>
            </a:r>
            <a:r>
              <a:rPr lang="en-US" sz="2400" i="1" baseline="-25000" dirty="0">
                <a:latin typeface="Times New Roman" pitchFamily="18" charset="0"/>
                <a:cs typeface="Arial" charset="0"/>
              </a:rPr>
              <a:t> </a:t>
            </a:r>
            <a:r>
              <a:rPr lang="en-US" sz="2400" dirty="0">
                <a:latin typeface="Times New Roman" pitchFamily="18" charset="0"/>
                <a:cs typeface="Arial" charset="0"/>
              </a:rPr>
              <a:t>)</a:t>
            </a:r>
            <a:r>
              <a:rPr lang="en-US" sz="2400" i="1" dirty="0">
                <a:latin typeface="Times New Roman" pitchFamily="18" charset="0"/>
                <a:cs typeface="Arial" charset="0"/>
              </a:rPr>
              <a:t> + </a:t>
            </a:r>
            <a:r>
              <a:rPr lang="en-US" sz="2400" i="1" dirty="0" err="1">
                <a:latin typeface="Times New Roman" pitchFamily="18" charset="0"/>
                <a:cs typeface="Arial" charset="0"/>
              </a:rPr>
              <a:t>t</a:t>
            </a:r>
            <a:r>
              <a:rPr lang="en-US" sz="2400" baseline="-25000" dirty="0" err="1">
                <a:latin typeface="Times New Roman" pitchFamily="18" charset="0"/>
                <a:cs typeface="Arial" charset="0"/>
              </a:rPr>
              <a:t>XOR</a:t>
            </a:r>
            <a:endParaRPr lang="en-US" sz="2400" i="1" baseline="-25000" dirty="0">
              <a:latin typeface="Times New Roman" pitchFamily="18" charset="0"/>
              <a:cs typeface="Arial" charset="0"/>
            </a:endParaRPr>
          </a:p>
          <a:p>
            <a:pPr marL="342900" indent="-342900">
              <a:spcBef>
                <a:spcPct val="20000"/>
              </a:spcBef>
            </a:pPr>
            <a:r>
              <a:rPr lang="en-US" sz="2400" i="1" baseline="-25000" dirty="0">
                <a:latin typeface="Times New Roman" pitchFamily="18" charset="0"/>
                <a:cs typeface="Arial" charset="0"/>
              </a:rPr>
              <a:t>			</a:t>
            </a:r>
            <a:r>
              <a:rPr lang="en-US" sz="2400" dirty="0">
                <a:latin typeface="Times New Roman" pitchFamily="18" charset="0"/>
                <a:cs typeface="Arial" charset="0"/>
              </a:rPr>
              <a:t>= [100</a:t>
            </a:r>
            <a:r>
              <a:rPr lang="en-US" sz="2400" i="1" dirty="0">
                <a:latin typeface="Times New Roman" pitchFamily="18" charset="0"/>
                <a:cs typeface="Arial" charset="0"/>
              </a:rPr>
              <a:t> + </a:t>
            </a:r>
            <a:r>
              <a:rPr lang="en-US" sz="2400" dirty="0">
                <a:latin typeface="Times New Roman" pitchFamily="18" charset="0"/>
                <a:cs typeface="Arial" charset="0"/>
              </a:rPr>
              <a:t>log</a:t>
            </a:r>
            <a:r>
              <a:rPr lang="en-US" sz="2400" i="1" baseline="-25000" dirty="0">
                <a:latin typeface="Times New Roman" pitchFamily="18" charset="0"/>
                <a:cs typeface="Arial" charset="0"/>
              </a:rPr>
              <a:t>2</a:t>
            </a:r>
            <a:r>
              <a:rPr lang="en-US" sz="2400" dirty="0">
                <a:latin typeface="Times New Roman" pitchFamily="18" charset="0"/>
                <a:cs typeface="Arial" charset="0"/>
              </a:rPr>
              <a:t>32(200)</a:t>
            </a:r>
            <a:r>
              <a:rPr lang="en-US" sz="2400" i="1" dirty="0">
                <a:latin typeface="Times New Roman" pitchFamily="18" charset="0"/>
                <a:cs typeface="Arial" charset="0"/>
              </a:rPr>
              <a:t> </a:t>
            </a:r>
            <a:r>
              <a:rPr lang="en-US" sz="2400" dirty="0">
                <a:latin typeface="Times New Roman" pitchFamily="18" charset="0"/>
                <a:cs typeface="Arial" charset="0"/>
              </a:rPr>
              <a:t>+ 100] </a:t>
            </a:r>
            <a:r>
              <a:rPr lang="en-US" sz="2400" dirty="0" err="1">
                <a:latin typeface="Times New Roman" pitchFamily="18" charset="0"/>
                <a:cs typeface="Arial" charset="0"/>
              </a:rPr>
              <a:t>ps</a:t>
            </a:r>
            <a:endParaRPr lang="en-US" sz="2400" dirty="0">
              <a:latin typeface="Times New Roman" pitchFamily="18" charset="0"/>
              <a:cs typeface="Arial" charset="0"/>
            </a:endParaRPr>
          </a:p>
          <a:p>
            <a:pPr marL="342900" indent="-342900">
              <a:spcBef>
                <a:spcPct val="20000"/>
              </a:spcBef>
            </a:pPr>
            <a:r>
              <a:rPr lang="en-US" sz="2400" dirty="0">
                <a:latin typeface="Times New Roman" pitchFamily="18" charset="0"/>
                <a:cs typeface="Arial" charset="0"/>
              </a:rPr>
              <a:t>			= </a:t>
            </a:r>
            <a:r>
              <a:rPr lang="en-US" sz="2400" b="1" dirty="0">
                <a:solidFill>
                  <a:schemeClr val="accent1"/>
                </a:solidFill>
                <a:latin typeface="Times New Roman" pitchFamily="18" charset="0"/>
                <a:cs typeface="Arial" charset="0"/>
              </a:rPr>
              <a:t>1.2 ns</a:t>
            </a:r>
            <a:endParaRPr lang="en-US" sz="2400" b="1" baseline="-25000" dirty="0">
              <a:solidFill>
                <a:schemeClr val="accent1"/>
              </a:solidFill>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Adder Delay Comparisons</a:t>
            </a:r>
            <a:endParaRPr lang="en-US" sz="4400" dirty="0">
              <a:solidFill>
                <a:schemeClr val="bg1"/>
              </a:solidFill>
              <a:latin typeface="+mj-lt"/>
            </a:endParaRPr>
          </a:p>
        </p:txBody>
      </p:sp>
    </p:spTree>
    <p:extLst>
      <p:ext uri="{BB962C8B-B14F-4D97-AF65-F5344CB8AC3E}">
        <p14:creationId xmlns:p14="http://schemas.microsoft.com/office/powerpoint/2010/main" val="382067993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0581" name="Object 5"/>
          <p:cNvGraphicFramePr>
            <a:graphicFrameLocks noGrp="1" noChangeAspect="1"/>
          </p:cNvGraphicFramePr>
          <p:nvPr>
            <p:ph idx="4294967295"/>
            <p:custDataLst>
              <p:tags r:id="rId2"/>
            </p:custDataLst>
            <p:extLst>
              <p:ext uri="{D42A27DB-BD31-4B8C-83A1-F6EECF244321}">
                <p14:modId xmlns:p14="http://schemas.microsoft.com/office/powerpoint/2010/main" val="3201045106"/>
              </p:ext>
            </p:extLst>
          </p:nvPr>
        </p:nvGraphicFramePr>
        <p:xfrm>
          <a:off x="1600200" y="1093177"/>
          <a:ext cx="6338888" cy="4660900"/>
        </p:xfrm>
        <a:graphic>
          <a:graphicData uri="http://schemas.openxmlformats.org/presentationml/2006/ole">
            <mc:AlternateContent xmlns:mc="http://schemas.openxmlformats.org/markup-compatibility/2006">
              <mc:Choice xmlns:v="urn:schemas-microsoft-com:vml" Requires="v">
                <p:oleObj spid="_x0000_s60518" name="VISIO" r:id="rId6" imgW="1942560" imgH="1428840" progId="Visio.Drawing.6">
                  <p:embed/>
                </p:oleObj>
              </mc:Choice>
              <mc:Fallback>
                <p:oleObj name="VISIO" r:id="rId6" imgW="1942560" imgH="142884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1093177"/>
                        <a:ext cx="6338888" cy="4660900"/>
                      </a:xfrm>
                      <a:prstGeom prst="rect">
                        <a:avLst/>
                      </a:prstGeom>
                    </p:spPr>
                  </p:pic>
                </p:oleObj>
              </mc:Fallback>
            </mc:AlternateContent>
          </a:graphicData>
        </a:graphic>
      </p:graphicFrame>
      <p:sp>
        <p:nvSpPr>
          <p:cNvPr id="92057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err="1" smtClean="0">
                <a:solidFill>
                  <a:schemeClr val="bg1"/>
                </a:solidFill>
                <a:latin typeface="+mj-lt"/>
              </a:rPr>
              <a:t>Subtracter</a:t>
            </a:r>
            <a:endParaRPr lang="en-US" sz="4400" dirty="0">
              <a:solidFill>
                <a:schemeClr val="bg1"/>
              </a:solidFill>
              <a:latin typeface="+mj-lt"/>
            </a:endParaRPr>
          </a:p>
        </p:txBody>
      </p:sp>
    </p:spTree>
    <p:extLst>
      <p:ext uri="{BB962C8B-B14F-4D97-AF65-F5344CB8AC3E}">
        <p14:creationId xmlns:p14="http://schemas.microsoft.com/office/powerpoint/2010/main" val="242641141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05" name="Object 5"/>
          <p:cNvGraphicFramePr>
            <a:graphicFrameLocks noGrp="1" noChangeAspect="1"/>
          </p:cNvGraphicFramePr>
          <p:nvPr>
            <p:ph idx="4294967295"/>
            <p:custDataLst>
              <p:tags r:id="rId2"/>
            </p:custDataLst>
            <p:extLst>
              <p:ext uri="{D42A27DB-BD31-4B8C-83A1-F6EECF244321}">
                <p14:modId xmlns:p14="http://schemas.microsoft.com/office/powerpoint/2010/main" val="966299119"/>
              </p:ext>
            </p:extLst>
          </p:nvPr>
        </p:nvGraphicFramePr>
        <p:xfrm>
          <a:off x="1143000" y="1063869"/>
          <a:ext cx="7772400" cy="4627563"/>
        </p:xfrm>
        <a:graphic>
          <a:graphicData uri="http://schemas.openxmlformats.org/presentationml/2006/ole">
            <mc:AlternateContent xmlns:mc="http://schemas.openxmlformats.org/markup-compatibility/2006">
              <mc:Choice xmlns:v="urn:schemas-microsoft-com:vml" Requires="v">
                <p:oleObj spid="_x0000_s61542" name="VISIO" r:id="rId6" imgW="2836080" imgH="1689480" progId="Visio.Drawing.6">
                  <p:embed/>
                </p:oleObj>
              </mc:Choice>
              <mc:Fallback>
                <p:oleObj name="VISIO" r:id="rId6" imgW="2836080" imgH="168948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1063869"/>
                        <a:ext cx="7772400" cy="4627563"/>
                      </a:xfrm>
                      <a:prstGeom prst="rect">
                        <a:avLst/>
                      </a:prstGeom>
                    </p:spPr>
                  </p:pic>
                </p:oleObj>
              </mc:Fallback>
            </mc:AlternateContent>
          </a:graphicData>
        </a:graphic>
      </p:graphicFrame>
      <p:sp>
        <p:nvSpPr>
          <p:cNvPr id="92160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Comparator: Equality</a:t>
            </a:r>
            <a:endParaRPr lang="en-US" sz="4400" dirty="0">
              <a:solidFill>
                <a:schemeClr val="bg1"/>
              </a:solidFill>
              <a:latin typeface="+mj-lt"/>
            </a:endParaRPr>
          </a:p>
        </p:txBody>
      </p:sp>
    </p:spTree>
    <p:extLst>
      <p:ext uri="{BB962C8B-B14F-4D97-AF65-F5344CB8AC3E}">
        <p14:creationId xmlns:p14="http://schemas.microsoft.com/office/powerpoint/2010/main" val="42700901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0" y="6356350"/>
            <a:ext cx="2895600" cy="365125"/>
          </a:xfrm>
        </p:spPr>
        <p:txBody>
          <a:bodyPr/>
          <a:lstStyle/>
          <a:p>
            <a:r>
              <a:rPr lang="en-US"/>
              <a:t>Copyright © 2007 Elsevier</a:t>
            </a:r>
            <a:endParaRPr lang="en-GB"/>
          </a:p>
        </p:txBody>
      </p:sp>
      <p:sp>
        <p:nvSpPr>
          <p:cNvPr id="7" name="Slide Number Placeholder 4"/>
          <p:cNvSpPr>
            <a:spLocks noGrp="1"/>
          </p:cNvSpPr>
          <p:nvPr>
            <p:ph type="sldNum" sz="quarter" idx="4294967295"/>
          </p:nvPr>
        </p:nvSpPr>
        <p:spPr>
          <a:xfrm>
            <a:off x="7010400" y="6356350"/>
            <a:ext cx="2133600" cy="365125"/>
          </a:xfrm>
        </p:spPr>
        <p:txBody>
          <a:bodyPr/>
          <a:lstStyle/>
          <a:p>
            <a:r>
              <a:rPr lang="en-US"/>
              <a:t>5-&lt;</a:t>
            </a:r>
            <a:fld id="{4616EC90-A69E-4B91-B120-0ABD8D554FF2}" type="slidenum">
              <a:rPr lang="en-US"/>
              <a:pPr/>
              <a:t>24</a:t>
            </a:fld>
            <a:r>
              <a:rPr lang="en-US"/>
              <a:t>&gt;</a:t>
            </a:r>
          </a:p>
          <a:p>
            <a:endParaRPr lang="en-GB"/>
          </a:p>
        </p:txBody>
      </p:sp>
      <p:graphicFrame>
        <p:nvGraphicFramePr>
          <p:cNvPr id="922628" name="Object 4"/>
          <p:cNvGraphicFramePr>
            <a:graphicFrameLocks noGrp="1" noChangeAspect="1"/>
          </p:cNvGraphicFramePr>
          <p:nvPr>
            <p:ph idx="4294967295"/>
            <p:custDataLst>
              <p:tags r:id="rId2"/>
            </p:custDataLst>
            <p:extLst>
              <p:ext uri="{D42A27DB-BD31-4B8C-83A1-F6EECF244321}">
                <p14:modId xmlns:p14="http://schemas.microsoft.com/office/powerpoint/2010/main" val="3844599987"/>
              </p:ext>
            </p:extLst>
          </p:nvPr>
        </p:nvGraphicFramePr>
        <p:xfrm>
          <a:off x="3124200" y="1295400"/>
          <a:ext cx="2401888" cy="3852863"/>
        </p:xfrm>
        <a:graphic>
          <a:graphicData uri="http://schemas.openxmlformats.org/presentationml/2006/ole">
            <mc:AlternateContent xmlns:mc="http://schemas.openxmlformats.org/markup-compatibility/2006">
              <mc:Choice xmlns:v="urn:schemas-microsoft-com:vml" Requires="v">
                <p:oleObj spid="_x0000_s62565" name="VISIO" r:id="rId6" imgW="591120" imgH="990720" progId="Visio.Drawing.6">
                  <p:embed/>
                </p:oleObj>
              </mc:Choice>
              <mc:Fallback>
                <p:oleObj name="VISIO" r:id="rId6" imgW="591120" imgH="99072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295400"/>
                        <a:ext cx="2401888"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62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Comparator: Less Than</a:t>
            </a:r>
            <a:endParaRPr lang="en-US" sz="4400" dirty="0">
              <a:solidFill>
                <a:schemeClr val="bg1"/>
              </a:solidFill>
              <a:latin typeface="+mj-lt"/>
            </a:endParaRPr>
          </a:p>
        </p:txBody>
      </p:sp>
    </p:spTree>
    <p:extLst>
      <p:ext uri="{BB962C8B-B14F-4D97-AF65-F5344CB8AC3E}">
        <p14:creationId xmlns:p14="http://schemas.microsoft.com/office/powerpoint/2010/main" val="292793461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4"/>
          <p:cNvSpPr>
            <a:spLocks noGrp="1"/>
          </p:cNvSpPr>
          <p:nvPr>
            <p:ph type="ftr" sz="quarter" idx="4294967295"/>
          </p:nvPr>
        </p:nvSpPr>
        <p:spPr>
          <a:xfrm>
            <a:off x="0" y="6356350"/>
            <a:ext cx="2895600" cy="365125"/>
          </a:xfrm>
        </p:spPr>
        <p:txBody>
          <a:bodyPr/>
          <a:lstStyle/>
          <a:p>
            <a:r>
              <a:rPr lang="en-US"/>
              <a:t>Copyright © 2007 Elsevier</a:t>
            </a:r>
            <a:endParaRPr lang="en-GB"/>
          </a:p>
        </p:txBody>
      </p:sp>
      <p:sp>
        <p:nvSpPr>
          <p:cNvPr id="38" name="Slide Number Placeholder 5"/>
          <p:cNvSpPr>
            <a:spLocks noGrp="1"/>
          </p:cNvSpPr>
          <p:nvPr>
            <p:ph type="sldNum" sz="quarter" idx="4294967295"/>
          </p:nvPr>
        </p:nvSpPr>
        <p:spPr>
          <a:xfrm>
            <a:off x="7010400" y="6356350"/>
            <a:ext cx="2133600" cy="365125"/>
          </a:xfrm>
        </p:spPr>
        <p:txBody>
          <a:bodyPr/>
          <a:lstStyle/>
          <a:p>
            <a:r>
              <a:rPr lang="en-US"/>
              <a:t>5-&lt;</a:t>
            </a:r>
            <a:fld id="{AE5FBD9F-C462-46D0-BA77-1AC05521CD17}" type="slidenum">
              <a:rPr lang="en-US"/>
              <a:pPr/>
              <a:t>25</a:t>
            </a:fld>
            <a:r>
              <a:rPr lang="en-US"/>
              <a:t>&gt;</a:t>
            </a:r>
          </a:p>
          <a:p>
            <a:endParaRPr lang="en-GB"/>
          </a:p>
        </p:txBody>
      </p:sp>
      <p:graphicFrame>
        <p:nvGraphicFramePr>
          <p:cNvPr id="923652"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915011442"/>
              </p:ext>
            </p:extLst>
          </p:nvPr>
        </p:nvGraphicFramePr>
        <p:xfrm>
          <a:off x="1676400" y="1828800"/>
          <a:ext cx="2968625" cy="3132137"/>
        </p:xfrm>
        <a:graphic>
          <a:graphicData uri="http://schemas.openxmlformats.org/presentationml/2006/ole">
            <mc:AlternateContent xmlns:mc="http://schemas.openxmlformats.org/markup-compatibility/2006">
              <mc:Choice xmlns:v="urn:schemas-microsoft-com:vml" Requires="v">
                <p:oleObj spid="_x0000_s63589" name="VISIO" r:id="rId7" imgW="640440" imgH="707040" progId="Visio.Drawing.6">
                  <p:embed/>
                </p:oleObj>
              </mc:Choice>
              <mc:Fallback>
                <p:oleObj name="VISIO" r:id="rId7" imgW="640440" imgH="7070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1828800"/>
                        <a:ext cx="2968625" cy="313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685" name="Group 37"/>
          <p:cNvGraphicFramePr>
            <a:graphicFrameLocks noGrp="1"/>
          </p:cNvGraphicFramePr>
          <p:nvPr>
            <p:ph sz="half" idx="4294967295"/>
            <p:custDataLst>
              <p:tags r:id="rId3"/>
            </p:custDataLst>
            <p:extLst>
              <p:ext uri="{D42A27DB-BD31-4B8C-83A1-F6EECF244321}">
                <p14:modId xmlns:p14="http://schemas.microsoft.com/office/powerpoint/2010/main" val="2040019323"/>
              </p:ext>
            </p:extLst>
          </p:nvPr>
        </p:nvGraphicFramePr>
        <p:xfrm>
          <a:off x="5076092" y="1514475"/>
          <a:ext cx="2743200" cy="4286250"/>
        </p:xfrm>
        <a:graphic>
          <a:graphicData uri="http://schemas.openxmlformats.org/drawingml/2006/table">
            <a:tbl>
              <a:tblPr/>
              <a:tblGrid>
                <a:gridCol w="1066800"/>
                <a:gridCol w="1676400"/>
              </a:tblGrid>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F</a:t>
                      </a:r>
                      <a:r>
                        <a:rPr kumimoji="0" lang="en-US" sz="2400" b="1" i="0" u="none" strike="noStrike" cap="none" normalizeH="0" baseline="-25000" dirty="0" smtClean="0">
                          <a:ln>
                            <a:noFill/>
                          </a:ln>
                          <a:solidFill>
                            <a:schemeClr val="bg1"/>
                          </a:solidFill>
                          <a:effectLst/>
                          <a:latin typeface="Times New Roman" pitchFamily="18" charset="0"/>
                          <a:cs typeface="Arial"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&amp;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not used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&amp;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365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Arithmetic Logic Unit (ALU)</a:t>
            </a:r>
            <a:endParaRPr lang="en-US" sz="4400" dirty="0">
              <a:solidFill>
                <a:schemeClr val="bg1"/>
              </a:solidFill>
              <a:latin typeface="+mj-lt"/>
            </a:endParaRPr>
          </a:p>
        </p:txBody>
      </p:sp>
    </p:spTree>
    <p:extLst>
      <p:ext uri="{BB962C8B-B14F-4D97-AF65-F5344CB8AC3E}">
        <p14:creationId xmlns:p14="http://schemas.microsoft.com/office/powerpoint/2010/main" val="195710902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4"/>
          <p:cNvSpPr>
            <a:spLocks noGrp="1"/>
          </p:cNvSpPr>
          <p:nvPr>
            <p:ph type="ftr" sz="quarter" idx="4294967295"/>
          </p:nvPr>
        </p:nvSpPr>
        <p:spPr>
          <a:xfrm>
            <a:off x="0" y="6356350"/>
            <a:ext cx="2895600" cy="365125"/>
          </a:xfrm>
        </p:spPr>
        <p:txBody>
          <a:bodyPr/>
          <a:lstStyle/>
          <a:p>
            <a:r>
              <a:rPr lang="en-US"/>
              <a:t>Copyright © 2007 Elsevier</a:t>
            </a:r>
            <a:endParaRPr lang="en-GB"/>
          </a:p>
        </p:txBody>
      </p:sp>
      <p:sp>
        <p:nvSpPr>
          <p:cNvPr id="38" name="Slide Number Placeholder 5"/>
          <p:cNvSpPr>
            <a:spLocks noGrp="1"/>
          </p:cNvSpPr>
          <p:nvPr>
            <p:ph type="sldNum" sz="quarter" idx="4294967295"/>
          </p:nvPr>
        </p:nvSpPr>
        <p:spPr>
          <a:xfrm>
            <a:off x="7010400" y="6356350"/>
            <a:ext cx="2133600" cy="365125"/>
          </a:xfrm>
        </p:spPr>
        <p:txBody>
          <a:bodyPr/>
          <a:lstStyle/>
          <a:p>
            <a:r>
              <a:rPr lang="en-US"/>
              <a:t>5-&lt;</a:t>
            </a:r>
            <a:fld id="{9FD105D3-C6E7-4DB8-83BA-B5AD48D7B153}" type="slidenum">
              <a:rPr lang="en-US"/>
              <a:pPr/>
              <a:t>26</a:t>
            </a:fld>
            <a:r>
              <a:rPr lang="en-US"/>
              <a:t>&gt;</a:t>
            </a:r>
          </a:p>
          <a:p>
            <a:endParaRPr lang="en-GB"/>
          </a:p>
        </p:txBody>
      </p:sp>
      <p:graphicFrame>
        <p:nvGraphicFramePr>
          <p:cNvPr id="925700"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3261246184"/>
              </p:ext>
            </p:extLst>
          </p:nvPr>
        </p:nvGraphicFramePr>
        <p:xfrm>
          <a:off x="761999" y="1055076"/>
          <a:ext cx="5096883" cy="5345723"/>
        </p:xfrm>
        <a:graphic>
          <a:graphicData uri="http://schemas.openxmlformats.org/presentationml/2006/ole">
            <mc:AlternateContent xmlns:mc="http://schemas.openxmlformats.org/markup-compatibility/2006">
              <mc:Choice xmlns:v="urn:schemas-microsoft-com:vml" Requires="v">
                <p:oleObj spid="_x0000_s64613" name="VISIO" r:id="rId7" imgW="2663640" imgH="2794320" progId="Visio.Drawing.6">
                  <p:embed/>
                </p:oleObj>
              </mc:Choice>
              <mc:Fallback>
                <p:oleObj name="VISIO" r:id="rId7" imgW="2663640" imgH="279432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999" y="1055076"/>
                        <a:ext cx="5096883" cy="5345723"/>
                      </a:xfrm>
                      <a:prstGeom prst="rect">
                        <a:avLst/>
                      </a:prstGeom>
                      <a:noFill/>
                      <a:ln>
                        <a:noFill/>
                      </a:ln>
                      <a:effectLst/>
                    </p:spPr>
                  </p:pic>
                </p:oleObj>
              </mc:Fallback>
            </mc:AlternateContent>
          </a:graphicData>
        </a:graphic>
      </p:graphicFrame>
      <p:graphicFrame>
        <p:nvGraphicFramePr>
          <p:cNvPr id="925733" name="Group 37"/>
          <p:cNvGraphicFramePr>
            <a:graphicFrameLocks noGrp="1"/>
          </p:cNvGraphicFramePr>
          <p:nvPr>
            <p:ph sz="half" idx="4294967295"/>
            <p:custDataLst>
              <p:tags r:id="rId3"/>
            </p:custDataLst>
            <p:extLst>
              <p:ext uri="{D42A27DB-BD31-4B8C-83A1-F6EECF244321}">
                <p14:modId xmlns:p14="http://schemas.microsoft.com/office/powerpoint/2010/main" val="2135330276"/>
              </p:ext>
            </p:extLst>
          </p:nvPr>
        </p:nvGraphicFramePr>
        <p:xfrm>
          <a:off x="5105400" y="1295400"/>
          <a:ext cx="3048000" cy="4495803"/>
        </p:xfrm>
        <a:graphic>
          <a:graphicData uri="http://schemas.openxmlformats.org/drawingml/2006/table">
            <a:tbl>
              <a:tblPr/>
              <a:tblGrid>
                <a:gridCol w="1184910"/>
                <a:gridCol w="1863090"/>
              </a:tblGrid>
              <a:tr h="499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F</a:t>
                      </a:r>
                      <a:r>
                        <a:rPr kumimoji="0" lang="en-US" sz="2400" b="1" i="0" u="none" strike="noStrike" cap="none" normalizeH="0" baseline="-25000" dirty="0" smtClean="0">
                          <a:ln>
                            <a:noFill/>
                          </a:ln>
                          <a:solidFill>
                            <a:schemeClr val="bg1"/>
                          </a:solidFill>
                          <a:effectLst/>
                          <a:latin typeface="Times New Roman" pitchFamily="18" charset="0"/>
                          <a:cs typeface="Arial"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4986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&amp;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6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not used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&amp;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6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569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ALU Design</a:t>
            </a:r>
            <a:endParaRPr lang="en-US" sz="4400" dirty="0">
              <a:solidFill>
                <a:schemeClr val="bg1"/>
              </a:solidFill>
              <a:latin typeface="+mj-lt"/>
            </a:endParaRPr>
          </a:p>
        </p:txBody>
      </p:sp>
    </p:spTree>
    <p:extLst>
      <p:ext uri="{BB962C8B-B14F-4D97-AF65-F5344CB8AC3E}">
        <p14:creationId xmlns:p14="http://schemas.microsoft.com/office/powerpoint/2010/main" val="13162319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ChangeArrowheads="1"/>
          </p:cNvSpPr>
          <p:nvPr>
            <p:custDataLst>
              <p:tags r:id="rId1"/>
            </p:custDataLst>
          </p:nvPr>
        </p:nvSpPr>
        <p:spPr bwMode="auto">
          <a:xfrm>
            <a:off x="914400" y="1151792"/>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Compare </a:t>
            </a:r>
            <a:r>
              <a:rPr lang="en-US" sz="2400" dirty="0" smtClean="0">
                <a:latin typeface="Times New Roman" pitchFamily="18" charset="0"/>
                <a:cs typeface="Arial" charset="0"/>
              </a:rPr>
              <a:t>delay of: 32-bit </a:t>
            </a:r>
            <a:r>
              <a:rPr lang="en-US" sz="2400" dirty="0">
                <a:latin typeface="Times New Roman" pitchFamily="18" charset="0"/>
                <a:cs typeface="Arial" charset="0"/>
              </a:rPr>
              <a:t>ripple-carry, </a:t>
            </a:r>
            <a:r>
              <a:rPr lang="en-US" sz="2400" dirty="0" smtClean="0">
                <a:latin typeface="Times New Roman" pitchFamily="18" charset="0"/>
                <a:cs typeface="Arial" charset="0"/>
              </a:rPr>
              <a:t>carry-</a:t>
            </a:r>
            <a:r>
              <a:rPr lang="en-US" sz="2400" dirty="0" err="1" smtClean="0">
                <a:latin typeface="Times New Roman" pitchFamily="18" charset="0"/>
                <a:cs typeface="Arial" charset="0"/>
              </a:rPr>
              <a:t>lookahead</a:t>
            </a:r>
            <a:r>
              <a:rPr lang="en-US" sz="2400" dirty="0" smtClean="0">
                <a:latin typeface="Times New Roman" pitchFamily="18" charset="0"/>
                <a:cs typeface="Arial" charset="0"/>
              </a:rPr>
              <a:t>, </a:t>
            </a:r>
            <a:r>
              <a:rPr lang="en-US" sz="2400" dirty="0">
                <a:latin typeface="Times New Roman" pitchFamily="18" charset="0"/>
                <a:cs typeface="Arial" charset="0"/>
              </a:rPr>
              <a:t>and prefix </a:t>
            </a:r>
            <a:r>
              <a:rPr lang="en-US" sz="2400" dirty="0" smtClean="0">
                <a:latin typeface="Times New Roman" pitchFamily="18" charset="0"/>
                <a:cs typeface="Arial" charset="0"/>
              </a:rPr>
              <a:t>adders</a:t>
            </a:r>
          </a:p>
          <a:p>
            <a:pPr marL="342900" indent="-342900">
              <a:spcBef>
                <a:spcPct val="20000"/>
              </a:spcBef>
              <a:buFont typeface="Arial" pitchFamily="34" charset="0"/>
              <a:buChar char="•"/>
            </a:pPr>
            <a:r>
              <a:rPr lang="en-US" sz="2400" dirty="0" smtClean="0">
                <a:latin typeface="Times New Roman" pitchFamily="18" charset="0"/>
                <a:cs typeface="Arial" charset="0"/>
              </a:rPr>
              <a:t>CLA </a:t>
            </a:r>
            <a:r>
              <a:rPr lang="en-US" sz="2400" dirty="0">
                <a:latin typeface="Times New Roman" pitchFamily="18" charset="0"/>
                <a:cs typeface="Arial" charset="0"/>
              </a:rPr>
              <a:t>has 4-bit </a:t>
            </a:r>
            <a:r>
              <a:rPr lang="en-US" sz="2400" dirty="0" smtClean="0">
                <a:latin typeface="Times New Roman" pitchFamily="18" charset="0"/>
                <a:cs typeface="Arial" charset="0"/>
              </a:rPr>
              <a:t>blocks</a:t>
            </a:r>
            <a:endParaRPr lang="en-US" sz="2400" dirty="0">
              <a:latin typeface="Times New Roman" pitchFamily="18" charset="0"/>
              <a:cs typeface="Arial" charset="0"/>
            </a:endParaRPr>
          </a:p>
          <a:p>
            <a:pPr marL="342900" indent="-342900">
              <a:spcBef>
                <a:spcPct val="20000"/>
              </a:spcBef>
              <a:buFont typeface="Arial" pitchFamily="34" charset="0"/>
              <a:buChar char="•"/>
            </a:pPr>
            <a:r>
              <a:rPr lang="en-US" sz="2400" dirty="0" smtClean="0">
                <a:latin typeface="Times New Roman" pitchFamily="18" charset="0"/>
                <a:cs typeface="Arial" charset="0"/>
              </a:rPr>
              <a:t>2-input </a:t>
            </a:r>
            <a:r>
              <a:rPr lang="en-US" sz="2400" dirty="0">
                <a:latin typeface="Times New Roman" pitchFamily="18" charset="0"/>
                <a:cs typeface="Arial" charset="0"/>
              </a:rPr>
              <a:t>gate delay =</a:t>
            </a:r>
            <a:r>
              <a:rPr lang="en-US" sz="2400" dirty="0" smtClean="0">
                <a:latin typeface="Times New Roman" pitchFamily="18" charset="0"/>
                <a:cs typeface="Arial" charset="0"/>
              </a:rPr>
              <a:t> </a:t>
            </a:r>
            <a:r>
              <a:rPr lang="en-US" sz="2400" dirty="0">
                <a:latin typeface="Times New Roman" pitchFamily="18" charset="0"/>
                <a:cs typeface="Arial" charset="0"/>
              </a:rPr>
              <a:t>100 </a:t>
            </a:r>
            <a:r>
              <a:rPr lang="en-US" sz="2400" dirty="0" err="1" smtClean="0">
                <a:latin typeface="Times New Roman" pitchFamily="18" charset="0"/>
                <a:cs typeface="Arial" charset="0"/>
              </a:rPr>
              <a:t>ps</a:t>
            </a:r>
            <a:r>
              <a:rPr lang="en-US" sz="2400" dirty="0">
                <a:latin typeface="Times New Roman" pitchFamily="18" charset="0"/>
                <a:cs typeface="Arial" charset="0"/>
              </a:rPr>
              <a:t>;</a:t>
            </a:r>
            <a:r>
              <a:rPr lang="en-US" sz="2400" dirty="0" smtClean="0">
                <a:latin typeface="Times New Roman" pitchFamily="18" charset="0"/>
                <a:cs typeface="Arial" charset="0"/>
              </a:rPr>
              <a:t> full </a:t>
            </a:r>
            <a:r>
              <a:rPr lang="en-US" sz="2400" dirty="0">
                <a:latin typeface="Times New Roman" pitchFamily="18" charset="0"/>
                <a:cs typeface="Arial" charset="0"/>
              </a:rPr>
              <a:t>adder delay =</a:t>
            </a:r>
            <a:r>
              <a:rPr lang="en-US" sz="2400" dirty="0" smtClean="0">
                <a:latin typeface="Times New Roman" pitchFamily="18" charset="0"/>
                <a:cs typeface="Arial" charset="0"/>
              </a:rPr>
              <a:t> </a:t>
            </a:r>
            <a:r>
              <a:rPr lang="en-US" sz="2400" dirty="0">
                <a:latin typeface="Times New Roman" pitchFamily="18" charset="0"/>
                <a:cs typeface="Arial" charset="0"/>
              </a:rPr>
              <a:t>300 </a:t>
            </a:r>
            <a:r>
              <a:rPr lang="en-US" sz="2400" dirty="0" err="1" smtClean="0">
                <a:latin typeface="Times New Roman" pitchFamily="18" charset="0"/>
                <a:cs typeface="Arial" charset="0"/>
              </a:rPr>
              <a:t>ps</a:t>
            </a:r>
            <a:endParaRPr lang="en-US" sz="2400" dirty="0">
              <a:latin typeface="Times New Roman" pitchFamily="18" charset="0"/>
              <a:cs typeface="Arial" charset="0"/>
            </a:endParaRPr>
          </a:p>
          <a:p>
            <a:pPr marL="742950" lvl="1" indent="-285750">
              <a:spcBef>
                <a:spcPct val="20000"/>
              </a:spcBef>
              <a:buFontTx/>
              <a:buChar char="–"/>
            </a:pPr>
            <a:endParaRPr lang="en-US" sz="800"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i="1" dirty="0" err="1">
                <a:latin typeface="Times New Roman" pitchFamily="18" charset="0"/>
                <a:cs typeface="Arial" charset="0"/>
              </a:rPr>
              <a:t>t</a:t>
            </a:r>
            <a:r>
              <a:rPr lang="en-US" sz="2400" baseline="-25000" dirty="0" err="1">
                <a:latin typeface="Times New Roman" pitchFamily="18" charset="0"/>
                <a:cs typeface="Arial" charset="0"/>
              </a:rPr>
              <a:t>ripple</a:t>
            </a:r>
            <a:r>
              <a:rPr lang="en-US" sz="2400" dirty="0">
                <a:latin typeface="Times New Roman" pitchFamily="18" charset="0"/>
                <a:cs typeface="Arial" charset="0"/>
              </a:rPr>
              <a:t> 	= </a:t>
            </a:r>
            <a:r>
              <a:rPr lang="en-US" sz="2400" i="1" dirty="0" err="1">
                <a:latin typeface="Times New Roman" pitchFamily="18" charset="0"/>
                <a:cs typeface="Arial" charset="0"/>
              </a:rPr>
              <a:t>Nt</a:t>
            </a:r>
            <a:r>
              <a:rPr lang="en-US" sz="2400" i="1" baseline="-25000" dirty="0" err="1">
                <a:latin typeface="Times New Roman" pitchFamily="18" charset="0"/>
                <a:cs typeface="Arial" charset="0"/>
              </a:rPr>
              <a:t>FA</a:t>
            </a:r>
            <a:r>
              <a:rPr lang="en-US" sz="2400" i="1" baseline="-25000" dirty="0">
                <a:latin typeface="Times New Roman" pitchFamily="18" charset="0"/>
                <a:cs typeface="Arial" charset="0"/>
              </a:rPr>
              <a:t> </a:t>
            </a:r>
            <a:r>
              <a:rPr lang="en-US" sz="2400" dirty="0">
                <a:latin typeface="Times New Roman" pitchFamily="18" charset="0"/>
                <a:cs typeface="Arial" charset="0"/>
              </a:rPr>
              <a:t>= 32(300 </a:t>
            </a:r>
            <a:r>
              <a:rPr lang="en-US" sz="2400" dirty="0" err="1">
                <a:latin typeface="Times New Roman" pitchFamily="18" charset="0"/>
                <a:cs typeface="Arial" charset="0"/>
              </a:rPr>
              <a:t>ps</a:t>
            </a:r>
            <a:r>
              <a:rPr lang="en-US" sz="2400" dirty="0">
                <a:latin typeface="Times New Roman" pitchFamily="18" charset="0"/>
                <a:cs typeface="Arial" charset="0"/>
              </a:rPr>
              <a:t>) </a:t>
            </a:r>
          </a:p>
          <a:p>
            <a:pPr marL="342900" indent="-342900">
              <a:spcBef>
                <a:spcPct val="20000"/>
              </a:spcBef>
            </a:pPr>
            <a:r>
              <a:rPr lang="en-US" sz="2400" dirty="0">
                <a:latin typeface="Times New Roman" pitchFamily="18" charset="0"/>
                <a:cs typeface="Arial" charset="0"/>
              </a:rPr>
              <a:t>			= </a:t>
            </a:r>
            <a:r>
              <a:rPr lang="en-US" sz="2400" b="1" dirty="0">
                <a:solidFill>
                  <a:schemeClr val="accent1"/>
                </a:solidFill>
                <a:latin typeface="Times New Roman" pitchFamily="18" charset="0"/>
                <a:cs typeface="Arial" charset="0"/>
              </a:rPr>
              <a:t>9.6 ns</a:t>
            </a:r>
            <a:endParaRPr lang="en-US" sz="2400" b="1" i="1" baseline="-25000" dirty="0">
              <a:solidFill>
                <a:schemeClr val="accent1"/>
              </a:solidFill>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CLA</a:t>
            </a:r>
            <a:r>
              <a:rPr lang="en-US" sz="2400" dirty="0">
                <a:latin typeface="Times New Roman" pitchFamily="18" charset="0"/>
                <a:cs typeface="Arial" charset="0"/>
              </a:rPr>
              <a:t> 	=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a:t>
            </a:r>
            <a:r>
              <a:rPr lang="en-US" sz="2400" i="1" dirty="0">
                <a:latin typeface="Times New Roman" pitchFamily="18" charset="0"/>
                <a:cs typeface="Arial" charset="0"/>
              </a:rPr>
              <a:t> +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pg_</a:t>
            </a:r>
            <a:r>
              <a:rPr lang="en-US" sz="2400" baseline="-25000" dirty="0" err="1">
                <a:latin typeface="Times New Roman" pitchFamily="18" charset="0"/>
                <a:cs typeface="Arial" charset="0"/>
              </a:rPr>
              <a:t>block</a:t>
            </a:r>
            <a:r>
              <a:rPr lang="en-US" sz="2400" i="1" baseline="-25000" dirty="0">
                <a:latin typeface="Times New Roman" pitchFamily="18" charset="0"/>
                <a:cs typeface="Arial" charset="0"/>
              </a:rPr>
              <a:t> </a:t>
            </a:r>
            <a:r>
              <a:rPr lang="en-US" sz="2400" i="1" dirty="0">
                <a:latin typeface="Times New Roman" pitchFamily="18" charset="0"/>
                <a:cs typeface="Arial" charset="0"/>
              </a:rPr>
              <a:t>+ </a:t>
            </a:r>
            <a:r>
              <a:rPr lang="en-US" sz="2400" dirty="0">
                <a:latin typeface="Times New Roman" pitchFamily="18" charset="0"/>
                <a:cs typeface="Arial" charset="0"/>
              </a:rPr>
              <a:t>(</a:t>
            </a:r>
            <a:r>
              <a:rPr lang="en-US" sz="2400" i="1" dirty="0">
                <a:latin typeface="Times New Roman" pitchFamily="18" charset="0"/>
                <a:cs typeface="Arial" charset="0"/>
              </a:rPr>
              <a:t>N/k</a:t>
            </a:r>
            <a:r>
              <a:rPr lang="en-US" sz="2400" dirty="0">
                <a:latin typeface="Times New Roman" pitchFamily="18" charset="0"/>
                <a:cs typeface="Arial" charset="0"/>
              </a:rPr>
              <a:t> – 1)</a:t>
            </a:r>
            <a:r>
              <a:rPr lang="en-US" sz="2400" i="1" dirty="0" err="1">
                <a:latin typeface="Times New Roman" pitchFamily="18" charset="0"/>
                <a:cs typeface="Arial" charset="0"/>
              </a:rPr>
              <a:t>t</a:t>
            </a:r>
            <a:r>
              <a:rPr lang="en-US" sz="2400" baseline="-25000" dirty="0" err="1">
                <a:latin typeface="Times New Roman" pitchFamily="18" charset="0"/>
                <a:cs typeface="Arial" charset="0"/>
              </a:rPr>
              <a:t>AND_OR</a:t>
            </a:r>
            <a:r>
              <a:rPr lang="en-US" sz="2400" i="1" dirty="0">
                <a:latin typeface="Times New Roman" pitchFamily="18" charset="0"/>
                <a:cs typeface="Arial" charset="0"/>
              </a:rPr>
              <a:t> + </a:t>
            </a:r>
            <a:r>
              <a:rPr lang="en-US" sz="2400" i="1" dirty="0" err="1">
                <a:latin typeface="Times New Roman" pitchFamily="18" charset="0"/>
                <a:cs typeface="Arial" charset="0"/>
              </a:rPr>
              <a:t>kt</a:t>
            </a:r>
            <a:r>
              <a:rPr lang="en-US" sz="2400" i="1" baseline="-25000" dirty="0" err="1">
                <a:latin typeface="Times New Roman" pitchFamily="18" charset="0"/>
                <a:cs typeface="Arial" charset="0"/>
              </a:rPr>
              <a:t>FA</a:t>
            </a:r>
            <a:endParaRPr lang="en-US" sz="2400" i="1" baseline="-25000"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dirty="0">
                <a:latin typeface="Times New Roman" pitchFamily="18" charset="0"/>
                <a:cs typeface="Arial" charset="0"/>
              </a:rPr>
              <a:t>= [100</a:t>
            </a:r>
            <a:r>
              <a:rPr lang="en-US" sz="2400" i="1" dirty="0">
                <a:latin typeface="Times New Roman" pitchFamily="18" charset="0"/>
                <a:cs typeface="Arial" charset="0"/>
              </a:rPr>
              <a:t> + </a:t>
            </a:r>
            <a:r>
              <a:rPr lang="en-US" sz="2400" dirty="0">
                <a:latin typeface="Times New Roman" pitchFamily="18" charset="0"/>
                <a:cs typeface="Arial" charset="0"/>
              </a:rPr>
              <a:t>600</a:t>
            </a:r>
            <a:r>
              <a:rPr lang="en-US" sz="2400" i="1" baseline="-25000" dirty="0">
                <a:latin typeface="Times New Roman" pitchFamily="18" charset="0"/>
                <a:cs typeface="Arial" charset="0"/>
              </a:rPr>
              <a:t> </a:t>
            </a:r>
            <a:r>
              <a:rPr lang="en-US" sz="2400" i="1" dirty="0">
                <a:latin typeface="Times New Roman" pitchFamily="18" charset="0"/>
                <a:cs typeface="Arial" charset="0"/>
              </a:rPr>
              <a:t>+ </a:t>
            </a:r>
            <a:r>
              <a:rPr lang="en-US" sz="2400" dirty="0">
                <a:latin typeface="Times New Roman" pitchFamily="18" charset="0"/>
                <a:cs typeface="Arial" charset="0"/>
              </a:rPr>
              <a:t>(7)200</a:t>
            </a:r>
            <a:r>
              <a:rPr lang="en-US" sz="2400" i="1" dirty="0">
                <a:latin typeface="Times New Roman" pitchFamily="18" charset="0"/>
                <a:cs typeface="Arial" charset="0"/>
              </a:rPr>
              <a:t> +</a:t>
            </a:r>
            <a:r>
              <a:rPr lang="en-US" sz="2400" dirty="0">
                <a:latin typeface="Times New Roman" pitchFamily="18" charset="0"/>
                <a:cs typeface="Arial" charset="0"/>
              </a:rPr>
              <a:t> 4(300)] </a:t>
            </a:r>
            <a:r>
              <a:rPr lang="en-US" sz="2400" dirty="0" err="1">
                <a:latin typeface="Times New Roman" pitchFamily="18" charset="0"/>
                <a:cs typeface="Arial" charset="0"/>
              </a:rPr>
              <a:t>ps</a:t>
            </a:r>
            <a:endParaRPr lang="en-US" sz="2400" baseline="-25000"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dirty="0">
                <a:latin typeface="Times New Roman" pitchFamily="18" charset="0"/>
                <a:cs typeface="Arial" charset="0"/>
              </a:rPr>
              <a:t>= </a:t>
            </a:r>
            <a:r>
              <a:rPr lang="en-US" sz="2400" b="1" dirty="0">
                <a:solidFill>
                  <a:schemeClr val="accent1"/>
                </a:solidFill>
                <a:latin typeface="Times New Roman" pitchFamily="18" charset="0"/>
                <a:cs typeface="Arial" charset="0"/>
              </a:rPr>
              <a:t>3.3 ns</a:t>
            </a:r>
          </a:p>
          <a:p>
            <a:pPr marL="342900" indent="-342900">
              <a:spcBef>
                <a:spcPct val="20000"/>
              </a:spcBef>
            </a:pPr>
            <a:r>
              <a:rPr lang="en-US" sz="2400" i="1" dirty="0">
                <a:latin typeface="Times New Roman" pitchFamily="18" charset="0"/>
                <a:cs typeface="Arial" charset="0"/>
              </a:rPr>
              <a:t>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PA</a:t>
            </a:r>
            <a:r>
              <a:rPr lang="en-US" sz="2400" dirty="0">
                <a:latin typeface="Times New Roman" pitchFamily="18" charset="0"/>
                <a:cs typeface="Arial" charset="0"/>
              </a:rPr>
              <a:t> 	=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a:t>
            </a:r>
            <a:r>
              <a:rPr lang="en-US" sz="2400" i="1" dirty="0">
                <a:latin typeface="Times New Roman" pitchFamily="18" charset="0"/>
                <a:cs typeface="Arial" charset="0"/>
              </a:rPr>
              <a:t> + </a:t>
            </a:r>
            <a:r>
              <a:rPr lang="en-US" sz="2400" dirty="0">
                <a:latin typeface="Times New Roman" pitchFamily="18" charset="0"/>
                <a:cs typeface="Arial" charset="0"/>
              </a:rPr>
              <a:t>log</a:t>
            </a:r>
            <a:r>
              <a:rPr lang="en-US" sz="2400" i="1" baseline="-25000" dirty="0">
                <a:latin typeface="Times New Roman" pitchFamily="18" charset="0"/>
                <a:cs typeface="Arial" charset="0"/>
              </a:rPr>
              <a:t>2</a:t>
            </a:r>
            <a:r>
              <a:rPr lang="en-US" sz="2400" i="1" dirty="0">
                <a:latin typeface="Times New Roman" pitchFamily="18" charset="0"/>
                <a:cs typeface="Arial" charset="0"/>
              </a:rPr>
              <a:t>N(</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pg_</a:t>
            </a:r>
            <a:r>
              <a:rPr lang="en-US" sz="2400" baseline="-25000" dirty="0" err="1">
                <a:latin typeface="Times New Roman" pitchFamily="18" charset="0"/>
                <a:cs typeface="Arial" charset="0"/>
              </a:rPr>
              <a:t>prefix</a:t>
            </a:r>
            <a:r>
              <a:rPr lang="en-US" sz="2400" i="1" baseline="-25000" dirty="0">
                <a:latin typeface="Times New Roman" pitchFamily="18" charset="0"/>
                <a:cs typeface="Arial" charset="0"/>
              </a:rPr>
              <a:t> </a:t>
            </a:r>
            <a:r>
              <a:rPr lang="en-US" sz="2400" dirty="0">
                <a:latin typeface="Times New Roman" pitchFamily="18" charset="0"/>
                <a:cs typeface="Arial" charset="0"/>
              </a:rPr>
              <a:t>)</a:t>
            </a:r>
            <a:r>
              <a:rPr lang="en-US" sz="2400" i="1" dirty="0">
                <a:latin typeface="Times New Roman" pitchFamily="18" charset="0"/>
                <a:cs typeface="Arial" charset="0"/>
              </a:rPr>
              <a:t> + </a:t>
            </a:r>
            <a:r>
              <a:rPr lang="en-US" sz="2400" i="1" dirty="0" err="1">
                <a:latin typeface="Times New Roman" pitchFamily="18" charset="0"/>
                <a:cs typeface="Arial" charset="0"/>
              </a:rPr>
              <a:t>t</a:t>
            </a:r>
            <a:r>
              <a:rPr lang="en-US" sz="2400" baseline="-25000" dirty="0" err="1">
                <a:latin typeface="Times New Roman" pitchFamily="18" charset="0"/>
                <a:cs typeface="Arial" charset="0"/>
              </a:rPr>
              <a:t>XOR</a:t>
            </a:r>
            <a:endParaRPr lang="en-US" sz="2400" i="1" baseline="-25000" dirty="0">
              <a:latin typeface="Times New Roman" pitchFamily="18" charset="0"/>
              <a:cs typeface="Arial" charset="0"/>
            </a:endParaRPr>
          </a:p>
          <a:p>
            <a:pPr marL="342900" indent="-342900">
              <a:spcBef>
                <a:spcPct val="20000"/>
              </a:spcBef>
            </a:pPr>
            <a:r>
              <a:rPr lang="en-US" sz="2400" i="1" baseline="-25000" dirty="0">
                <a:latin typeface="Times New Roman" pitchFamily="18" charset="0"/>
                <a:cs typeface="Arial" charset="0"/>
              </a:rPr>
              <a:t>			</a:t>
            </a:r>
            <a:r>
              <a:rPr lang="en-US" sz="2400" dirty="0">
                <a:latin typeface="Times New Roman" pitchFamily="18" charset="0"/>
                <a:cs typeface="Arial" charset="0"/>
              </a:rPr>
              <a:t>= [100</a:t>
            </a:r>
            <a:r>
              <a:rPr lang="en-US" sz="2400" i="1" dirty="0">
                <a:latin typeface="Times New Roman" pitchFamily="18" charset="0"/>
                <a:cs typeface="Arial" charset="0"/>
              </a:rPr>
              <a:t> + </a:t>
            </a:r>
            <a:r>
              <a:rPr lang="en-US" sz="2400" dirty="0">
                <a:latin typeface="Times New Roman" pitchFamily="18" charset="0"/>
                <a:cs typeface="Arial" charset="0"/>
              </a:rPr>
              <a:t>log</a:t>
            </a:r>
            <a:r>
              <a:rPr lang="en-US" sz="2400" i="1" baseline="-25000" dirty="0">
                <a:latin typeface="Times New Roman" pitchFamily="18" charset="0"/>
                <a:cs typeface="Arial" charset="0"/>
              </a:rPr>
              <a:t>2</a:t>
            </a:r>
            <a:r>
              <a:rPr lang="en-US" sz="2400" dirty="0">
                <a:latin typeface="Times New Roman" pitchFamily="18" charset="0"/>
                <a:cs typeface="Arial" charset="0"/>
              </a:rPr>
              <a:t>32(200)</a:t>
            </a:r>
            <a:r>
              <a:rPr lang="en-US" sz="2400" i="1" dirty="0">
                <a:latin typeface="Times New Roman" pitchFamily="18" charset="0"/>
                <a:cs typeface="Arial" charset="0"/>
              </a:rPr>
              <a:t> </a:t>
            </a:r>
            <a:r>
              <a:rPr lang="en-US" sz="2400" dirty="0">
                <a:latin typeface="Times New Roman" pitchFamily="18" charset="0"/>
                <a:cs typeface="Arial" charset="0"/>
              </a:rPr>
              <a:t>+ 100] </a:t>
            </a:r>
            <a:r>
              <a:rPr lang="en-US" sz="2400" dirty="0" err="1">
                <a:latin typeface="Times New Roman" pitchFamily="18" charset="0"/>
                <a:cs typeface="Arial" charset="0"/>
              </a:rPr>
              <a:t>ps</a:t>
            </a:r>
            <a:endParaRPr lang="en-US" sz="2400" dirty="0">
              <a:latin typeface="Times New Roman" pitchFamily="18" charset="0"/>
              <a:cs typeface="Arial" charset="0"/>
            </a:endParaRPr>
          </a:p>
          <a:p>
            <a:pPr marL="342900" indent="-342900">
              <a:spcBef>
                <a:spcPct val="20000"/>
              </a:spcBef>
            </a:pPr>
            <a:r>
              <a:rPr lang="en-US" sz="2400" dirty="0">
                <a:latin typeface="Times New Roman" pitchFamily="18" charset="0"/>
                <a:cs typeface="Arial" charset="0"/>
              </a:rPr>
              <a:t>			= </a:t>
            </a:r>
            <a:r>
              <a:rPr lang="en-US" sz="2400" b="1" dirty="0">
                <a:solidFill>
                  <a:schemeClr val="accent1"/>
                </a:solidFill>
                <a:latin typeface="Times New Roman" pitchFamily="18" charset="0"/>
                <a:cs typeface="Arial" charset="0"/>
              </a:rPr>
              <a:t>1.2 ns</a:t>
            </a:r>
            <a:endParaRPr lang="en-US" sz="2400" b="1" baseline="-25000" dirty="0">
              <a:solidFill>
                <a:schemeClr val="accent1"/>
              </a:solidFill>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Adder Delay Comparisons</a:t>
            </a:r>
            <a:endParaRPr lang="en-US" sz="4400" dirty="0">
              <a:solidFill>
                <a:schemeClr val="bg1"/>
              </a:solidFill>
              <a:latin typeface="+mj-lt"/>
            </a:endParaRPr>
          </a:p>
        </p:txBody>
      </p:sp>
    </p:spTree>
    <p:extLst>
      <p:ext uri="{BB962C8B-B14F-4D97-AF65-F5344CB8AC3E}">
        <p14:creationId xmlns:p14="http://schemas.microsoft.com/office/powerpoint/2010/main" val="242848044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0" y="6356350"/>
            <a:ext cx="2895600" cy="365125"/>
          </a:xfrm>
        </p:spPr>
        <p:txBody>
          <a:bodyPr/>
          <a:lstStyle/>
          <a:p>
            <a:r>
              <a:rPr lang="en-US"/>
              <a:t>Copyright © 2007 Elsevier</a:t>
            </a:r>
            <a:endParaRPr lang="en-GB"/>
          </a:p>
        </p:txBody>
      </p:sp>
      <p:sp>
        <p:nvSpPr>
          <p:cNvPr id="7" name="Slide Number Placeholder 4"/>
          <p:cNvSpPr>
            <a:spLocks noGrp="1"/>
          </p:cNvSpPr>
          <p:nvPr>
            <p:ph type="sldNum" sz="quarter" idx="4294967295"/>
          </p:nvPr>
        </p:nvSpPr>
        <p:spPr>
          <a:xfrm>
            <a:off x="7010400" y="6356350"/>
            <a:ext cx="2133600" cy="365125"/>
          </a:xfrm>
        </p:spPr>
        <p:txBody>
          <a:bodyPr/>
          <a:lstStyle/>
          <a:p>
            <a:r>
              <a:rPr lang="en-US"/>
              <a:t>5-&lt;</a:t>
            </a:r>
            <a:fld id="{D83AFDEC-D5A3-44D3-BED8-3A1EAB31DF82}" type="slidenum">
              <a:rPr lang="en-US"/>
              <a:pPr/>
              <a:t>28</a:t>
            </a:fld>
            <a:r>
              <a:rPr lang="en-US"/>
              <a:t>&gt;</a:t>
            </a:r>
          </a:p>
          <a:p>
            <a:endParaRPr lang="en-GB"/>
          </a:p>
        </p:txBody>
      </p:sp>
      <p:graphicFrame>
        <p:nvGraphicFramePr>
          <p:cNvPr id="945156" name="Object 4"/>
          <p:cNvGraphicFramePr>
            <a:graphicFrameLocks noGrp="1" noChangeAspect="1"/>
          </p:cNvGraphicFramePr>
          <p:nvPr>
            <p:ph idx="4294967295"/>
            <p:custDataLst>
              <p:tags r:id="rId2"/>
            </p:custDataLst>
            <p:extLst>
              <p:ext uri="{D42A27DB-BD31-4B8C-83A1-F6EECF244321}">
                <p14:modId xmlns:p14="http://schemas.microsoft.com/office/powerpoint/2010/main" val="2621311700"/>
              </p:ext>
            </p:extLst>
          </p:nvPr>
        </p:nvGraphicFramePr>
        <p:xfrm>
          <a:off x="919162" y="990600"/>
          <a:ext cx="4719638" cy="4953000"/>
        </p:xfrm>
        <a:graphic>
          <a:graphicData uri="http://schemas.openxmlformats.org/presentationml/2006/ole">
            <mc:AlternateContent xmlns:mc="http://schemas.openxmlformats.org/markup-compatibility/2006">
              <mc:Choice xmlns:v="urn:schemas-microsoft-com:vml" Requires="v">
                <p:oleObj spid="_x0000_s110684" name="VISIO" r:id="rId7" imgW="2663640" imgH="2794320" progId="Visio.Drawing.6">
                  <p:embed/>
                </p:oleObj>
              </mc:Choice>
              <mc:Fallback>
                <p:oleObj name="VISIO" r:id="rId7" imgW="2663640" imgH="279432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162" y="990600"/>
                        <a:ext cx="471963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515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45157" name="Rectangle 5"/>
          <p:cNvSpPr>
            <a:spLocks noChangeArrowheads="1"/>
          </p:cNvSpPr>
          <p:nvPr>
            <p:custDataLst>
              <p:tags r:id="rId4"/>
            </p:custDataLst>
          </p:nvPr>
        </p:nvSpPr>
        <p:spPr bwMode="auto">
          <a:xfrm>
            <a:off x="4191000" y="1219200"/>
            <a:ext cx="4724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Times New Roman" pitchFamily="18" charset="0"/>
                <a:cs typeface="Arial" charset="0"/>
              </a:rPr>
              <a:t>Configure </a:t>
            </a:r>
            <a:r>
              <a:rPr lang="en-US" sz="2600" dirty="0" smtClean="0">
                <a:latin typeface="Times New Roman" pitchFamily="18" charset="0"/>
                <a:cs typeface="Arial" charset="0"/>
              </a:rPr>
              <a:t>32-bit </a:t>
            </a:r>
            <a:r>
              <a:rPr lang="en-US" sz="2600" dirty="0">
                <a:latin typeface="Times New Roman" pitchFamily="18" charset="0"/>
                <a:cs typeface="Arial" charset="0"/>
              </a:rPr>
              <a:t>ALU for </a:t>
            </a:r>
            <a:r>
              <a:rPr lang="en-US" sz="2600" dirty="0" smtClean="0">
                <a:latin typeface="Times New Roman" pitchFamily="18" charset="0"/>
                <a:cs typeface="Arial" charset="0"/>
              </a:rPr>
              <a:t>SLT operation: </a:t>
            </a:r>
            <a:r>
              <a:rPr lang="en-US" sz="2600" i="1" dirty="0">
                <a:latin typeface="Times New Roman" pitchFamily="18" charset="0"/>
                <a:cs typeface="Arial" charset="0"/>
              </a:rPr>
              <a:t>A</a:t>
            </a:r>
            <a:r>
              <a:rPr lang="en-US" sz="2600" dirty="0">
                <a:latin typeface="Times New Roman" pitchFamily="18" charset="0"/>
                <a:cs typeface="Arial" charset="0"/>
              </a:rPr>
              <a:t> = 25 and</a:t>
            </a:r>
            <a:r>
              <a:rPr lang="en-US" sz="2600" i="1" dirty="0">
                <a:latin typeface="Times New Roman" pitchFamily="18" charset="0"/>
                <a:cs typeface="Arial" charset="0"/>
              </a:rPr>
              <a:t> B</a:t>
            </a:r>
            <a:r>
              <a:rPr lang="en-US" sz="2600" dirty="0">
                <a:latin typeface="Times New Roman" pitchFamily="18" charset="0"/>
                <a:cs typeface="Arial" charset="0"/>
              </a:rPr>
              <a:t> = </a:t>
            </a:r>
            <a:r>
              <a:rPr lang="en-US" sz="2600" dirty="0" smtClean="0">
                <a:latin typeface="Times New Roman" pitchFamily="18" charset="0"/>
                <a:cs typeface="Arial" charset="0"/>
              </a:rPr>
              <a:t>32</a:t>
            </a:r>
            <a:endParaRPr lang="en-US" sz="2600" dirty="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Set Less Than (SLT) Example</a:t>
            </a:r>
            <a:endParaRPr lang="en-US" sz="4400" dirty="0">
              <a:solidFill>
                <a:schemeClr val="bg1"/>
              </a:solidFill>
              <a:latin typeface="+mj-lt"/>
            </a:endParaRPr>
          </a:p>
        </p:txBody>
      </p:sp>
    </p:spTree>
    <p:extLst>
      <p:ext uri="{BB962C8B-B14F-4D97-AF65-F5344CB8AC3E}">
        <p14:creationId xmlns:p14="http://schemas.microsoft.com/office/powerpoint/2010/main" val="24262995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0" y="6356350"/>
            <a:ext cx="2895600" cy="365125"/>
          </a:xfrm>
        </p:spPr>
        <p:txBody>
          <a:bodyPr/>
          <a:lstStyle/>
          <a:p>
            <a:r>
              <a:rPr lang="en-US"/>
              <a:t>Copyright © 2007 Elsevier</a:t>
            </a:r>
            <a:endParaRPr lang="en-GB"/>
          </a:p>
        </p:txBody>
      </p:sp>
      <p:sp>
        <p:nvSpPr>
          <p:cNvPr id="7" name="Slide Number Placeholder 4"/>
          <p:cNvSpPr>
            <a:spLocks noGrp="1"/>
          </p:cNvSpPr>
          <p:nvPr>
            <p:ph type="sldNum" sz="quarter" idx="4294967295"/>
          </p:nvPr>
        </p:nvSpPr>
        <p:spPr>
          <a:xfrm>
            <a:off x="7010400" y="6356350"/>
            <a:ext cx="2133600" cy="365125"/>
          </a:xfrm>
        </p:spPr>
        <p:txBody>
          <a:bodyPr/>
          <a:lstStyle/>
          <a:p>
            <a:r>
              <a:rPr lang="en-US"/>
              <a:t>5-&lt;</a:t>
            </a:r>
            <a:fld id="{D83AFDEC-D5A3-44D3-BED8-3A1EAB31DF82}" type="slidenum">
              <a:rPr lang="en-US"/>
              <a:pPr/>
              <a:t>29</a:t>
            </a:fld>
            <a:r>
              <a:rPr lang="en-US"/>
              <a:t>&gt;</a:t>
            </a:r>
          </a:p>
          <a:p>
            <a:endParaRPr lang="en-GB"/>
          </a:p>
        </p:txBody>
      </p:sp>
      <p:graphicFrame>
        <p:nvGraphicFramePr>
          <p:cNvPr id="945156" name="Object 4"/>
          <p:cNvGraphicFramePr>
            <a:graphicFrameLocks noGrp="1" noChangeAspect="1"/>
          </p:cNvGraphicFramePr>
          <p:nvPr>
            <p:ph idx="4294967295"/>
            <p:custDataLst>
              <p:tags r:id="rId2"/>
            </p:custDataLst>
            <p:extLst>
              <p:ext uri="{D42A27DB-BD31-4B8C-83A1-F6EECF244321}">
                <p14:modId xmlns:p14="http://schemas.microsoft.com/office/powerpoint/2010/main" val="1357801357"/>
              </p:ext>
            </p:extLst>
          </p:nvPr>
        </p:nvGraphicFramePr>
        <p:xfrm>
          <a:off x="919162" y="990600"/>
          <a:ext cx="4719638" cy="4953000"/>
        </p:xfrm>
        <a:graphic>
          <a:graphicData uri="http://schemas.openxmlformats.org/presentationml/2006/ole">
            <mc:AlternateContent xmlns:mc="http://schemas.openxmlformats.org/markup-compatibility/2006">
              <mc:Choice xmlns:v="urn:schemas-microsoft-com:vml" Requires="v">
                <p:oleObj spid="_x0000_s66662" name="VISIO" r:id="rId7" imgW="2663640" imgH="2794320" progId="Visio.Drawing.6">
                  <p:embed/>
                </p:oleObj>
              </mc:Choice>
              <mc:Fallback>
                <p:oleObj name="VISIO" r:id="rId7" imgW="2663640" imgH="279432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162" y="990600"/>
                        <a:ext cx="471963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515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45157" name="Rectangle 5"/>
          <p:cNvSpPr>
            <a:spLocks noChangeArrowheads="1"/>
          </p:cNvSpPr>
          <p:nvPr>
            <p:custDataLst>
              <p:tags r:id="rId4"/>
            </p:custDataLst>
          </p:nvPr>
        </p:nvSpPr>
        <p:spPr bwMode="auto">
          <a:xfrm>
            <a:off x="4191000" y="1219200"/>
            <a:ext cx="4724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Times New Roman" pitchFamily="18" charset="0"/>
                <a:cs typeface="Arial" charset="0"/>
              </a:rPr>
              <a:t>Configure </a:t>
            </a:r>
            <a:r>
              <a:rPr lang="en-US" sz="2600" dirty="0" smtClean="0">
                <a:latin typeface="Times New Roman" pitchFamily="18" charset="0"/>
                <a:cs typeface="Arial" charset="0"/>
              </a:rPr>
              <a:t>32-bit </a:t>
            </a:r>
            <a:r>
              <a:rPr lang="en-US" sz="2600" dirty="0">
                <a:latin typeface="Times New Roman" pitchFamily="18" charset="0"/>
                <a:cs typeface="Arial" charset="0"/>
              </a:rPr>
              <a:t>ALU for </a:t>
            </a:r>
            <a:r>
              <a:rPr lang="en-US" sz="2600" dirty="0" smtClean="0">
                <a:latin typeface="Times New Roman" pitchFamily="18" charset="0"/>
                <a:cs typeface="Arial" charset="0"/>
              </a:rPr>
              <a:t>SLT operation: </a:t>
            </a:r>
            <a:r>
              <a:rPr lang="en-US" sz="2600" i="1" dirty="0">
                <a:latin typeface="Times New Roman" pitchFamily="18" charset="0"/>
                <a:cs typeface="Arial" charset="0"/>
              </a:rPr>
              <a:t>A</a:t>
            </a:r>
            <a:r>
              <a:rPr lang="en-US" sz="2600" dirty="0">
                <a:latin typeface="Times New Roman" pitchFamily="18" charset="0"/>
                <a:cs typeface="Arial" charset="0"/>
              </a:rPr>
              <a:t> = 25 and</a:t>
            </a:r>
            <a:r>
              <a:rPr lang="en-US" sz="2600" i="1" dirty="0">
                <a:latin typeface="Times New Roman" pitchFamily="18" charset="0"/>
                <a:cs typeface="Arial" charset="0"/>
              </a:rPr>
              <a:t> B</a:t>
            </a:r>
            <a:r>
              <a:rPr lang="en-US" sz="2600" dirty="0">
                <a:latin typeface="Times New Roman" pitchFamily="18" charset="0"/>
                <a:cs typeface="Arial" charset="0"/>
              </a:rPr>
              <a:t> = </a:t>
            </a:r>
            <a:r>
              <a:rPr lang="en-US" sz="2600" dirty="0" smtClean="0">
                <a:latin typeface="Times New Roman" pitchFamily="18" charset="0"/>
                <a:cs typeface="Arial" charset="0"/>
              </a:rPr>
              <a:t>32</a:t>
            </a:r>
            <a:endParaRPr lang="en-US" sz="2600" dirty="0">
              <a:latin typeface="Times New Roman" pitchFamily="18" charset="0"/>
              <a:cs typeface="Arial" charset="0"/>
            </a:endParaRPr>
          </a:p>
          <a:p>
            <a:pPr marL="742950" lvl="1" indent="-285750">
              <a:spcBef>
                <a:spcPct val="20000"/>
              </a:spcBef>
              <a:buFontTx/>
              <a:buChar char="–"/>
            </a:pPr>
            <a:r>
              <a:rPr lang="en-US" sz="2200" b="1" i="1" dirty="0">
                <a:solidFill>
                  <a:schemeClr val="accent1"/>
                </a:solidFill>
                <a:latin typeface="Times New Roman" pitchFamily="18" charset="0"/>
                <a:cs typeface="Arial" charset="0"/>
              </a:rPr>
              <a:t>A</a:t>
            </a:r>
            <a:r>
              <a:rPr lang="en-US" sz="2200" b="1" dirty="0">
                <a:solidFill>
                  <a:schemeClr val="accent1"/>
                </a:solidFill>
                <a:latin typeface="Times New Roman" pitchFamily="18" charset="0"/>
                <a:cs typeface="Arial" charset="0"/>
              </a:rPr>
              <a:t> </a:t>
            </a:r>
            <a:r>
              <a:rPr lang="en-US" sz="2200" b="1" dirty="0" smtClean="0">
                <a:solidFill>
                  <a:schemeClr val="accent1"/>
                </a:solidFill>
                <a:latin typeface="Times New Roman" pitchFamily="18" charset="0"/>
                <a:cs typeface="Arial" charset="0"/>
              </a:rPr>
              <a:t>&lt; </a:t>
            </a:r>
            <a:r>
              <a:rPr lang="en-US" sz="2200" b="1" i="1" dirty="0">
                <a:solidFill>
                  <a:schemeClr val="accent1"/>
                </a:solidFill>
                <a:latin typeface="Times New Roman" pitchFamily="18" charset="0"/>
                <a:cs typeface="Arial" charset="0"/>
              </a:rPr>
              <a:t>B</a:t>
            </a:r>
            <a:r>
              <a:rPr lang="en-US" sz="2200" dirty="0">
                <a:solidFill>
                  <a:schemeClr val="accent1"/>
                </a:solidFill>
                <a:latin typeface="Times New Roman" pitchFamily="18" charset="0"/>
                <a:cs typeface="Arial" charset="0"/>
              </a:rPr>
              <a:t>, so </a:t>
            </a:r>
            <a:r>
              <a:rPr lang="en-US" sz="2200" i="1" dirty="0" smtClean="0">
                <a:solidFill>
                  <a:schemeClr val="accent1"/>
                </a:solidFill>
                <a:latin typeface="Times New Roman" pitchFamily="18" charset="0"/>
                <a:cs typeface="Arial" charset="0"/>
              </a:rPr>
              <a:t>Y</a:t>
            </a:r>
            <a:r>
              <a:rPr lang="en-US" sz="2200" dirty="0" smtClean="0">
                <a:solidFill>
                  <a:schemeClr val="accent1"/>
                </a:solidFill>
                <a:latin typeface="Times New Roman" pitchFamily="18" charset="0"/>
                <a:cs typeface="Arial" charset="0"/>
              </a:rPr>
              <a:t> should </a:t>
            </a:r>
            <a:r>
              <a:rPr lang="en-US" sz="2200" dirty="0">
                <a:solidFill>
                  <a:schemeClr val="accent1"/>
                </a:solidFill>
                <a:latin typeface="Times New Roman" pitchFamily="18" charset="0"/>
                <a:cs typeface="Arial" charset="0"/>
              </a:rPr>
              <a:t>be </a:t>
            </a:r>
            <a:r>
              <a:rPr lang="en-US" sz="2200" dirty="0" smtClean="0">
                <a:solidFill>
                  <a:schemeClr val="accent1"/>
                </a:solidFill>
                <a:latin typeface="Times New Roman" pitchFamily="18" charset="0"/>
                <a:cs typeface="Arial" charset="0"/>
              </a:rPr>
              <a:t>32-bit </a:t>
            </a:r>
            <a:r>
              <a:rPr lang="en-US" sz="2200" dirty="0">
                <a:solidFill>
                  <a:schemeClr val="accent1"/>
                </a:solidFill>
                <a:latin typeface="Times New Roman" pitchFamily="18" charset="0"/>
                <a:cs typeface="Arial" charset="0"/>
              </a:rPr>
              <a:t>representation of 1 (0x00000001</a:t>
            </a:r>
            <a:r>
              <a:rPr lang="en-US" sz="2200" dirty="0" smtClean="0">
                <a:solidFill>
                  <a:schemeClr val="accent1"/>
                </a:solidFill>
                <a:latin typeface="Times New Roman" pitchFamily="18" charset="0"/>
                <a:cs typeface="Arial" charset="0"/>
              </a:rPr>
              <a:t>)</a:t>
            </a:r>
            <a:endParaRPr lang="en-US" sz="2200" dirty="0">
              <a:solidFill>
                <a:schemeClr val="accent1"/>
              </a:solidFill>
              <a:latin typeface="Times New Roman" pitchFamily="18" charset="0"/>
              <a:cs typeface="Arial" charset="0"/>
            </a:endParaRPr>
          </a:p>
          <a:p>
            <a:pPr marL="742950" lvl="1" indent="-285750">
              <a:spcBef>
                <a:spcPct val="20000"/>
              </a:spcBef>
              <a:buFontTx/>
              <a:buChar char="–"/>
            </a:pPr>
            <a:r>
              <a:rPr lang="en-US" sz="2200" b="1" i="1" dirty="0" smtClean="0">
                <a:solidFill>
                  <a:schemeClr val="accent1"/>
                </a:solidFill>
                <a:latin typeface="Times New Roman" pitchFamily="18" charset="0"/>
                <a:cs typeface="Arial" charset="0"/>
              </a:rPr>
              <a:t>F</a:t>
            </a:r>
            <a:r>
              <a:rPr lang="en-US" sz="2200" b="1" baseline="-25000" dirty="0" smtClean="0">
                <a:solidFill>
                  <a:schemeClr val="accent1"/>
                </a:solidFill>
                <a:latin typeface="Times New Roman" pitchFamily="18" charset="0"/>
                <a:cs typeface="Arial" charset="0"/>
              </a:rPr>
              <a:t>2:0</a:t>
            </a:r>
            <a:r>
              <a:rPr lang="en-US" sz="2200" b="1" dirty="0" smtClean="0">
                <a:solidFill>
                  <a:schemeClr val="accent1"/>
                </a:solidFill>
                <a:latin typeface="Times New Roman" pitchFamily="18" charset="0"/>
                <a:cs typeface="Arial" charset="0"/>
              </a:rPr>
              <a:t> </a:t>
            </a:r>
            <a:r>
              <a:rPr lang="en-US" sz="2200" b="1" dirty="0">
                <a:solidFill>
                  <a:schemeClr val="accent1"/>
                </a:solidFill>
                <a:latin typeface="Times New Roman" pitchFamily="18" charset="0"/>
                <a:cs typeface="Arial" charset="0"/>
              </a:rPr>
              <a:t>= </a:t>
            </a:r>
            <a:r>
              <a:rPr lang="en-US" sz="2200" b="1" dirty="0" smtClean="0">
                <a:solidFill>
                  <a:schemeClr val="accent1"/>
                </a:solidFill>
                <a:latin typeface="Times New Roman" pitchFamily="18" charset="0"/>
                <a:cs typeface="Arial" charset="0"/>
              </a:rPr>
              <a:t>111</a:t>
            </a:r>
            <a:endParaRPr lang="en-US" sz="2200" b="1" dirty="0">
              <a:solidFill>
                <a:schemeClr val="accent1"/>
              </a:solidFill>
              <a:latin typeface="Times New Roman" pitchFamily="18" charset="0"/>
              <a:cs typeface="Arial" charset="0"/>
            </a:endParaRPr>
          </a:p>
          <a:p>
            <a:pPr marL="1200150" lvl="2" indent="-285750">
              <a:spcBef>
                <a:spcPct val="20000"/>
              </a:spcBef>
              <a:buFontTx/>
              <a:buChar char="–"/>
            </a:pPr>
            <a:r>
              <a:rPr lang="en-US" sz="2200" b="1" i="1" dirty="0">
                <a:solidFill>
                  <a:schemeClr val="accent1"/>
                </a:solidFill>
                <a:latin typeface="Times New Roman" pitchFamily="18" charset="0"/>
                <a:cs typeface="Arial" charset="0"/>
              </a:rPr>
              <a:t>F</a:t>
            </a:r>
            <a:r>
              <a:rPr lang="en-US" sz="2200" b="1" baseline="-25000" dirty="0">
                <a:solidFill>
                  <a:schemeClr val="accent1"/>
                </a:solidFill>
                <a:latin typeface="Times New Roman" pitchFamily="18" charset="0"/>
                <a:cs typeface="Arial" charset="0"/>
              </a:rPr>
              <a:t>2</a:t>
            </a:r>
            <a:r>
              <a:rPr lang="en-US" sz="2200" b="1" dirty="0">
                <a:solidFill>
                  <a:schemeClr val="accent1"/>
                </a:solidFill>
                <a:latin typeface="Times New Roman" pitchFamily="18" charset="0"/>
                <a:cs typeface="Arial" charset="0"/>
              </a:rPr>
              <a:t> = 1 </a:t>
            </a:r>
            <a:r>
              <a:rPr lang="en-US" sz="2200" dirty="0" smtClean="0">
                <a:solidFill>
                  <a:schemeClr val="accent1"/>
                </a:solidFill>
                <a:latin typeface="Times New Roman" pitchFamily="18" charset="0"/>
                <a:cs typeface="Arial" charset="0"/>
              </a:rPr>
              <a:t>(adder acts </a:t>
            </a:r>
            <a:r>
              <a:rPr lang="en-US" sz="2200" dirty="0">
                <a:solidFill>
                  <a:schemeClr val="accent1"/>
                </a:solidFill>
                <a:latin typeface="Times New Roman" pitchFamily="18" charset="0"/>
                <a:cs typeface="Arial" charset="0"/>
              </a:rPr>
              <a:t>as </a:t>
            </a:r>
            <a:r>
              <a:rPr lang="en-US" sz="2200" dirty="0" err="1" smtClean="0">
                <a:solidFill>
                  <a:schemeClr val="accent1"/>
                </a:solidFill>
                <a:latin typeface="Times New Roman" pitchFamily="18" charset="0"/>
                <a:cs typeface="Arial" charset="0"/>
              </a:rPr>
              <a:t>subtracter</a:t>
            </a:r>
            <a:r>
              <a:rPr lang="en-US" sz="2200" dirty="0" smtClean="0">
                <a:solidFill>
                  <a:schemeClr val="accent1"/>
                </a:solidFill>
                <a:latin typeface="Times New Roman" pitchFamily="18" charset="0"/>
                <a:cs typeface="Arial" charset="0"/>
              </a:rPr>
              <a:t>), so </a:t>
            </a:r>
            <a:r>
              <a:rPr lang="en-US" sz="2200" dirty="0">
                <a:solidFill>
                  <a:schemeClr val="accent1"/>
                </a:solidFill>
                <a:latin typeface="Times New Roman" pitchFamily="18" charset="0"/>
                <a:cs typeface="Arial" charset="0"/>
              </a:rPr>
              <a:t>25 - 32 = -</a:t>
            </a:r>
            <a:r>
              <a:rPr lang="en-US" sz="2200" dirty="0" smtClean="0">
                <a:solidFill>
                  <a:schemeClr val="accent1"/>
                </a:solidFill>
                <a:latin typeface="Times New Roman" pitchFamily="18" charset="0"/>
                <a:cs typeface="Arial" charset="0"/>
              </a:rPr>
              <a:t>7</a:t>
            </a:r>
            <a:endParaRPr lang="en-US" sz="2200" dirty="0">
              <a:solidFill>
                <a:schemeClr val="accent1"/>
              </a:solidFill>
              <a:latin typeface="Times New Roman" pitchFamily="18" charset="0"/>
              <a:cs typeface="Arial" charset="0"/>
            </a:endParaRPr>
          </a:p>
          <a:p>
            <a:pPr marL="1200150" lvl="2" indent="-285750">
              <a:spcBef>
                <a:spcPct val="20000"/>
              </a:spcBef>
              <a:buFontTx/>
              <a:buChar char="–"/>
            </a:pPr>
            <a:r>
              <a:rPr lang="en-US" sz="2200" dirty="0" smtClean="0">
                <a:solidFill>
                  <a:schemeClr val="accent1"/>
                </a:solidFill>
                <a:latin typeface="Times New Roman" pitchFamily="18" charset="0"/>
                <a:cs typeface="Arial" charset="0"/>
              </a:rPr>
              <a:t>-</a:t>
            </a:r>
            <a:r>
              <a:rPr lang="en-US" sz="2200" dirty="0">
                <a:solidFill>
                  <a:schemeClr val="accent1"/>
                </a:solidFill>
                <a:latin typeface="Times New Roman" pitchFamily="18" charset="0"/>
                <a:cs typeface="Arial" charset="0"/>
              </a:rPr>
              <a:t>7 has </a:t>
            </a:r>
            <a:r>
              <a:rPr lang="en-US" sz="2200" dirty="0" smtClean="0">
                <a:solidFill>
                  <a:schemeClr val="accent1"/>
                </a:solidFill>
                <a:latin typeface="Times New Roman" pitchFamily="18" charset="0"/>
                <a:cs typeface="Arial" charset="0"/>
              </a:rPr>
              <a:t>1 </a:t>
            </a:r>
            <a:r>
              <a:rPr lang="en-US" sz="2200" dirty="0">
                <a:solidFill>
                  <a:schemeClr val="accent1"/>
                </a:solidFill>
                <a:latin typeface="Times New Roman" pitchFamily="18" charset="0"/>
                <a:cs typeface="Arial" charset="0"/>
              </a:rPr>
              <a:t>in the most significant </a:t>
            </a:r>
            <a:r>
              <a:rPr lang="en-US" sz="2200" dirty="0" smtClean="0">
                <a:solidFill>
                  <a:schemeClr val="accent1"/>
                </a:solidFill>
                <a:latin typeface="Times New Roman" pitchFamily="18" charset="0"/>
                <a:cs typeface="Arial" charset="0"/>
              </a:rPr>
              <a:t>bit (</a:t>
            </a:r>
            <a:r>
              <a:rPr lang="en-US" sz="2200" i="1" dirty="0" smtClean="0">
                <a:solidFill>
                  <a:schemeClr val="accent1"/>
                </a:solidFill>
                <a:latin typeface="Times New Roman" pitchFamily="18" charset="0"/>
                <a:cs typeface="Arial" charset="0"/>
              </a:rPr>
              <a:t>S</a:t>
            </a:r>
            <a:r>
              <a:rPr lang="en-US" sz="2200" baseline="-25000" dirty="0" smtClean="0">
                <a:solidFill>
                  <a:schemeClr val="accent1"/>
                </a:solidFill>
                <a:latin typeface="Times New Roman" pitchFamily="18" charset="0"/>
                <a:cs typeface="Arial" charset="0"/>
              </a:rPr>
              <a:t>31</a:t>
            </a:r>
            <a:r>
              <a:rPr lang="en-US" sz="2200" dirty="0" smtClean="0">
                <a:solidFill>
                  <a:schemeClr val="accent1"/>
                </a:solidFill>
                <a:latin typeface="Times New Roman" pitchFamily="18" charset="0"/>
                <a:cs typeface="Arial" charset="0"/>
              </a:rPr>
              <a:t> </a:t>
            </a:r>
            <a:r>
              <a:rPr lang="en-US" sz="2200" dirty="0">
                <a:solidFill>
                  <a:schemeClr val="accent1"/>
                </a:solidFill>
                <a:latin typeface="Times New Roman" pitchFamily="18" charset="0"/>
                <a:cs typeface="Arial" charset="0"/>
              </a:rPr>
              <a:t>= </a:t>
            </a:r>
            <a:r>
              <a:rPr lang="en-US" sz="2200" dirty="0" smtClean="0">
                <a:solidFill>
                  <a:schemeClr val="accent1"/>
                </a:solidFill>
                <a:latin typeface="Times New Roman" pitchFamily="18" charset="0"/>
                <a:cs typeface="Arial" charset="0"/>
              </a:rPr>
              <a:t>1)</a:t>
            </a:r>
            <a:endParaRPr lang="en-US" sz="2200" dirty="0">
              <a:solidFill>
                <a:schemeClr val="accent1"/>
              </a:solidFill>
              <a:latin typeface="Times New Roman" pitchFamily="18" charset="0"/>
              <a:cs typeface="Arial" charset="0"/>
            </a:endParaRPr>
          </a:p>
          <a:p>
            <a:pPr marL="1200150" lvl="2" indent="-285750">
              <a:spcBef>
                <a:spcPct val="20000"/>
              </a:spcBef>
              <a:buFontTx/>
              <a:buChar char="–"/>
            </a:pPr>
            <a:r>
              <a:rPr lang="en-US" sz="2200" b="1" i="1" dirty="0" smtClean="0">
                <a:solidFill>
                  <a:schemeClr val="accent1"/>
                </a:solidFill>
                <a:latin typeface="Times New Roman" pitchFamily="18" charset="0"/>
                <a:cs typeface="Arial" charset="0"/>
              </a:rPr>
              <a:t>F</a:t>
            </a:r>
            <a:r>
              <a:rPr lang="en-US" sz="2200" b="1" baseline="-25000" dirty="0" smtClean="0">
                <a:solidFill>
                  <a:schemeClr val="accent1"/>
                </a:solidFill>
                <a:latin typeface="Times New Roman" pitchFamily="18" charset="0"/>
                <a:cs typeface="Arial" charset="0"/>
              </a:rPr>
              <a:t>1:0</a:t>
            </a:r>
            <a:r>
              <a:rPr lang="en-US" sz="2200" b="1" dirty="0" smtClean="0">
                <a:solidFill>
                  <a:schemeClr val="accent1"/>
                </a:solidFill>
                <a:latin typeface="Times New Roman" pitchFamily="18" charset="0"/>
                <a:cs typeface="Arial" charset="0"/>
              </a:rPr>
              <a:t> </a:t>
            </a:r>
            <a:r>
              <a:rPr lang="en-US" sz="2200" b="1" dirty="0">
                <a:solidFill>
                  <a:schemeClr val="accent1"/>
                </a:solidFill>
                <a:latin typeface="Times New Roman" pitchFamily="18" charset="0"/>
                <a:cs typeface="Arial" charset="0"/>
              </a:rPr>
              <a:t>= </a:t>
            </a:r>
            <a:r>
              <a:rPr lang="en-US" sz="2200" b="1" dirty="0" smtClean="0">
                <a:solidFill>
                  <a:schemeClr val="accent1"/>
                </a:solidFill>
                <a:latin typeface="Times New Roman" pitchFamily="18" charset="0"/>
                <a:cs typeface="Arial" charset="0"/>
              </a:rPr>
              <a:t>11 </a:t>
            </a:r>
            <a:r>
              <a:rPr lang="en-US" sz="2200" dirty="0" smtClean="0">
                <a:solidFill>
                  <a:schemeClr val="accent1"/>
                </a:solidFill>
                <a:latin typeface="Times New Roman" pitchFamily="18" charset="0"/>
                <a:cs typeface="Arial" charset="0"/>
              </a:rPr>
              <a:t>multiplexer </a:t>
            </a:r>
            <a:r>
              <a:rPr lang="en-US" sz="2200" dirty="0">
                <a:solidFill>
                  <a:schemeClr val="accent1"/>
                </a:solidFill>
                <a:latin typeface="Times New Roman" pitchFamily="18" charset="0"/>
                <a:cs typeface="Arial" charset="0"/>
              </a:rPr>
              <a:t>selects </a:t>
            </a:r>
            <a:r>
              <a:rPr lang="en-US" sz="2200" i="1" dirty="0">
                <a:solidFill>
                  <a:schemeClr val="accent1"/>
                </a:solidFill>
                <a:latin typeface="Times New Roman" pitchFamily="18" charset="0"/>
                <a:cs typeface="Arial" charset="0"/>
              </a:rPr>
              <a:t>Y</a:t>
            </a:r>
            <a:r>
              <a:rPr lang="en-US" sz="2200" dirty="0">
                <a:solidFill>
                  <a:schemeClr val="accent1"/>
                </a:solidFill>
                <a:latin typeface="Times New Roman" pitchFamily="18" charset="0"/>
                <a:cs typeface="Arial" charset="0"/>
              </a:rPr>
              <a:t> = </a:t>
            </a:r>
            <a:r>
              <a:rPr lang="en-US" sz="2200" i="1" dirty="0">
                <a:solidFill>
                  <a:schemeClr val="accent1"/>
                </a:solidFill>
                <a:latin typeface="Times New Roman" pitchFamily="18" charset="0"/>
                <a:cs typeface="Arial" charset="0"/>
              </a:rPr>
              <a:t>S</a:t>
            </a:r>
            <a:r>
              <a:rPr lang="en-US" sz="2200" baseline="-25000" dirty="0">
                <a:solidFill>
                  <a:schemeClr val="accent1"/>
                </a:solidFill>
                <a:latin typeface="Times New Roman" pitchFamily="18" charset="0"/>
                <a:cs typeface="Arial" charset="0"/>
              </a:rPr>
              <a:t>31</a:t>
            </a:r>
            <a:r>
              <a:rPr lang="en-US" sz="2200" dirty="0">
                <a:solidFill>
                  <a:schemeClr val="accent1"/>
                </a:solidFill>
                <a:latin typeface="Times New Roman" pitchFamily="18" charset="0"/>
                <a:cs typeface="Arial" charset="0"/>
              </a:rPr>
              <a:t> (zero extended) = 0x00000001</a:t>
            </a:r>
            <a:r>
              <a:rPr lang="en-US" sz="2600" dirty="0" smtClean="0">
                <a:solidFill>
                  <a:schemeClr val="accent1"/>
                </a:solidFill>
                <a:latin typeface="Times New Roman" pitchFamily="18" charset="0"/>
                <a:cs typeface="Arial" charset="0"/>
              </a:rPr>
              <a:t>.</a:t>
            </a:r>
            <a:endParaRPr lang="en-US" sz="2600" dirty="0">
              <a:solidFill>
                <a:schemeClr val="accent1"/>
              </a:solidFill>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Set Less Than (SLT) Example</a:t>
            </a:r>
            <a:endParaRPr lang="en-US" sz="4400" dirty="0">
              <a:solidFill>
                <a:schemeClr val="bg1"/>
              </a:solidFill>
              <a:latin typeface="+mj-lt"/>
            </a:endParaRPr>
          </a:p>
        </p:txBody>
      </p:sp>
    </p:spTree>
    <p:extLst>
      <p:ext uri="{BB962C8B-B14F-4D97-AF65-F5344CB8AC3E}">
        <p14:creationId xmlns:p14="http://schemas.microsoft.com/office/powerpoint/2010/main" val="21215142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3" name="Rectangle 3"/>
          <p:cNvSpPr>
            <a:spLocks noGrp="1" noChangeArrowheads="1"/>
          </p:cNvSpPr>
          <p:nvPr>
            <p:ph type="body" idx="4294967295"/>
            <p:custDataLst>
              <p:tags r:id="rId1"/>
            </p:custDataLst>
          </p:nvPr>
        </p:nvSpPr>
        <p:spPr>
          <a:xfrm>
            <a:off x="914400" y="1295400"/>
            <a:ext cx="7543800" cy="4953000"/>
          </a:xfrm>
        </p:spPr>
        <p:txBody>
          <a:bodyPr>
            <a:normAutofit lnSpcReduction="10000"/>
          </a:bodyPr>
          <a:lstStyle/>
          <a:p>
            <a:r>
              <a:rPr lang="en-US" sz="3500" b="1" dirty="0"/>
              <a:t>Digital building blocks:</a:t>
            </a:r>
          </a:p>
          <a:p>
            <a:pPr lvl="1"/>
            <a:r>
              <a:rPr lang="en-US" dirty="0"/>
              <a:t>Gates, multiplexers, decoders, registers, arithmetic circuits, counters, memory arrays, logic arrays</a:t>
            </a:r>
          </a:p>
          <a:p>
            <a:r>
              <a:rPr lang="en-US" sz="3500" b="1" dirty="0"/>
              <a:t>Building blocks demonstrate hierarchy, modularity, and regularity:</a:t>
            </a:r>
          </a:p>
          <a:p>
            <a:pPr lvl="1"/>
            <a:r>
              <a:rPr lang="en-US" dirty="0"/>
              <a:t>Hierarchy of simpler components</a:t>
            </a:r>
          </a:p>
          <a:p>
            <a:pPr lvl="1"/>
            <a:r>
              <a:rPr lang="en-US" dirty="0"/>
              <a:t>Well-defined interfaces and functions</a:t>
            </a:r>
          </a:p>
          <a:p>
            <a:pPr lvl="1"/>
            <a:r>
              <a:rPr lang="en-US" dirty="0"/>
              <a:t>Regular structure easily </a:t>
            </a:r>
            <a:r>
              <a:rPr lang="en-US" dirty="0" smtClean="0"/>
              <a:t>extends </a:t>
            </a:r>
            <a:r>
              <a:rPr lang="en-US" dirty="0"/>
              <a:t>to different sizes</a:t>
            </a:r>
          </a:p>
          <a:p>
            <a:pPr>
              <a:buFontTx/>
              <a:buNone/>
            </a:pPr>
            <a:endParaRPr lang="en-US" sz="2000" dirty="0"/>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Introduction</a:t>
            </a:r>
            <a:endParaRPr lang="en-US" sz="4400" dirty="0">
              <a:solidFill>
                <a:schemeClr val="bg1"/>
              </a:solidFill>
              <a:latin typeface="+mj-lt"/>
            </a:endParaRPr>
          </a:p>
        </p:txBody>
      </p:sp>
    </p:spTree>
    <p:extLst>
      <p:ext uri="{BB962C8B-B14F-4D97-AF65-F5344CB8AC3E}">
        <p14:creationId xmlns:p14="http://schemas.microsoft.com/office/powerpoint/2010/main" val="3528562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0" y="6356350"/>
            <a:ext cx="2895600" cy="365125"/>
          </a:xfrm>
        </p:spPr>
        <p:txBody>
          <a:bodyPr/>
          <a:lstStyle/>
          <a:p>
            <a:r>
              <a:rPr lang="en-US"/>
              <a:t>Copyright © 2007 Elsevier</a:t>
            </a:r>
            <a:endParaRPr lang="en-GB"/>
          </a:p>
        </p:txBody>
      </p:sp>
      <p:sp>
        <p:nvSpPr>
          <p:cNvPr id="6" name="Slide Number Placeholder 4"/>
          <p:cNvSpPr>
            <a:spLocks noGrp="1"/>
          </p:cNvSpPr>
          <p:nvPr>
            <p:ph type="sldNum" sz="quarter" idx="4294967295"/>
          </p:nvPr>
        </p:nvSpPr>
        <p:spPr>
          <a:xfrm>
            <a:off x="7010400" y="6356350"/>
            <a:ext cx="2133600" cy="365125"/>
          </a:xfrm>
        </p:spPr>
        <p:txBody>
          <a:bodyPr/>
          <a:lstStyle/>
          <a:p>
            <a:r>
              <a:rPr lang="en-US"/>
              <a:t>5-&lt;</a:t>
            </a:r>
            <a:fld id="{E7EE011B-AC2D-4460-83BE-C50325B444AD}" type="slidenum">
              <a:rPr lang="en-US"/>
              <a:pPr/>
              <a:t>30</a:t>
            </a:fld>
            <a:r>
              <a:rPr lang="en-US"/>
              <a:t>&gt;</a:t>
            </a:r>
          </a:p>
          <a:p>
            <a:endParaRPr lang="en-GB"/>
          </a:p>
        </p:txBody>
      </p:sp>
      <p:sp>
        <p:nvSpPr>
          <p:cNvPr id="927748" name="Rectangle 4"/>
          <p:cNvSpPr>
            <a:spLocks noGrp="1" noChangeArrowheads="1"/>
          </p:cNvSpPr>
          <p:nvPr>
            <p:ph idx="4294967295"/>
            <p:custDataLst>
              <p:tags r:id="rId1"/>
            </p:custDataLst>
          </p:nvPr>
        </p:nvSpPr>
        <p:spPr>
          <a:xfrm>
            <a:off x="893885" y="1295400"/>
            <a:ext cx="8021515" cy="4525963"/>
          </a:xfrm>
        </p:spPr>
        <p:txBody>
          <a:bodyPr/>
          <a:lstStyle/>
          <a:p>
            <a:r>
              <a:rPr lang="en-US" sz="2000" b="1" dirty="0"/>
              <a:t>Logical shifter: </a:t>
            </a:r>
            <a:r>
              <a:rPr lang="en-US" sz="2000" dirty="0"/>
              <a:t>shifts value to left or right and fills empty spaces with 0’s</a:t>
            </a:r>
          </a:p>
          <a:p>
            <a:pPr lvl="1"/>
            <a:r>
              <a:rPr lang="en-US" sz="1800" dirty="0"/>
              <a:t>Ex: </a:t>
            </a:r>
            <a:r>
              <a:rPr lang="en-US" sz="1800" dirty="0">
                <a:solidFill>
                  <a:schemeClr val="accent1"/>
                </a:solidFill>
              </a:rPr>
              <a:t>11</a:t>
            </a:r>
            <a:r>
              <a:rPr lang="en-US" sz="1800" dirty="0">
                <a:solidFill>
                  <a:srgbClr val="FF3300"/>
                </a:solidFill>
              </a:rPr>
              <a:t>0</a:t>
            </a:r>
            <a:r>
              <a:rPr lang="en-US" sz="1800" dirty="0">
                <a:solidFill>
                  <a:schemeClr val="accent1"/>
                </a:solidFill>
              </a:rPr>
              <a:t>01</a:t>
            </a:r>
            <a:r>
              <a:rPr lang="en-US" sz="1800" dirty="0"/>
              <a:t> &gt;&gt; 2 =</a:t>
            </a:r>
            <a:endParaRPr lang="en-US" sz="1800" dirty="0">
              <a:solidFill>
                <a:srgbClr val="FF3300"/>
              </a:solidFill>
            </a:endParaRPr>
          </a:p>
          <a:p>
            <a:pPr lvl="1"/>
            <a:r>
              <a:rPr lang="en-US" sz="1800" dirty="0"/>
              <a:t>Ex: </a:t>
            </a:r>
            <a:r>
              <a:rPr lang="en-US" sz="1800" dirty="0">
                <a:solidFill>
                  <a:schemeClr val="accent1"/>
                </a:solidFill>
              </a:rPr>
              <a:t>11</a:t>
            </a:r>
            <a:r>
              <a:rPr lang="en-US" sz="1800" dirty="0">
                <a:solidFill>
                  <a:srgbClr val="FF3300"/>
                </a:solidFill>
              </a:rPr>
              <a:t>0</a:t>
            </a:r>
            <a:r>
              <a:rPr lang="en-US" sz="1800" dirty="0">
                <a:solidFill>
                  <a:schemeClr val="accent1"/>
                </a:solidFill>
              </a:rPr>
              <a:t>01</a:t>
            </a:r>
            <a:r>
              <a:rPr lang="en-US" sz="1800" dirty="0"/>
              <a:t> &lt;&lt; 2 =</a:t>
            </a:r>
          </a:p>
          <a:p>
            <a:endParaRPr lang="en-US" sz="2000" dirty="0"/>
          </a:p>
          <a:p>
            <a:r>
              <a:rPr lang="en-US" sz="2000" b="1" dirty="0"/>
              <a:t>Arithmetic shifter:</a:t>
            </a:r>
            <a:r>
              <a:rPr lang="en-US" sz="2000" dirty="0"/>
              <a:t> same as logical shifter, but on right shift, fills empty spaces with the old most significant bit (</a:t>
            </a:r>
            <a:r>
              <a:rPr lang="en-US" sz="2000" dirty="0" err="1"/>
              <a:t>msb</a:t>
            </a:r>
            <a:r>
              <a:rPr lang="en-US" sz="2000" dirty="0"/>
              <a:t>).</a:t>
            </a:r>
          </a:p>
          <a:p>
            <a:pPr lvl="1"/>
            <a:r>
              <a:rPr lang="en-US" sz="1800" dirty="0"/>
              <a:t>Ex: </a:t>
            </a:r>
            <a:r>
              <a:rPr lang="en-US" sz="1800" dirty="0">
                <a:solidFill>
                  <a:schemeClr val="accent2"/>
                </a:solidFill>
              </a:rPr>
              <a:t>11</a:t>
            </a:r>
            <a:r>
              <a:rPr lang="en-US" sz="1800" dirty="0">
                <a:solidFill>
                  <a:srgbClr val="FF3300"/>
                </a:solidFill>
              </a:rPr>
              <a:t>0</a:t>
            </a:r>
            <a:r>
              <a:rPr lang="en-US" sz="1800" dirty="0">
                <a:solidFill>
                  <a:schemeClr val="accent2"/>
                </a:solidFill>
              </a:rPr>
              <a:t>01</a:t>
            </a:r>
            <a:r>
              <a:rPr lang="en-US" sz="1800" dirty="0"/>
              <a:t> &gt;&gt;&gt; 2 =</a:t>
            </a:r>
            <a:endParaRPr lang="en-US" sz="1800" dirty="0">
              <a:solidFill>
                <a:srgbClr val="FF3300"/>
              </a:solidFill>
            </a:endParaRPr>
          </a:p>
          <a:p>
            <a:pPr lvl="1"/>
            <a:r>
              <a:rPr lang="en-US" sz="1800" dirty="0"/>
              <a:t>Ex: </a:t>
            </a:r>
            <a:r>
              <a:rPr lang="en-US" sz="1800" dirty="0">
                <a:solidFill>
                  <a:schemeClr val="accent2"/>
                </a:solidFill>
              </a:rPr>
              <a:t>11</a:t>
            </a:r>
            <a:r>
              <a:rPr lang="en-US" sz="1800" dirty="0">
                <a:solidFill>
                  <a:srgbClr val="FF3300"/>
                </a:solidFill>
              </a:rPr>
              <a:t>0</a:t>
            </a:r>
            <a:r>
              <a:rPr lang="en-US" sz="1800" dirty="0">
                <a:solidFill>
                  <a:schemeClr val="accent2"/>
                </a:solidFill>
              </a:rPr>
              <a:t>01</a:t>
            </a:r>
            <a:r>
              <a:rPr lang="en-US" sz="1800" dirty="0"/>
              <a:t> &lt;&lt;&lt; 2 =</a:t>
            </a:r>
          </a:p>
          <a:p>
            <a:endParaRPr lang="en-US" sz="2000" dirty="0"/>
          </a:p>
          <a:p>
            <a:r>
              <a:rPr lang="en-US" sz="2000" b="1" dirty="0"/>
              <a:t>Rotator:</a:t>
            </a:r>
            <a:r>
              <a:rPr lang="en-US" sz="2000" dirty="0"/>
              <a:t> rotates bits in a circle, such that bits shifted off one end are shifted into the other end</a:t>
            </a:r>
          </a:p>
          <a:p>
            <a:pPr lvl="1"/>
            <a:r>
              <a:rPr lang="en-US" sz="1800" dirty="0"/>
              <a:t>Ex: </a:t>
            </a:r>
            <a:r>
              <a:rPr lang="en-US" sz="1800" dirty="0">
                <a:solidFill>
                  <a:schemeClr val="accent2"/>
                </a:solidFill>
              </a:rPr>
              <a:t>11</a:t>
            </a:r>
            <a:r>
              <a:rPr lang="en-US" sz="1800" dirty="0">
                <a:solidFill>
                  <a:srgbClr val="FF3300"/>
                </a:solidFill>
              </a:rPr>
              <a:t>0</a:t>
            </a:r>
            <a:r>
              <a:rPr lang="en-US" sz="1800" dirty="0">
                <a:solidFill>
                  <a:srgbClr val="00CC99"/>
                </a:solidFill>
              </a:rPr>
              <a:t>01</a:t>
            </a:r>
            <a:r>
              <a:rPr lang="en-US" sz="1800" dirty="0"/>
              <a:t> ROR 2 =</a:t>
            </a:r>
            <a:endParaRPr lang="en-US" sz="1800" dirty="0">
              <a:solidFill>
                <a:srgbClr val="FF3300"/>
              </a:solidFill>
            </a:endParaRPr>
          </a:p>
          <a:p>
            <a:pPr lvl="1"/>
            <a:r>
              <a:rPr lang="en-US" sz="1800" dirty="0"/>
              <a:t>Ex: </a:t>
            </a:r>
            <a:r>
              <a:rPr lang="en-US" sz="1800" dirty="0">
                <a:solidFill>
                  <a:srgbClr val="00CC99"/>
                </a:solidFill>
              </a:rPr>
              <a:t>11</a:t>
            </a:r>
            <a:r>
              <a:rPr lang="en-US" sz="1800" dirty="0">
                <a:solidFill>
                  <a:srgbClr val="FF3300"/>
                </a:solidFill>
              </a:rPr>
              <a:t>0</a:t>
            </a:r>
            <a:r>
              <a:rPr lang="en-US" sz="1800" dirty="0">
                <a:solidFill>
                  <a:schemeClr val="accent2"/>
                </a:solidFill>
              </a:rPr>
              <a:t>01</a:t>
            </a:r>
            <a:r>
              <a:rPr lang="en-US" sz="1800" dirty="0"/>
              <a:t> ROL 2 =</a:t>
            </a:r>
            <a:endParaRPr lang="en-US" sz="1800" dirty="0">
              <a:solidFill>
                <a:srgbClr val="00CC99"/>
              </a:solidFill>
            </a:endParaRPr>
          </a:p>
        </p:txBody>
      </p:sp>
      <p:sp>
        <p:nvSpPr>
          <p:cNvPr id="927746"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Shifters</a:t>
            </a:r>
            <a:endParaRPr lang="en-US" sz="4400" dirty="0">
              <a:solidFill>
                <a:schemeClr val="bg1"/>
              </a:solidFill>
              <a:latin typeface="+mj-lt"/>
            </a:endParaRPr>
          </a:p>
        </p:txBody>
      </p:sp>
    </p:spTree>
    <p:extLst>
      <p:ext uri="{BB962C8B-B14F-4D97-AF65-F5344CB8AC3E}">
        <p14:creationId xmlns:p14="http://schemas.microsoft.com/office/powerpoint/2010/main" val="91170507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2" name="Rectangle 4"/>
          <p:cNvSpPr>
            <a:spLocks noGrp="1" noChangeArrowheads="1"/>
          </p:cNvSpPr>
          <p:nvPr>
            <p:ph idx="4294967295"/>
            <p:custDataLst>
              <p:tags r:id="rId1"/>
            </p:custDataLst>
          </p:nvPr>
        </p:nvSpPr>
        <p:spPr>
          <a:xfrm>
            <a:off x="943708" y="1295400"/>
            <a:ext cx="8229600" cy="4525963"/>
          </a:xfrm>
        </p:spPr>
        <p:txBody>
          <a:bodyPr>
            <a:noAutofit/>
          </a:bodyPr>
          <a:lstStyle/>
          <a:p>
            <a:r>
              <a:rPr lang="en-US" sz="2400" b="1" dirty="0"/>
              <a:t>Logical shifter</a:t>
            </a:r>
            <a:r>
              <a:rPr lang="en-US" sz="2400" b="1" dirty="0" smtClean="0"/>
              <a:t>:</a:t>
            </a:r>
            <a:endParaRPr lang="en-US" sz="2400" dirty="0" smtClean="0"/>
          </a:p>
          <a:p>
            <a:pPr lvl="1"/>
            <a:r>
              <a:rPr lang="en-US" sz="2400" dirty="0" smtClean="0"/>
              <a:t>Ex: </a:t>
            </a:r>
            <a:r>
              <a:rPr lang="en-US" sz="2400" dirty="0" smtClean="0">
                <a:solidFill>
                  <a:schemeClr val="accent1"/>
                </a:solidFill>
              </a:rPr>
              <a:t>11</a:t>
            </a:r>
            <a:r>
              <a:rPr lang="en-US" sz="2400" dirty="0" smtClean="0">
                <a:solidFill>
                  <a:srgbClr val="FF3300"/>
                </a:solidFill>
              </a:rPr>
              <a:t>0</a:t>
            </a:r>
            <a:r>
              <a:rPr lang="en-US" sz="2400" dirty="0" smtClean="0">
                <a:solidFill>
                  <a:schemeClr val="accent1"/>
                </a:solidFill>
              </a:rPr>
              <a:t>01</a:t>
            </a:r>
            <a:r>
              <a:rPr lang="en-US" sz="2400" dirty="0" smtClean="0"/>
              <a:t> &gt;&gt; 2 = 00</a:t>
            </a:r>
            <a:r>
              <a:rPr lang="en-US" sz="2400" dirty="0" smtClean="0">
                <a:solidFill>
                  <a:schemeClr val="accent1"/>
                </a:solidFill>
              </a:rPr>
              <a:t>11</a:t>
            </a:r>
            <a:r>
              <a:rPr lang="en-US" sz="2400" dirty="0" smtClean="0">
                <a:solidFill>
                  <a:srgbClr val="FF3300"/>
                </a:solidFill>
              </a:rPr>
              <a:t>0</a:t>
            </a:r>
          </a:p>
          <a:p>
            <a:pPr lvl="1"/>
            <a:r>
              <a:rPr lang="en-US" sz="2400" dirty="0" smtClean="0"/>
              <a:t>Ex</a:t>
            </a:r>
            <a:r>
              <a:rPr lang="en-US" sz="2400" dirty="0"/>
              <a:t>: </a:t>
            </a:r>
            <a:r>
              <a:rPr lang="en-US" sz="2400" dirty="0">
                <a:solidFill>
                  <a:schemeClr val="accent1"/>
                </a:solidFill>
              </a:rPr>
              <a:t>11</a:t>
            </a:r>
            <a:r>
              <a:rPr lang="en-US" sz="2400" dirty="0">
                <a:solidFill>
                  <a:srgbClr val="FF3300"/>
                </a:solidFill>
              </a:rPr>
              <a:t>0</a:t>
            </a:r>
            <a:r>
              <a:rPr lang="en-US" sz="2400" dirty="0">
                <a:solidFill>
                  <a:schemeClr val="accent1"/>
                </a:solidFill>
              </a:rPr>
              <a:t>01</a:t>
            </a:r>
            <a:r>
              <a:rPr lang="en-US" sz="2400" dirty="0"/>
              <a:t> &lt;&lt; 2 = </a:t>
            </a:r>
            <a:r>
              <a:rPr lang="en-US" sz="2400" dirty="0" smtClean="0">
                <a:solidFill>
                  <a:srgbClr val="FF3300"/>
                </a:solidFill>
              </a:rPr>
              <a:t>0</a:t>
            </a:r>
            <a:r>
              <a:rPr lang="en-US" sz="2400" dirty="0" smtClean="0">
                <a:solidFill>
                  <a:schemeClr val="accent1"/>
                </a:solidFill>
              </a:rPr>
              <a:t>01</a:t>
            </a:r>
            <a:r>
              <a:rPr lang="en-US" sz="2400" dirty="0" smtClean="0"/>
              <a:t>00</a:t>
            </a:r>
            <a:endParaRPr lang="en-US" sz="2400" dirty="0"/>
          </a:p>
          <a:p>
            <a:r>
              <a:rPr lang="en-US" sz="2400" b="1" dirty="0"/>
              <a:t>Arithmetic shifter</a:t>
            </a:r>
            <a:r>
              <a:rPr lang="en-US" sz="2400" b="1" dirty="0" smtClean="0"/>
              <a:t>:</a:t>
            </a:r>
            <a:endParaRPr lang="en-US" sz="2400" dirty="0"/>
          </a:p>
          <a:p>
            <a:pPr lvl="1"/>
            <a:r>
              <a:rPr lang="en-US" sz="2400" dirty="0"/>
              <a:t>Ex: </a:t>
            </a:r>
            <a:r>
              <a:rPr lang="en-US" sz="2400" dirty="0">
                <a:solidFill>
                  <a:schemeClr val="accent1"/>
                </a:solidFill>
              </a:rPr>
              <a:t>11</a:t>
            </a:r>
            <a:r>
              <a:rPr lang="en-US" sz="2400" dirty="0">
                <a:solidFill>
                  <a:srgbClr val="FF3300"/>
                </a:solidFill>
              </a:rPr>
              <a:t>0</a:t>
            </a:r>
            <a:r>
              <a:rPr lang="en-US" sz="2400" dirty="0">
                <a:solidFill>
                  <a:schemeClr val="accent1"/>
                </a:solidFill>
              </a:rPr>
              <a:t>01</a:t>
            </a:r>
            <a:r>
              <a:rPr lang="en-US" sz="2400" dirty="0"/>
              <a:t> &gt;&gt;&gt; 2 = </a:t>
            </a:r>
            <a:r>
              <a:rPr lang="en-US" sz="2400" b="1" dirty="0"/>
              <a:t>11</a:t>
            </a:r>
            <a:r>
              <a:rPr lang="en-US" sz="2400" dirty="0">
                <a:solidFill>
                  <a:schemeClr val="accent1"/>
                </a:solidFill>
              </a:rPr>
              <a:t>11</a:t>
            </a:r>
            <a:r>
              <a:rPr lang="en-US" sz="2400" dirty="0">
                <a:solidFill>
                  <a:srgbClr val="FF3300"/>
                </a:solidFill>
              </a:rPr>
              <a:t>0</a:t>
            </a:r>
          </a:p>
          <a:p>
            <a:pPr lvl="1"/>
            <a:r>
              <a:rPr lang="en-US" sz="2400" dirty="0"/>
              <a:t>Ex: </a:t>
            </a:r>
            <a:r>
              <a:rPr lang="en-US" sz="2400" dirty="0">
                <a:solidFill>
                  <a:schemeClr val="accent1"/>
                </a:solidFill>
              </a:rPr>
              <a:t>11</a:t>
            </a:r>
            <a:r>
              <a:rPr lang="en-US" sz="2400" dirty="0">
                <a:solidFill>
                  <a:srgbClr val="FF3300"/>
                </a:solidFill>
              </a:rPr>
              <a:t>0</a:t>
            </a:r>
            <a:r>
              <a:rPr lang="en-US" sz="2400" dirty="0">
                <a:solidFill>
                  <a:schemeClr val="accent1"/>
                </a:solidFill>
              </a:rPr>
              <a:t>01</a:t>
            </a:r>
            <a:r>
              <a:rPr lang="en-US" sz="2400" dirty="0"/>
              <a:t> &lt;&lt;&lt; 2 = </a:t>
            </a:r>
            <a:r>
              <a:rPr lang="en-US" sz="2400" dirty="0" smtClean="0">
                <a:solidFill>
                  <a:schemeClr val="accent1"/>
                </a:solidFill>
              </a:rPr>
              <a:t>00</a:t>
            </a:r>
            <a:r>
              <a:rPr lang="en-US" sz="2400" dirty="0" smtClean="0">
                <a:solidFill>
                  <a:srgbClr val="FF3300"/>
                </a:solidFill>
              </a:rPr>
              <a:t>1</a:t>
            </a:r>
            <a:r>
              <a:rPr lang="en-US" sz="2400" dirty="0" smtClean="0"/>
              <a:t>00</a:t>
            </a:r>
            <a:endParaRPr lang="en-US" sz="2400" dirty="0"/>
          </a:p>
          <a:p>
            <a:r>
              <a:rPr lang="en-US" sz="2400" b="1" dirty="0"/>
              <a:t>Rotator</a:t>
            </a:r>
            <a:r>
              <a:rPr lang="en-US" sz="2400" b="1" dirty="0" smtClean="0"/>
              <a:t>:</a:t>
            </a:r>
            <a:endParaRPr lang="en-US" sz="2400" dirty="0"/>
          </a:p>
          <a:p>
            <a:pPr lvl="1"/>
            <a:r>
              <a:rPr lang="en-US" sz="2400" dirty="0"/>
              <a:t>Ex: </a:t>
            </a:r>
            <a:r>
              <a:rPr lang="en-US" sz="2400" dirty="0">
                <a:solidFill>
                  <a:schemeClr val="accent1"/>
                </a:solidFill>
              </a:rPr>
              <a:t>11</a:t>
            </a:r>
            <a:r>
              <a:rPr lang="en-US" sz="2400" dirty="0">
                <a:solidFill>
                  <a:srgbClr val="FF3300"/>
                </a:solidFill>
              </a:rPr>
              <a:t>0</a:t>
            </a:r>
            <a:r>
              <a:rPr lang="en-US" sz="2400" dirty="0"/>
              <a:t>01 ROR 2 = 01</a:t>
            </a:r>
            <a:r>
              <a:rPr lang="en-US" sz="2400" dirty="0">
                <a:solidFill>
                  <a:schemeClr val="accent1"/>
                </a:solidFill>
              </a:rPr>
              <a:t>11</a:t>
            </a:r>
            <a:r>
              <a:rPr lang="en-US" sz="2400" dirty="0">
                <a:solidFill>
                  <a:srgbClr val="FF3300"/>
                </a:solidFill>
              </a:rPr>
              <a:t>0</a:t>
            </a:r>
          </a:p>
          <a:p>
            <a:pPr lvl="1"/>
            <a:r>
              <a:rPr lang="en-US" sz="2400" dirty="0"/>
              <a:t>Ex: 11</a:t>
            </a:r>
            <a:r>
              <a:rPr lang="en-US" sz="2400" dirty="0">
                <a:solidFill>
                  <a:srgbClr val="FF3300"/>
                </a:solidFill>
              </a:rPr>
              <a:t>0</a:t>
            </a:r>
            <a:r>
              <a:rPr lang="en-US" sz="2400" dirty="0">
                <a:solidFill>
                  <a:schemeClr val="accent1"/>
                </a:solidFill>
              </a:rPr>
              <a:t>01</a:t>
            </a:r>
            <a:r>
              <a:rPr lang="en-US" sz="2400" dirty="0"/>
              <a:t> ROL 2 = </a:t>
            </a:r>
            <a:r>
              <a:rPr lang="en-US" sz="2400" dirty="0">
                <a:solidFill>
                  <a:srgbClr val="FF3300"/>
                </a:solidFill>
              </a:rPr>
              <a:t>0</a:t>
            </a:r>
            <a:r>
              <a:rPr lang="en-US" sz="2400" dirty="0">
                <a:solidFill>
                  <a:schemeClr val="accent1"/>
                </a:solidFill>
              </a:rPr>
              <a:t>01</a:t>
            </a:r>
            <a:r>
              <a:rPr lang="en-US" sz="2400" dirty="0"/>
              <a:t>11</a:t>
            </a:r>
          </a:p>
        </p:txBody>
      </p:sp>
      <p:sp>
        <p:nvSpPr>
          <p:cNvPr id="1133570"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Shifters</a:t>
            </a:r>
            <a:endParaRPr lang="en-US" sz="4400" dirty="0">
              <a:solidFill>
                <a:schemeClr val="bg1"/>
              </a:solidFill>
              <a:latin typeface="+mj-lt"/>
            </a:endParaRPr>
          </a:p>
        </p:txBody>
      </p:sp>
    </p:spTree>
    <p:extLst>
      <p:ext uri="{BB962C8B-B14F-4D97-AF65-F5344CB8AC3E}">
        <p14:creationId xmlns:p14="http://schemas.microsoft.com/office/powerpoint/2010/main" val="1934779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8772"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3595379155"/>
              </p:ext>
            </p:extLst>
          </p:nvPr>
        </p:nvGraphicFramePr>
        <p:xfrm>
          <a:off x="1447800" y="2133600"/>
          <a:ext cx="3810000" cy="1797050"/>
        </p:xfrm>
        <a:graphic>
          <a:graphicData uri="http://schemas.openxmlformats.org/presentationml/2006/ole">
            <mc:AlternateContent xmlns:mc="http://schemas.openxmlformats.org/markup-compatibility/2006">
              <mc:Choice xmlns:v="urn:schemas-microsoft-com:vml" Requires="v">
                <p:oleObj spid="_x0000_s67784" name="VISIO" r:id="rId7" imgW="1046880" imgH="515160" progId="Visio.Drawing.6">
                  <p:embed/>
                </p:oleObj>
              </mc:Choice>
              <mc:Fallback>
                <p:oleObj name="VISIO" r:id="rId7" imgW="1046880" imgH="51516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133600"/>
                        <a:ext cx="3810000" cy="1797050"/>
                      </a:xfrm>
                      <a:prstGeom prst="rect">
                        <a:avLst/>
                      </a:prstGeom>
                    </p:spPr>
                  </p:pic>
                </p:oleObj>
              </mc:Fallback>
            </mc:AlternateContent>
          </a:graphicData>
        </a:graphic>
      </p:graphicFrame>
      <p:graphicFrame>
        <p:nvGraphicFramePr>
          <p:cNvPr id="928773" name="Object 5"/>
          <p:cNvGraphicFramePr>
            <a:graphicFrameLocks noGrp="1" noChangeAspect="1"/>
          </p:cNvGraphicFramePr>
          <p:nvPr>
            <p:ph sz="half" idx="4294967295"/>
            <p:custDataLst>
              <p:tags r:id="rId3"/>
            </p:custDataLst>
            <p:extLst>
              <p:ext uri="{D42A27DB-BD31-4B8C-83A1-F6EECF244321}">
                <p14:modId xmlns:p14="http://schemas.microsoft.com/office/powerpoint/2010/main" val="423033983"/>
              </p:ext>
            </p:extLst>
          </p:nvPr>
        </p:nvGraphicFramePr>
        <p:xfrm>
          <a:off x="5334000" y="1181100"/>
          <a:ext cx="2765425" cy="4953000"/>
        </p:xfrm>
        <a:graphic>
          <a:graphicData uri="http://schemas.openxmlformats.org/presentationml/2006/ole">
            <mc:AlternateContent xmlns:mc="http://schemas.openxmlformats.org/markup-compatibility/2006">
              <mc:Choice xmlns:v="urn:schemas-microsoft-com:vml" Requires="v">
                <p:oleObj spid="_x0000_s67785" name="VISIO" r:id="rId9" imgW="1354320" imgH="2536560" progId="Visio.Drawing.6">
                  <p:embed/>
                </p:oleObj>
              </mc:Choice>
              <mc:Fallback>
                <p:oleObj name="VISIO" r:id="rId9" imgW="1354320" imgH="253656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1181100"/>
                        <a:ext cx="2765425" cy="4953000"/>
                      </a:xfrm>
                      <a:prstGeom prst="rect">
                        <a:avLst/>
                      </a:prstGeom>
                    </p:spPr>
                  </p:pic>
                </p:oleObj>
              </mc:Fallback>
            </mc:AlternateContent>
          </a:graphicData>
        </a:graphic>
      </p:graphicFrame>
      <p:sp>
        <p:nvSpPr>
          <p:cNvPr id="92877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Shifter Design</a:t>
            </a:r>
            <a:endParaRPr lang="en-US" sz="4400" dirty="0">
              <a:solidFill>
                <a:schemeClr val="bg1"/>
              </a:solidFill>
              <a:latin typeface="+mj-lt"/>
            </a:endParaRPr>
          </a:p>
        </p:txBody>
      </p:sp>
    </p:spTree>
    <p:extLst>
      <p:ext uri="{BB962C8B-B14F-4D97-AF65-F5344CB8AC3E}">
        <p14:creationId xmlns:p14="http://schemas.microsoft.com/office/powerpoint/2010/main" val="416989108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4" name="Rectangle 4"/>
          <p:cNvSpPr>
            <a:spLocks noGrp="1" noChangeArrowheads="1"/>
          </p:cNvSpPr>
          <p:nvPr>
            <p:ph idx="4294967295"/>
            <p:custDataLst>
              <p:tags r:id="rId1"/>
            </p:custDataLst>
          </p:nvPr>
        </p:nvSpPr>
        <p:spPr>
          <a:xfrm>
            <a:off x="914400" y="1394618"/>
            <a:ext cx="8229600" cy="4525963"/>
          </a:xfrm>
        </p:spPr>
        <p:txBody>
          <a:bodyPr/>
          <a:lstStyle/>
          <a:p>
            <a:r>
              <a:rPr lang="en-US" b="1" i="1" dirty="0" smtClean="0">
                <a:solidFill>
                  <a:schemeClr val="accent1"/>
                </a:solidFill>
              </a:rPr>
              <a:t>A</a:t>
            </a:r>
            <a:r>
              <a:rPr lang="en-US" b="1" dirty="0" smtClean="0">
                <a:solidFill>
                  <a:schemeClr val="accent1"/>
                </a:solidFill>
              </a:rPr>
              <a:t> &lt;&lt; </a:t>
            </a:r>
            <a:r>
              <a:rPr lang="en-US" b="1" i="1" dirty="0" smtClean="0">
                <a:solidFill>
                  <a:schemeClr val="accent1"/>
                </a:solidFill>
              </a:rPr>
              <a:t>N</a:t>
            </a:r>
            <a:r>
              <a:rPr lang="en-US" b="1" dirty="0" smtClean="0">
                <a:solidFill>
                  <a:schemeClr val="accent1"/>
                </a:solidFill>
              </a:rPr>
              <a:t> = </a:t>
            </a:r>
            <a:r>
              <a:rPr lang="en-US" b="1" i="1" dirty="0" smtClean="0">
                <a:solidFill>
                  <a:schemeClr val="accent1"/>
                </a:solidFill>
              </a:rPr>
              <a:t>A</a:t>
            </a:r>
            <a:r>
              <a:rPr lang="en-US" b="1" dirty="0" smtClean="0">
                <a:solidFill>
                  <a:schemeClr val="accent1"/>
                </a:solidFill>
              </a:rPr>
              <a:t> </a:t>
            </a:r>
            <a:r>
              <a:rPr lang="en-US" b="1" dirty="0">
                <a:solidFill>
                  <a:schemeClr val="accent1"/>
                </a:solidFill>
                <a:cs typeface="Times New Roman" pitchFamily="18" charset="0"/>
              </a:rPr>
              <a:t>×</a:t>
            </a:r>
            <a:r>
              <a:rPr lang="en-US" b="1" dirty="0" smtClean="0">
                <a:solidFill>
                  <a:schemeClr val="accent1"/>
                </a:solidFill>
              </a:rPr>
              <a:t> </a:t>
            </a:r>
            <a:r>
              <a:rPr lang="en-US" b="1" dirty="0">
                <a:solidFill>
                  <a:schemeClr val="accent1"/>
                </a:solidFill>
              </a:rPr>
              <a:t>2</a:t>
            </a:r>
            <a:r>
              <a:rPr lang="en-US" b="1" i="1" baseline="30000" dirty="0">
                <a:solidFill>
                  <a:schemeClr val="accent1"/>
                </a:solidFill>
              </a:rPr>
              <a:t>N</a:t>
            </a:r>
          </a:p>
          <a:p>
            <a:pPr lvl="1"/>
            <a:r>
              <a:rPr lang="en-US" sz="2600" b="1" dirty="0" smtClean="0"/>
              <a:t>Example:</a:t>
            </a:r>
            <a:r>
              <a:rPr lang="en-US" sz="2600" dirty="0" smtClean="0"/>
              <a:t> </a:t>
            </a:r>
            <a:r>
              <a:rPr lang="en-US" sz="2600" dirty="0"/>
              <a:t>00001 &lt;&lt; 2  = 00100  (1 </a:t>
            </a:r>
            <a:r>
              <a:rPr lang="en-US" sz="2600" dirty="0">
                <a:cs typeface="Times New Roman" pitchFamily="18" charset="0"/>
              </a:rPr>
              <a:t>× 2</a:t>
            </a:r>
            <a:r>
              <a:rPr lang="en-US" sz="2600" baseline="30000" dirty="0">
                <a:cs typeface="Times New Roman" pitchFamily="18" charset="0"/>
              </a:rPr>
              <a:t>2</a:t>
            </a:r>
            <a:r>
              <a:rPr lang="en-US" sz="2600" dirty="0">
                <a:cs typeface="Times New Roman" pitchFamily="18" charset="0"/>
              </a:rPr>
              <a:t> = 4)</a:t>
            </a:r>
          </a:p>
          <a:p>
            <a:pPr lvl="1"/>
            <a:r>
              <a:rPr lang="en-US" sz="2600" b="1" dirty="0" smtClean="0"/>
              <a:t>Example: </a:t>
            </a:r>
            <a:r>
              <a:rPr lang="en-US" sz="2600" dirty="0"/>
              <a:t>11101 &lt;&lt; 2  = 10100  (-3 </a:t>
            </a:r>
            <a:r>
              <a:rPr lang="en-US" sz="2600" dirty="0">
                <a:cs typeface="Times New Roman" pitchFamily="18" charset="0"/>
              </a:rPr>
              <a:t>× 2</a:t>
            </a:r>
            <a:r>
              <a:rPr lang="en-US" sz="2600" baseline="30000" dirty="0">
                <a:cs typeface="Times New Roman" pitchFamily="18" charset="0"/>
              </a:rPr>
              <a:t>2</a:t>
            </a:r>
            <a:r>
              <a:rPr lang="en-US" sz="2600" dirty="0">
                <a:cs typeface="Times New Roman" pitchFamily="18" charset="0"/>
              </a:rPr>
              <a:t> = -12</a:t>
            </a:r>
            <a:r>
              <a:rPr lang="en-US" sz="2600" dirty="0" smtClean="0">
                <a:cs typeface="Times New Roman" pitchFamily="18" charset="0"/>
              </a:rPr>
              <a:t>)</a:t>
            </a:r>
            <a:endParaRPr lang="en-US" sz="2600" dirty="0"/>
          </a:p>
          <a:p>
            <a:r>
              <a:rPr lang="en-US" b="1" i="1" dirty="0" smtClean="0">
                <a:solidFill>
                  <a:schemeClr val="accent1"/>
                </a:solidFill>
              </a:rPr>
              <a:t>A</a:t>
            </a:r>
            <a:r>
              <a:rPr lang="en-US" b="1" dirty="0" smtClean="0">
                <a:solidFill>
                  <a:schemeClr val="accent1"/>
                </a:solidFill>
              </a:rPr>
              <a:t> &gt;&gt;&gt; </a:t>
            </a:r>
            <a:r>
              <a:rPr lang="en-US" b="1" i="1" dirty="0" smtClean="0">
                <a:solidFill>
                  <a:schemeClr val="accent1"/>
                </a:solidFill>
              </a:rPr>
              <a:t>N</a:t>
            </a:r>
            <a:r>
              <a:rPr lang="en-US" b="1" dirty="0" smtClean="0">
                <a:solidFill>
                  <a:schemeClr val="accent1"/>
                </a:solidFill>
              </a:rPr>
              <a:t> = </a:t>
            </a:r>
            <a:r>
              <a:rPr lang="en-US" b="1" i="1" dirty="0" smtClean="0">
                <a:solidFill>
                  <a:schemeClr val="accent1"/>
                </a:solidFill>
              </a:rPr>
              <a:t>A</a:t>
            </a:r>
            <a:r>
              <a:rPr lang="en-US" b="1" dirty="0" smtClean="0">
                <a:solidFill>
                  <a:schemeClr val="accent1"/>
                </a:solidFill>
              </a:rPr>
              <a:t> </a:t>
            </a:r>
            <a:r>
              <a:rPr lang="en-US" b="1" dirty="0">
                <a:solidFill>
                  <a:schemeClr val="accent1"/>
                </a:solidFill>
                <a:cs typeface="Times New Roman" pitchFamily="18" charset="0"/>
              </a:rPr>
              <a:t>÷</a:t>
            </a:r>
            <a:r>
              <a:rPr lang="en-US" b="1" dirty="0" smtClean="0">
                <a:solidFill>
                  <a:schemeClr val="accent1"/>
                </a:solidFill>
              </a:rPr>
              <a:t> </a:t>
            </a:r>
            <a:r>
              <a:rPr lang="en-US" b="1" dirty="0">
                <a:solidFill>
                  <a:schemeClr val="accent1"/>
                </a:solidFill>
              </a:rPr>
              <a:t>2</a:t>
            </a:r>
            <a:r>
              <a:rPr lang="en-US" b="1" i="1" baseline="30000" dirty="0">
                <a:solidFill>
                  <a:schemeClr val="accent1"/>
                </a:solidFill>
              </a:rPr>
              <a:t>N</a:t>
            </a:r>
          </a:p>
          <a:p>
            <a:pPr lvl="1"/>
            <a:r>
              <a:rPr lang="en-US" sz="2600" b="1" dirty="0"/>
              <a:t>Example:</a:t>
            </a:r>
            <a:r>
              <a:rPr lang="en-US" sz="2600" dirty="0" smtClean="0"/>
              <a:t> </a:t>
            </a:r>
            <a:r>
              <a:rPr lang="en-US" sz="2600" dirty="0"/>
              <a:t>01000 &gt;&gt;&gt; 2 = 00010  (8 </a:t>
            </a:r>
            <a:r>
              <a:rPr lang="en-US" sz="2600" dirty="0">
                <a:cs typeface="Times New Roman" pitchFamily="18" charset="0"/>
              </a:rPr>
              <a:t>÷ 2</a:t>
            </a:r>
            <a:r>
              <a:rPr lang="en-US" sz="2600" baseline="30000" dirty="0">
                <a:cs typeface="Times New Roman" pitchFamily="18" charset="0"/>
              </a:rPr>
              <a:t>2</a:t>
            </a:r>
            <a:r>
              <a:rPr lang="en-US" sz="2600" dirty="0">
                <a:cs typeface="Times New Roman" pitchFamily="18" charset="0"/>
              </a:rPr>
              <a:t> = 2)</a:t>
            </a:r>
            <a:endParaRPr lang="en-US" sz="2600" dirty="0"/>
          </a:p>
          <a:p>
            <a:pPr lvl="1"/>
            <a:r>
              <a:rPr lang="en-US" sz="2600" b="1" dirty="0"/>
              <a:t>Example:</a:t>
            </a:r>
            <a:r>
              <a:rPr lang="en-US" sz="2600" dirty="0" smtClean="0"/>
              <a:t> </a:t>
            </a:r>
            <a:r>
              <a:rPr lang="en-US" sz="2600" dirty="0"/>
              <a:t>10000 &gt;&gt;&gt; 2 = 11100  (-16 </a:t>
            </a:r>
            <a:r>
              <a:rPr lang="en-US" sz="2600" dirty="0">
                <a:cs typeface="Times New Roman" pitchFamily="18" charset="0"/>
              </a:rPr>
              <a:t>÷ 2</a:t>
            </a:r>
            <a:r>
              <a:rPr lang="en-US" sz="2600" baseline="30000" dirty="0">
                <a:cs typeface="Times New Roman" pitchFamily="18" charset="0"/>
              </a:rPr>
              <a:t>2</a:t>
            </a:r>
            <a:r>
              <a:rPr lang="en-US" sz="2600" dirty="0">
                <a:cs typeface="Times New Roman" pitchFamily="18" charset="0"/>
              </a:rPr>
              <a:t> = -4)</a:t>
            </a:r>
          </a:p>
        </p:txBody>
      </p:sp>
      <p:sp>
        <p:nvSpPr>
          <p:cNvPr id="947202"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Shifters as Multipliers, Dividers</a:t>
            </a:r>
            <a:endParaRPr lang="en-US" sz="4400" dirty="0">
              <a:solidFill>
                <a:schemeClr val="bg1"/>
              </a:solidFill>
              <a:latin typeface="+mj-lt"/>
            </a:endParaRPr>
          </a:p>
        </p:txBody>
      </p:sp>
    </p:spTree>
    <p:extLst>
      <p:ext uri="{BB962C8B-B14F-4D97-AF65-F5344CB8AC3E}">
        <p14:creationId xmlns:p14="http://schemas.microsoft.com/office/powerpoint/2010/main" val="128320333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80" name="Rectangle 4"/>
          <p:cNvSpPr>
            <a:spLocks noGrp="1" noChangeArrowheads="1"/>
          </p:cNvSpPr>
          <p:nvPr>
            <p:ph sz="half" idx="4294967295"/>
            <p:custDataLst>
              <p:tags r:id="rId2"/>
            </p:custDataLst>
          </p:nvPr>
        </p:nvSpPr>
        <p:spPr>
          <a:xfrm>
            <a:off x="914400" y="1283677"/>
            <a:ext cx="7467600" cy="4953000"/>
          </a:xfrm>
        </p:spPr>
        <p:txBody>
          <a:bodyPr>
            <a:normAutofit/>
          </a:bodyPr>
          <a:lstStyle/>
          <a:p>
            <a:r>
              <a:rPr lang="en-US" sz="2800" b="1" dirty="0" smtClean="0"/>
              <a:t>Partial </a:t>
            </a:r>
            <a:r>
              <a:rPr lang="en-US" sz="2800" b="1" dirty="0"/>
              <a:t>products </a:t>
            </a:r>
            <a:r>
              <a:rPr lang="en-US" sz="2800" dirty="0" smtClean="0"/>
              <a:t>formed </a:t>
            </a:r>
            <a:r>
              <a:rPr lang="en-US" sz="2800" dirty="0"/>
              <a:t>by multiplying a single digit of the multiplier </a:t>
            </a:r>
            <a:r>
              <a:rPr lang="en-US" sz="2800" dirty="0" smtClean="0"/>
              <a:t>with multiplicand</a:t>
            </a:r>
          </a:p>
          <a:p>
            <a:r>
              <a:rPr lang="en-US" sz="2800" b="1" dirty="0" smtClean="0"/>
              <a:t>Shifted</a:t>
            </a:r>
            <a:r>
              <a:rPr lang="en-US" sz="2800" dirty="0" smtClean="0"/>
              <a:t> </a:t>
            </a:r>
            <a:r>
              <a:rPr lang="en-US" sz="2800" dirty="0"/>
              <a:t>partial products </a:t>
            </a:r>
            <a:r>
              <a:rPr lang="en-US" sz="2800" b="1" dirty="0" smtClean="0"/>
              <a:t>summed</a:t>
            </a:r>
            <a:r>
              <a:rPr lang="en-US" sz="2800" dirty="0" smtClean="0"/>
              <a:t> </a:t>
            </a:r>
            <a:r>
              <a:rPr lang="en-US" sz="2800" dirty="0"/>
              <a:t>to form </a:t>
            </a:r>
            <a:r>
              <a:rPr lang="en-US" sz="2800" dirty="0" smtClean="0"/>
              <a:t>result</a:t>
            </a:r>
            <a:endParaRPr lang="en-US" sz="2800" dirty="0">
              <a:solidFill>
                <a:schemeClr val="accent2"/>
              </a:solidFill>
            </a:endParaRPr>
          </a:p>
        </p:txBody>
      </p:sp>
      <p:graphicFrame>
        <p:nvGraphicFramePr>
          <p:cNvPr id="946183" name="Object 7"/>
          <p:cNvGraphicFramePr>
            <a:graphicFrameLocks noGrp="1" noChangeAspect="1"/>
          </p:cNvGraphicFramePr>
          <p:nvPr>
            <p:ph sz="half" idx="4294967295"/>
            <p:custDataLst>
              <p:tags r:id="rId3"/>
            </p:custDataLst>
            <p:extLst>
              <p:ext uri="{D42A27DB-BD31-4B8C-83A1-F6EECF244321}">
                <p14:modId xmlns:p14="http://schemas.microsoft.com/office/powerpoint/2010/main" val="4096000481"/>
              </p:ext>
            </p:extLst>
          </p:nvPr>
        </p:nvGraphicFramePr>
        <p:xfrm>
          <a:off x="1828800" y="2514600"/>
          <a:ext cx="5446565" cy="3581400"/>
        </p:xfrm>
        <a:graphic>
          <a:graphicData uri="http://schemas.openxmlformats.org/presentationml/2006/ole">
            <mc:AlternateContent xmlns:mc="http://schemas.openxmlformats.org/markup-compatibility/2006">
              <mc:Choice xmlns:v="urn:schemas-microsoft-com:vml" Requires="v">
                <p:oleObj spid="_x0000_s68710" name="VISIO" r:id="rId7" imgW="2223360" imgH="1461600" progId="Visio.Drawing.6">
                  <p:embed/>
                </p:oleObj>
              </mc:Choice>
              <mc:Fallback>
                <p:oleObj name="VISIO" r:id="rId7" imgW="2223360" imgH="14616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2514600"/>
                        <a:ext cx="5446565" cy="3581400"/>
                      </a:xfrm>
                      <a:prstGeom prst="rect">
                        <a:avLst/>
                      </a:prstGeom>
                    </p:spPr>
                  </p:pic>
                </p:oleObj>
              </mc:Fallback>
            </mc:AlternateContent>
          </a:graphicData>
        </a:graphic>
      </p:graphicFrame>
      <p:sp>
        <p:nvSpPr>
          <p:cNvPr id="94617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Multipliers</a:t>
            </a:r>
            <a:endParaRPr lang="en-US" sz="4400" dirty="0">
              <a:solidFill>
                <a:schemeClr val="bg1"/>
              </a:solidFill>
              <a:latin typeface="+mj-lt"/>
            </a:endParaRPr>
          </a:p>
        </p:txBody>
      </p:sp>
    </p:spTree>
    <p:extLst>
      <p:ext uri="{BB962C8B-B14F-4D97-AF65-F5344CB8AC3E}">
        <p14:creationId xmlns:p14="http://schemas.microsoft.com/office/powerpoint/2010/main" val="205270221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4 x 4 Multiplier</a:t>
            </a:r>
            <a:endParaRPr lang="en-US" sz="4400" dirty="0">
              <a:solidFill>
                <a:schemeClr val="bg1"/>
              </a:solidFill>
              <a:latin typeface="+mj-lt"/>
            </a:endParaRPr>
          </a:p>
        </p:txBody>
      </p:sp>
      <p:pic>
        <p:nvPicPr>
          <p:cNvPr id="6964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819400"/>
            <a:ext cx="7911991" cy="298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5926" y="1066801"/>
            <a:ext cx="92906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37552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4 x 4 Divider</a:t>
            </a:r>
            <a:endParaRPr lang="en-US" sz="4400" dirty="0">
              <a:solidFill>
                <a:schemeClr val="bg1"/>
              </a:solidFill>
              <a:latin typeface="+mj-lt"/>
            </a:endParaRPr>
          </a:p>
        </p:txBody>
      </p:sp>
      <p:pic>
        <p:nvPicPr>
          <p:cNvPr id="1136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990600"/>
            <a:ext cx="4274838" cy="542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6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0723" y="1066799"/>
            <a:ext cx="3148477" cy="240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custDataLst>
              <p:tags r:id="rId2"/>
            </p:custDataLst>
          </p:nvPr>
        </p:nvSpPr>
        <p:spPr bwMode="auto">
          <a:xfrm>
            <a:off x="5385923" y="3124200"/>
            <a:ext cx="3148477" cy="357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dirty="0" smtClean="0">
                <a:latin typeface="Times New Roman" pitchFamily="18" charset="0"/>
                <a:cs typeface="Arial" charset="0"/>
              </a:rPr>
              <a:t>A/B = Q + R/B</a:t>
            </a:r>
          </a:p>
          <a:p>
            <a:r>
              <a:rPr lang="en-US" sz="2400" b="1" dirty="0" smtClean="0">
                <a:solidFill>
                  <a:schemeClr val="accent1"/>
                </a:solidFill>
                <a:latin typeface="Times New Roman" pitchFamily="18" charset="0"/>
                <a:cs typeface="Arial" charset="0"/>
              </a:rPr>
              <a:t>Algorithm:</a:t>
            </a:r>
          </a:p>
          <a:p>
            <a:r>
              <a:rPr lang="en-US" sz="2400" dirty="0" smtClean="0">
                <a:latin typeface="Times New Roman" pitchFamily="18" charset="0"/>
                <a:cs typeface="Arial" charset="0"/>
              </a:rPr>
              <a:t>R</a:t>
            </a:r>
            <a:r>
              <a:rPr lang="en-US" sz="2400" dirty="0" smtClean="0">
                <a:latin typeface="Courier (W1)" pitchFamily="49" charset="0"/>
                <a:cs typeface="Arial" charset="0"/>
              </a:rPr>
              <a:t>’</a:t>
            </a:r>
            <a:r>
              <a:rPr lang="en-US" sz="2400" dirty="0" smtClean="0">
                <a:latin typeface="Times New Roman" pitchFamily="18" charset="0"/>
                <a:cs typeface="Arial" charset="0"/>
              </a:rPr>
              <a:t> = 0</a:t>
            </a:r>
          </a:p>
          <a:p>
            <a:r>
              <a:rPr lang="en-US" sz="2400" dirty="0" smtClean="0">
                <a:latin typeface="Times New Roman" pitchFamily="18" charset="0"/>
                <a:cs typeface="Arial" charset="0"/>
              </a:rPr>
              <a:t>for </a:t>
            </a:r>
            <a:r>
              <a:rPr lang="en-US" sz="2400" i="1" dirty="0" err="1" smtClean="0">
                <a:latin typeface="Times New Roman" pitchFamily="18" charset="0"/>
                <a:cs typeface="Arial" charset="0"/>
              </a:rPr>
              <a:t>i</a:t>
            </a:r>
            <a:r>
              <a:rPr lang="en-US" sz="2400" dirty="0">
                <a:latin typeface="Times New Roman" pitchFamily="18" charset="0"/>
                <a:cs typeface="Arial" charset="0"/>
              </a:rPr>
              <a:t> </a:t>
            </a:r>
            <a:r>
              <a:rPr lang="en-US" sz="2400" dirty="0" smtClean="0">
                <a:latin typeface="Times New Roman" pitchFamily="18" charset="0"/>
                <a:cs typeface="Arial" charset="0"/>
              </a:rPr>
              <a:t>= N-1 to 0</a:t>
            </a:r>
          </a:p>
          <a:p>
            <a:r>
              <a:rPr lang="en-US" sz="2400" dirty="0">
                <a:latin typeface="Times New Roman" pitchFamily="18" charset="0"/>
                <a:cs typeface="Arial" charset="0"/>
              </a:rPr>
              <a:t> </a:t>
            </a:r>
            <a:r>
              <a:rPr lang="en-US" sz="2400" dirty="0" smtClean="0">
                <a:latin typeface="Times New Roman" pitchFamily="18" charset="0"/>
                <a:cs typeface="Arial" charset="0"/>
              </a:rPr>
              <a:t> R = {R</a:t>
            </a:r>
            <a:r>
              <a:rPr lang="en-US" sz="2400" dirty="0" smtClean="0">
                <a:latin typeface="Courier (W1)" pitchFamily="49" charset="0"/>
                <a:cs typeface="Arial" charset="0"/>
              </a:rPr>
              <a:t>’</a:t>
            </a:r>
            <a:r>
              <a:rPr lang="en-US" sz="2400" dirty="0" smtClean="0">
                <a:latin typeface="Times New Roman" pitchFamily="18" charset="0"/>
                <a:cs typeface="Arial" charset="0"/>
              </a:rPr>
              <a:t> &lt;&lt; 1. A</a:t>
            </a:r>
            <a:r>
              <a:rPr lang="en-US" sz="2400" i="1" baseline="-25000" dirty="0" smtClean="0">
                <a:latin typeface="Times New Roman" pitchFamily="18" charset="0"/>
                <a:cs typeface="Arial" charset="0"/>
              </a:rPr>
              <a:t>i</a:t>
            </a:r>
            <a:r>
              <a:rPr lang="en-US" sz="2400" dirty="0" smtClean="0">
                <a:latin typeface="Times New Roman" pitchFamily="18" charset="0"/>
                <a:cs typeface="Arial" charset="0"/>
              </a:rPr>
              <a:t>}</a:t>
            </a:r>
          </a:p>
          <a:p>
            <a:r>
              <a:rPr lang="en-US" sz="2400" dirty="0">
                <a:latin typeface="Times New Roman" pitchFamily="18" charset="0"/>
                <a:cs typeface="Arial" charset="0"/>
              </a:rPr>
              <a:t> </a:t>
            </a:r>
            <a:r>
              <a:rPr lang="en-US" sz="2400" dirty="0" smtClean="0">
                <a:latin typeface="Times New Roman" pitchFamily="18" charset="0"/>
                <a:cs typeface="Arial" charset="0"/>
              </a:rPr>
              <a:t> D = R - B</a:t>
            </a:r>
          </a:p>
          <a:p>
            <a:r>
              <a:rPr lang="en-US" sz="2400" dirty="0" smtClean="0">
                <a:latin typeface="Times New Roman" pitchFamily="18" charset="0"/>
                <a:cs typeface="Arial" charset="0"/>
              </a:rPr>
              <a:t>  if D &lt; 0, Q</a:t>
            </a:r>
            <a:r>
              <a:rPr lang="en-US" sz="2400" i="1" baseline="-25000" dirty="0" smtClean="0">
                <a:latin typeface="Times New Roman" pitchFamily="18" charset="0"/>
                <a:cs typeface="Arial" charset="0"/>
              </a:rPr>
              <a:t>i</a:t>
            </a:r>
            <a:r>
              <a:rPr lang="en-US" sz="2400" dirty="0" smtClean="0">
                <a:latin typeface="Times New Roman" pitchFamily="18" charset="0"/>
                <a:cs typeface="Arial" charset="0"/>
              </a:rPr>
              <a:t>=0, R</a:t>
            </a:r>
            <a:r>
              <a:rPr lang="en-US" sz="2400" dirty="0" smtClean="0">
                <a:latin typeface="Courier (W1)" pitchFamily="49" charset="0"/>
                <a:cs typeface="Arial" charset="0"/>
              </a:rPr>
              <a:t>’</a:t>
            </a:r>
            <a:r>
              <a:rPr lang="en-US" sz="2400" dirty="0" smtClean="0">
                <a:latin typeface="Times New Roman" pitchFamily="18" charset="0"/>
                <a:cs typeface="Arial" charset="0"/>
              </a:rPr>
              <a:t>=R</a:t>
            </a:r>
          </a:p>
          <a:p>
            <a:r>
              <a:rPr lang="en-US" sz="2400" dirty="0" smtClean="0">
                <a:latin typeface="Times New Roman" pitchFamily="18" charset="0"/>
                <a:cs typeface="Arial" charset="0"/>
              </a:rPr>
              <a:t>  else        Q</a:t>
            </a:r>
            <a:r>
              <a:rPr lang="en-US" sz="2400" i="1" baseline="-25000" dirty="0" smtClean="0">
                <a:latin typeface="Times New Roman" pitchFamily="18" charset="0"/>
                <a:cs typeface="Arial" charset="0"/>
              </a:rPr>
              <a:t>i</a:t>
            </a:r>
            <a:r>
              <a:rPr lang="en-US" sz="2400" dirty="0" smtClean="0">
                <a:latin typeface="Times New Roman" pitchFamily="18" charset="0"/>
                <a:cs typeface="Arial" charset="0"/>
              </a:rPr>
              <a:t>=1, </a:t>
            </a:r>
            <a:r>
              <a:rPr lang="en-US" sz="2400" dirty="0">
                <a:latin typeface="Times New Roman" pitchFamily="18" charset="0"/>
                <a:cs typeface="Arial" charset="0"/>
              </a:rPr>
              <a:t>R</a:t>
            </a:r>
            <a:r>
              <a:rPr lang="en-US" sz="2400" dirty="0" smtClean="0">
                <a:latin typeface="Courier (W1)" pitchFamily="49" charset="0"/>
                <a:cs typeface="Arial" charset="0"/>
              </a:rPr>
              <a:t>’</a:t>
            </a:r>
            <a:r>
              <a:rPr lang="en-US" sz="2400" dirty="0" smtClean="0">
                <a:latin typeface="Times New Roman" pitchFamily="18" charset="0"/>
                <a:cs typeface="Arial" charset="0"/>
              </a:rPr>
              <a:t>=D</a:t>
            </a:r>
          </a:p>
          <a:p>
            <a:r>
              <a:rPr lang="en-US" sz="2400" dirty="0">
                <a:latin typeface="Times New Roman" pitchFamily="18" charset="0"/>
                <a:cs typeface="Arial" charset="0"/>
              </a:rPr>
              <a:t>R</a:t>
            </a:r>
            <a:r>
              <a:rPr lang="en-US" sz="2400" dirty="0">
                <a:latin typeface="Courier (W1)" pitchFamily="49" charset="0"/>
                <a:cs typeface="Arial" charset="0"/>
              </a:rPr>
              <a:t>’</a:t>
            </a:r>
            <a:r>
              <a:rPr lang="en-US" sz="2400" dirty="0">
                <a:latin typeface="Times New Roman" pitchFamily="18" charset="0"/>
                <a:cs typeface="Arial" charset="0"/>
              </a:rPr>
              <a:t>=R</a:t>
            </a:r>
            <a:endParaRPr lang="en-US" sz="2400" dirty="0" smtClean="0">
              <a:latin typeface="Times New Roman" pitchFamily="18" charset="0"/>
              <a:cs typeface="Arial" charset="0"/>
            </a:endParaRPr>
          </a:p>
        </p:txBody>
      </p:sp>
    </p:spTree>
    <p:extLst>
      <p:ext uri="{BB962C8B-B14F-4D97-AF65-F5344CB8AC3E}">
        <p14:creationId xmlns:p14="http://schemas.microsoft.com/office/powerpoint/2010/main" val="206577316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1300" name="Rectangle 4"/>
          <p:cNvSpPr>
            <a:spLocks noChangeArrowheads="1"/>
          </p:cNvSpPr>
          <p:nvPr>
            <p:custDataLst>
              <p:tags r:id="rId2"/>
            </p:custDataLst>
          </p:nvPr>
        </p:nvSpPr>
        <p:spPr bwMode="auto">
          <a:xfrm>
            <a:off x="914400" y="1216269"/>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smtClean="0">
                <a:latin typeface="Times New Roman" pitchFamily="18" charset="0"/>
                <a:cs typeface="Arial" charset="0"/>
              </a:rPr>
              <a:t>Numbers we can </a:t>
            </a:r>
            <a:r>
              <a:rPr lang="en-US" sz="3200" dirty="0">
                <a:latin typeface="Times New Roman" pitchFamily="18" charset="0"/>
                <a:cs typeface="Arial" charset="0"/>
              </a:rPr>
              <a:t>represent using binary </a:t>
            </a:r>
            <a:r>
              <a:rPr lang="en-US" sz="3200" dirty="0" smtClean="0">
                <a:latin typeface="Times New Roman" pitchFamily="18" charset="0"/>
                <a:cs typeface="Arial" charset="0"/>
              </a:rPr>
              <a:t>representations</a:t>
            </a:r>
            <a:endParaRPr lang="en-US" sz="3200" dirty="0">
              <a:latin typeface="Times New Roman" pitchFamily="18" charset="0"/>
              <a:cs typeface="Arial" charset="0"/>
            </a:endParaRPr>
          </a:p>
          <a:p>
            <a:pPr marL="742950" lvl="1" indent="-285750">
              <a:spcBef>
                <a:spcPct val="20000"/>
              </a:spcBef>
              <a:buFontTx/>
              <a:buChar char="–"/>
            </a:pPr>
            <a:r>
              <a:rPr lang="en-US" sz="2600" b="1" dirty="0">
                <a:latin typeface="Times New Roman" pitchFamily="18" charset="0"/>
                <a:cs typeface="Arial" charset="0"/>
              </a:rPr>
              <a:t>Positive numbers</a:t>
            </a:r>
          </a:p>
          <a:p>
            <a:pPr marL="1143000" lvl="2" indent="-228600">
              <a:spcBef>
                <a:spcPct val="20000"/>
              </a:spcBef>
              <a:buFontTx/>
              <a:buChar char="•"/>
            </a:pPr>
            <a:r>
              <a:rPr lang="en-US" sz="2600" dirty="0">
                <a:latin typeface="Times New Roman" pitchFamily="18" charset="0"/>
                <a:cs typeface="Arial" charset="0"/>
              </a:rPr>
              <a:t>Unsigned binary</a:t>
            </a:r>
          </a:p>
          <a:p>
            <a:pPr marL="742950" lvl="1" indent="-285750">
              <a:spcBef>
                <a:spcPct val="20000"/>
              </a:spcBef>
              <a:buFontTx/>
              <a:buChar char="–"/>
            </a:pPr>
            <a:r>
              <a:rPr lang="en-US" sz="2600" b="1" dirty="0">
                <a:latin typeface="Times New Roman" pitchFamily="18" charset="0"/>
                <a:cs typeface="Arial" charset="0"/>
              </a:rPr>
              <a:t>Negative numbers</a:t>
            </a:r>
          </a:p>
          <a:p>
            <a:pPr marL="1143000" lvl="2" indent="-228600">
              <a:spcBef>
                <a:spcPct val="20000"/>
              </a:spcBef>
              <a:buFontTx/>
              <a:buChar char="•"/>
            </a:pPr>
            <a:r>
              <a:rPr lang="en-US" sz="2600" dirty="0">
                <a:latin typeface="Times New Roman" pitchFamily="18" charset="0"/>
                <a:cs typeface="Arial" charset="0"/>
              </a:rPr>
              <a:t>Two’s complement</a:t>
            </a:r>
          </a:p>
          <a:p>
            <a:pPr marL="1143000" lvl="2" indent="-228600">
              <a:spcBef>
                <a:spcPct val="20000"/>
              </a:spcBef>
              <a:buFontTx/>
              <a:buChar char="•"/>
            </a:pPr>
            <a:r>
              <a:rPr lang="en-US" sz="2600" dirty="0">
                <a:latin typeface="Times New Roman" pitchFamily="18" charset="0"/>
                <a:cs typeface="Arial" charset="0"/>
              </a:rPr>
              <a:t>Sign/magnitude numbers</a:t>
            </a:r>
          </a:p>
          <a:p>
            <a:pPr marL="742950" lvl="1" indent="-285750">
              <a:spcBef>
                <a:spcPct val="20000"/>
              </a:spcBef>
              <a:buFontTx/>
              <a:buChar char="–"/>
            </a:pPr>
            <a:endParaRPr lang="en-US" sz="3200" dirty="0">
              <a:latin typeface="Times New Roman" pitchFamily="18" charset="0"/>
              <a:cs typeface="Arial" charset="0"/>
            </a:endParaRPr>
          </a:p>
          <a:p>
            <a:pPr marL="342900" indent="-342900">
              <a:spcBef>
                <a:spcPct val="20000"/>
              </a:spcBef>
              <a:buFontTx/>
              <a:buChar char="•"/>
            </a:pPr>
            <a:r>
              <a:rPr lang="en-US" sz="3200" dirty="0">
                <a:latin typeface="Times New Roman" pitchFamily="18" charset="0"/>
                <a:cs typeface="Arial" charset="0"/>
              </a:rPr>
              <a:t>What about </a:t>
            </a:r>
            <a:r>
              <a:rPr lang="en-US" sz="3200" b="1" dirty="0">
                <a:latin typeface="Times New Roman" pitchFamily="18" charset="0"/>
                <a:cs typeface="Arial" charset="0"/>
              </a:rPr>
              <a:t>fractions</a:t>
            </a:r>
            <a:r>
              <a:rPr lang="en-US" sz="3200" dirty="0">
                <a:latin typeface="Times New Roman" pitchFamily="18" charset="0"/>
                <a:cs typeface="Arial" charset="0"/>
              </a:rPr>
              <a:t>?</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Number Systems</a:t>
            </a:r>
            <a:endParaRPr lang="en-US" sz="4400" dirty="0">
              <a:solidFill>
                <a:schemeClr val="bg1"/>
              </a:solidFill>
              <a:latin typeface="+mj-lt"/>
            </a:endParaRPr>
          </a:p>
        </p:txBody>
      </p:sp>
    </p:spTree>
    <p:extLst>
      <p:ext uri="{BB962C8B-B14F-4D97-AF65-F5344CB8AC3E}">
        <p14:creationId xmlns:p14="http://schemas.microsoft.com/office/powerpoint/2010/main" val="422204494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2324"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Two common notations:</a:t>
            </a:r>
          </a:p>
          <a:p>
            <a:pPr marL="742950" lvl="1" indent="-285750">
              <a:spcBef>
                <a:spcPct val="20000"/>
              </a:spcBef>
              <a:buFontTx/>
              <a:buChar char="–"/>
            </a:pPr>
            <a:r>
              <a:rPr lang="en-US" sz="2600" b="1" dirty="0">
                <a:solidFill>
                  <a:schemeClr val="accent1"/>
                </a:solidFill>
                <a:latin typeface="Times New Roman" pitchFamily="18" charset="0"/>
                <a:cs typeface="Arial" charset="0"/>
              </a:rPr>
              <a:t>Fixed-point: </a:t>
            </a:r>
            <a:r>
              <a:rPr lang="en-US" sz="2600" dirty="0" smtClean="0">
                <a:latin typeface="Times New Roman" pitchFamily="18" charset="0"/>
                <a:cs typeface="Arial" charset="0"/>
              </a:rPr>
              <a:t>binary </a:t>
            </a:r>
            <a:r>
              <a:rPr lang="en-US" sz="2600" dirty="0">
                <a:latin typeface="Times New Roman" pitchFamily="18" charset="0"/>
                <a:cs typeface="Arial" charset="0"/>
              </a:rPr>
              <a:t>point </a:t>
            </a:r>
            <a:r>
              <a:rPr lang="en-US" sz="2600" dirty="0" smtClean="0">
                <a:latin typeface="Times New Roman" pitchFamily="18" charset="0"/>
                <a:cs typeface="Arial" charset="0"/>
              </a:rPr>
              <a:t>fixed</a:t>
            </a:r>
            <a:endParaRPr lang="en-US" sz="2600" dirty="0">
              <a:latin typeface="Times New Roman" pitchFamily="18" charset="0"/>
              <a:cs typeface="Arial" charset="0"/>
            </a:endParaRPr>
          </a:p>
          <a:p>
            <a:pPr marL="742950" lvl="1" indent="-285750">
              <a:spcBef>
                <a:spcPct val="20000"/>
              </a:spcBef>
              <a:buFontTx/>
              <a:buChar char="–"/>
            </a:pPr>
            <a:r>
              <a:rPr lang="en-US" sz="2600" b="1" dirty="0" smtClean="0">
                <a:solidFill>
                  <a:schemeClr val="accent1"/>
                </a:solidFill>
                <a:latin typeface="Times New Roman" pitchFamily="18" charset="0"/>
                <a:cs typeface="Arial" charset="0"/>
              </a:rPr>
              <a:t>Floating-point: </a:t>
            </a:r>
            <a:r>
              <a:rPr lang="en-US" sz="2600" dirty="0" smtClean="0">
                <a:latin typeface="Times New Roman" pitchFamily="18" charset="0"/>
                <a:cs typeface="Arial" charset="0"/>
              </a:rPr>
              <a:t>binary </a:t>
            </a:r>
            <a:r>
              <a:rPr lang="en-US" sz="2600" dirty="0">
                <a:latin typeface="Times New Roman" pitchFamily="18" charset="0"/>
                <a:cs typeface="Arial" charset="0"/>
              </a:rPr>
              <a:t>point floats to the right of the most </a:t>
            </a:r>
            <a:r>
              <a:rPr lang="en-US" sz="2600" dirty="0" smtClean="0">
                <a:latin typeface="Times New Roman" pitchFamily="18" charset="0"/>
                <a:cs typeface="Arial" charset="0"/>
              </a:rPr>
              <a:t>significant </a:t>
            </a:r>
            <a:r>
              <a:rPr lang="en-US" sz="2600" dirty="0">
                <a:latin typeface="Times New Roman" pitchFamily="18" charset="0"/>
                <a:cs typeface="Arial" charset="0"/>
              </a:rPr>
              <a:t>1</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Numbers with Fractions</a:t>
            </a:r>
            <a:endParaRPr lang="en-US" sz="4400" dirty="0">
              <a:solidFill>
                <a:schemeClr val="bg1"/>
              </a:solidFill>
              <a:latin typeface="+mj-lt"/>
            </a:endParaRPr>
          </a:p>
        </p:txBody>
      </p:sp>
    </p:spTree>
    <p:extLst>
      <p:ext uri="{BB962C8B-B14F-4D97-AF65-F5344CB8AC3E}">
        <p14:creationId xmlns:p14="http://schemas.microsoft.com/office/powerpoint/2010/main" val="118471726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3349" name="Object 5"/>
          <p:cNvGraphicFramePr>
            <a:graphicFrameLocks noGrp="1" noChangeAspect="1"/>
          </p:cNvGraphicFramePr>
          <p:nvPr>
            <p:ph idx="4294967295"/>
            <p:custDataLst>
              <p:tags r:id="rId2"/>
            </p:custDataLst>
          </p:nvPr>
        </p:nvGraphicFramePr>
        <p:xfrm>
          <a:off x="2743200" y="2209800"/>
          <a:ext cx="6400800" cy="2243138"/>
        </p:xfrm>
        <a:graphic>
          <a:graphicData uri="http://schemas.openxmlformats.org/presentationml/2006/ole">
            <mc:AlternateContent xmlns:mc="http://schemas.openxmlformats.org/markup-compatibility/2006">
              <mc:Choice xmlns:v="urn:schemas-microsoft-com:vml" Requires="v">
                <p:oleObj spid="_x0000_s70757" name="VISIO" r:id="rId7" imgW="1389960" imgH="487800" progId="Visio.Drawing.6">
                  <p:embed/>
                </p:oleObj>
              </mc:Choice>
              <mc:Fallback>
                <p:oleObj name="VISIO" r:id="rId7" imgW="1389960" imgH="4878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2209800"/>
                        <a:ext cx="6400800"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334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3348"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smtClean="0">
                <a:latin typeface="Times New Roman" pitchFamily="18" charset="0"/>
                <a:cs typeface="Arial" charset="0"/>
              </a:rPr>
              <a:t>6.75 </a:t>
            </a:r>
            <a:r>
              <a:rPr lang="en-US" sz="3200" dirty="0">
                <a:latin typeface="Times New Roman" pitchFamily="18" charset="0"/>
                <a:cs typeface="Arial" charset="0"/>
              </a:rPr>
              <a:t>using 4 integer bits and 4 fraction bits:</a:t>
            </a:r>
          </a:p>
          <a:p>
            <a:pPr marL="342900" indent="-342900">
              <a:spcBef>
                <a:spcPct val="20000"/>
              </a:spcBef>
              <a:buFontTx/>
              <a:buChar char="•"/>
            </a:pPr>
            <a:endParaRPr lang="en-US" sz="3200" dirty="0">
              <a:latin typeface="Times New Roman" pitchFamily="18" charset="0"/>
              <a:cs typeface="Arial" charset="0"/>
            </a:endParaRPr>
          </a:p>
          <a:p>
            <a:pPr marL="342900" indent="-342900">
              <a:spcBef>
                <a:spcPct val="20000"/>
              </a:spcBef>
              <a:buFontTx/>
              <a:buChar char="•"/>
            </a:pPr>
            <a:endParaRPr lang="en-US" sz="3200" dirty="0">
              <a:latin typeface="Times New Roman" pitchFamily="18" charset="0"/>
              <a:cs typeface="Arial" charset="0"/>
            </a:endParaRPr>
          </a:p>
          <a:p>
            <a:pPr marL="342900" indent="-342900">
              <a:spcBef>
                <a:spcPct val="20000"/>
              </a:spcBef>
              <a:buFontTx/>
              <a:buChar char="•"/>
            </a:pPr>
            <a:endParaRPr lang="en-US" sz="3200" dirty="0">
              <a:latin typeface="Times New Roman" pitchFamily="18" charset="0"/>
              <a:cs typeface="Arial" charset="0"/>
            </a:endParaRPr>
          </a:p>
          <a:p>
            <a:pPr marL="342900" indent="-342900">
              <a:spcBef>
                <a:spcPct val="20000"/>
              </a:spcBef>
              <a:buFontTx/>
              <a:buChar char="•"/>
            </a:pPr>
            <a:endParaRPr lang="en-US" sz="3200" dirty="0">
              <a:latin typeface="Times New Roman" pitchFamily="18" charset="0"/>
              <a:cs typeface="Arial" charset="0"/>
            </a:endParaRPr>
          </a:p>
          <a:p>
            <a:pPr marL="342900" indent="-342900">
              <a:spcBef>
                <a:spcPct val="20000"/>
              </a:spcBef>
              <a:buFontTx/>
              <a:buChar char="•"/>
            </a:pPr>
            <a:endParaRPr lang="en-US" sz="3200" dirty="0" smtClean="0">
              <a:latin typeface="Times New Roman" pitchFamily="18" charset="0"/>
              <a:cs typeface="Arial" charset="0"/>
            </a:endParaRPr>
          </a:p>
          <a:p>
            <a:pPr marL="800100" lvl="1" indent="-342900">
              <a:spcBef>
                <a:spcPct val="20000"/>
              </a:spcBef>
              <a:buFontTx/>
              <a:buChar char="•"/>
            </a:pPr>
            <a:r>
              <a:rPr lang="en-US" sz="2600" dirty="0" smtClean="0">
                <a:latin typeface="Times New Roman" pitchFamily="18" charset="0"/>
                <a:cs typeface="Arial" charset="0"/>
              </a:rPr>
              <a:t>Binary point is implied</a:t>
            </a:r>
          </a:p>
          <a:p>
            <a:pPr marL="800100" lvl="1" indent="-342900">
              <a:spcBef>
                <a:spcPct val="20000"/>
              </a:spcBef>
              <a:buFontTx/>
              <a:buChar char="•"/>
            </a:pPr>
            <a:r>
              <a:rPr lang="en-US" sz="2600" dirty="0" smtClean="0">
                <a:latin typeface="Times New Roman" pitchFamily="18" charset="0"/>
                <a:cs typeface="Arial" charset="0"/>
              </a:rPr>
              <a:t>The </a:t>
            </a:r>
            <a:r>
              <a:rPr lang="en-US" sz="2600" dirty="0">
                <a:latin typeface="Times New Roman" pitchFamily="18" charset="0"/>
                <a:cs typeface="Arial" charset="0"/>
              </a:rPr>
              <a:t>number of integer and fraction bits must be agreed upon </a:t>
            </a:r>
            <a:r>
              <a:rPr lang="en-US" sz="2600" dirty="0" smtClean="0">
                <a:latin typeface="Times New Roman" pitchFamily="18" charset="0"/>
                <a:cs typeface="Arial" charset="0"/>
              </a:rPr>
              <a:t>beforehand</a:t>
            </a:r>
            <a:endParaRPr lang="en-US" sz="2600"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Fixed-Point Numbers</a:t>
            </a:r>
            <a:endParaRPr lang="en-US" sz="4400" dirty="0">
              <a:solidFill>
                <a:schemeClr val="bg1"/>
              </a:solidFill>
              <a:latin typeface="+mj-lt"/>
            </a:endParaRPr>
          </a:p>
        </p:txBody>
      </p:sp>
    </p:spTree>
    <p:extLst>
      <p:ext uri="{BB962C8B-B14F-4D97-AF65-F5344CB8AC3E}">
        <p14:creationId xmlns:p14="http://schemas.microsoft.com/office/powerpoint/2010/main" val="40649434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7511" name="Object 7"/>
          <p:cNvGraphicFramePr>
            <a:graphicFrameLocks noGrp="1" noChangeAspect="1"/>
          </p:cNvGraphicFramePr>
          <p:nvPr>
            <p:ph sz="half" idx="4294967295"/>
            <p:custDataLst>
              <p:tags r:id="rId2"/>
            </p:custDataLst>
            <p:extLst>
              <p:ext uri="{D42A27DB-BD31-4B8C-83A1-F6EECF244321}">
                <p14:modId xmlns:p14="http://schemas.microsoft.com/office/powerpoint/2010/main" val="362863927"/>
              </p:ext>
            </p:extLst>
          </p:nvPr>
        </p:nvGraphicFramePr>
        <p:xfrm>
          <a:off x="2091531" y="1090246"/>
          <a:ext cx="4960938" cy="5257800"/>
        </p:xfrm>
        <a:graphic>
          <a:graphicData uri="http://schemas.openxmlformats.org/presentationml/2006/ole">
            <mc:AlternateContent xmlns:mc="http://schemas.openxmlformats.org/markup-compatibility/2006">
              <mc:Choice xmlns:v="urn:schemas-microsoft-com:vml" Requires="v">
                <p:oleObj spid="_x0000_s53348" name="VISIO" r:id="rId6" imgW="2510280" imgH="2660400" progId="Visio.Drawing.6">
                  <p:embed/>
                </p:oleObj>
              </mc:Choice>
              <mc:Fallback>
                <p:oleObj name="VISIO" r:id="rId6" imgW="2510280" imgH="266040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1531" y="1090246"/>
                        <a:ext cx="4960938" cy="5257800"/>
                      </a:xfrm>
                      <a:prstGeom prst="rect">
                        <a:avLst/>
                      </a:prstGeom>
                    </p:spPr>
                  </p:pic>
                </p:oleObj>
              </mc:Fallback>
            </mc:AlternateContent>
          </a:graphicData>
        </a:graphic>
      </p:graphicFrame>
      <p:sp>
        <p:nvSpPr>
          <p:cNvPr id="91750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1-Bit Adders</a:t>
            </a:r>
            <a:endParaRPr lang="en-US" sz="4400" dirty="0">
              <a:solidFill>
                <a:schemeClr val="bg1"/>
              </a:solidFill>
              <a:latin typeface="+mj-lt"/>
            </a:endParaRPr>
          </a:p>
        </p:txBody>
      </p:sp>
    </p:spTree>
    <p:extLst>
      <p:ext uri="{BB962C8B-B14F-4D97-AF65-F5344CB8AC3E}">
        <p14:creationId xmlns:p14="http://schemas.microsoft.com/office/powerpoint/2010/main" val="87956607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26404"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smtClean="0">
                <a:latin typeface="Times New Roman" pitchFamily="18" charset="0"/>
                <a:cs typeface="Arial" charset="0"/>
              </a:rPr>
              <a:t>Represent </a:t>
            </a:r>
            <a:r>
              <a:rPr lang="en-US" sz="3200" dirty="0">
                <a:latin typeface="Times New Roman" pitchFamily="18" charset="0"/>
                <a:cs typeface="Arial" charset="0"/>
              </a:rPr>
              <a:t>7.5</a:t>
            </a:r>
            <a:r>
              <a:rPr lang="en-US" sz="3200" baseline="-25000" dirty="0">
                <a:latin typeface="Times New Roman" pitchFamily="18" charset="0"/>
                <a:cs typeface="Arial" charset="0"/>
              </a:rPr>
              <a:t>10</a:t>
            </a:r>
            <a:r>
              <a:rPr lang="en-US" sz="3200" dirty="0">
                <a:latin typeface="Times New Roman" pitchFamily="18" charset="0"/>
                <a:cs typeface="Arial" charset="0"/>
              </a:rPr>
              <a:t> using </a:t>
            </a:r>
            <a:r>
              <a:rPr lang="en-US" sz="3200" dirty="0" smtClean="0">
                <a:latin typeface="Times New Roman" pitchFamily="18" charset="0"/>
                <a:cs typeface="Arial" charset="0"/>
              </a:rPr>
              <a:t>4 </a:t>
            </a:r>
            <a:r>
              <a:rPr lang="en-US" sz="3200" dirty="0">
                <a:latin typeface="Times New Roman" pitchFamily="18" charset="0"/>
                <a:cs typeface="Arial" charset="0"/>
              </a:rPr>
              <a:t>integer bits and 4 fraction bits.</a:t>
            </a:r>
          </a:p>
          <a:p>
            <a:pPr marL="342900" indent="-342900">
              <a:spcBef>
                <a:spcPct val="20000"/>
              </a:spcBef>
              <a:buFontTx/>
              <a:buChar char="•"/>
            </a:pPr>
            <a:endParaRPr lang="en-US" sz="3200" dirty="0">
              <a:latin typeface="Times New Roman" pitchFamily="18" charset="0"/>
              <a:cs typeface="Arial" charset="0"/>
            </a:endParaRPr>
          </a:p>
          <a:p>
            <a:pPr marL="742950" lvl="1" indent="-285750">
              <a:spcBef>
                <a:spcPct val="20000"/>
              </a:spcBef>
            </a:pPr>
            <a:r>
              <a:rPr lang="en-US" sz="3200" dirty="0">
                <a:latin typeface="Times New Roman" pitchFamily="18" charset="0"/>
                <a:cs typeface="Arial" charset="0"/>
              </a:rPr>
              <a:t>			</a:t>
            </a:r>
            <a:endParaRPr lang="en-US" sz="3200" b="1" dirty="0">
              <a:solidFill>
                <a:schemeClr val="accent1"/>
              </a:solidFill>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Fixed-Point Number Example</a:t>
            </a:r>
            <a:endParaRPr lang="en-US" sz="4400" dirty="0">
              <a:solidFill>
                <a:schemeClr val="bg1"/>
              </a:solidFill>
              <a:latin typeface="+mj-lt"/>
            </a:endParaRPr>
          </a:p>
        </p:txBody>
      </p:sp>
    </p:spTree>
    <p:extLst>
      <p:ext uri="{BB962C8B-B14F-4D97-AF65-F5344CB8AC3E}">
        <p14:creationId xmlns:p14="http://schemas.microsoft.com/office/powerpoint/2010/main" val="104045588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26404"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smtClean="0">
                <a:latin typeface="Times New Roman" pitchFamily="18" charset="0"/>
                <a:cs typeface="Arial" charset="0"/>
              </a:rPr>
              <a:t>Represent </a:t>
            </a:r>
            <a:r>
              <a:rPr lang="en-US" sz="3200" dirty="0">
                <a:latin typeface="Times New Roman" pitchFamily="18" charset="0"/>
                <a:cs typeface="Arial" charset="0"/>
              </a:rPr>
              <a:t>7.5</a:t>
            </a:r>
            <a:r>
              <a:rPr lang="en-US" sz="3200" baseline="-25000" dirty="0">
                <a:latin typeface="Times New Roman" pitchFamily="18" charset="0"/>
                <a:cs typeface="Arial" charset="0"/>
              </a:rPr>
              <a:t>10</a:t>
            </a:r>
            <a:r>
              <a:rPr lang="en-US" sz="3200" dirty="0">
                <a:latin typeface="Times New Roman" pitchFamily="18" charset="0"/>
                <a:cs typeface="Arial" charset="0"/>
              </a:rPr>
              <a:t> using </a:t>
            </a:r>
            <a:r>
              <a:rPr lang="en-US" sz="3200" dirty="0" smtClean="0">
                <a:latin typeface="Times New Roman" pitchFamily="18" charset="0"/>
                <a:cs typeface="Arial" charset="0"/>
              </a:rPr>
              <a:t>4 </a:t>
            </a:r>
            <a:r>
              <a:rPr lang="en-US" sz="3200" dirty="0">
                <a:latin typeface="Times New Roman" pitchFamily="18" charset="0"/>
                <a:cs typeface="Arial" charset="0"/>
              </a:rPr>
              <a:t>integer bits and 4 fraction bits.</a:t>
            </a:r>
          </a:p>
          <a:p>
            <a:pPr marL="342900" indent="-342900">
              <a:spcBef>
                <a:spcPct val="20000"/>
              </a:spcBef>
              <a:buFontTx/>
              <a:buChar char="•"/>
            </a:pPr>
            <a:endParaRPr lang="en-US" sz="3200" dirty="0">
              <a:latin typeface="Times New Roman" pitchFamily="18" charset="0"/>
              <a:cs typeface="Arial" charset="0"/>
            </a:endParaRPr>
          </a:p>
          <a:p>
            <a:pPr marL="742950" lvl="1" indent="-285750">
              <a:spcBef>
                <a:spcPct val="20000"/>
              </a:spcBef>
            </a:pPr>
            <a:r>
              <a:rPr lang="en-US" sz="3200" dirty="0">
                <a:latin typeface="Times New Roman" pitchFamily="18" charset="0"/>
                <a:cs typeface="Arial" charset="0"/>
              </a:rPr>
              <a:t>			</a:t>
            </a:r>
            <a:r>
              <a:rPr lang="en-US" sz="3200" b="1" dirty="0">
                <a:solidFill>
                  <a:schemeClr val="accent1"/>
                </a:solidFill>
                <a:latin typeface="Times New Roman" pitchFamily="18" charset="0"/>
                <a:cs typeface="Arial" charset="0"/>
              </a:rPr>
              <a:t>01111000</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Fixed-Point Number Example</a:t>
            </a:r>
            <a:endParaRPr lang="en-US" sz="4400" dirty="0">
              <a:solidFill>
                <a:schemeClr val="bg1"/>
              </a:solidFill>
              <a:latin typeface="+mj-lt"/>
            </a:endParaRPr>
          </a:p>
        </p:txBody>
      </p:sp>
    </p:spTree>
    <p:extLst>
      <p:ext uri="{BB962C8B-B14F-4D97-AF65-F5344CB8AC3E}">
        <p14:creationId xmlns:p14="http://schemas.microsoft.com/office/powerpoint/2010/main" val="138589614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35620"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b="1" dirty="0" smtClean="0">
                <a:latin typeface="Times New Roman" pitchFamily="18" charset="0"/>
                <a:cs typeface="Arial" charset="0"/>
              </a:rPr>
              <a:t>Representations:</a:t>
            </a:r>
            <a:endParaRPr lang="en-US" sz="2600" b="1" dirty="0">
              <a:latin typeface="Times New Roman" pitchFamily="18" charset="0"/>
              <a:cs typeface="Arial" charset="0"/>
            </a:endParaRPr>
          </a:p>
          <a:p>
            <a:pPr marL="742950" lvl="1" indent="-285750">
              <a:spcBef>
                <a:spcPct val="20000"/>
              </a:spcBef>
              <a:buFontTx/>
              <a:buChar char="–"/>
            </a:pPr>
            <a:r>
              <a:rPr lang="en-US" sz="2200" dirty="0" smtClean="0">
                <a:latin typeface="Times New Roman" pitchFamily="18" charset="0"/>
                <a:cs typeface="Arial" charset="0"/>
              </a:rPr>
              <a:t>Sign/magnitude</a:t>
            </a:r>
            <a:endParaRPr lang="en-US" sz="2200" dirty="0">
              <a:latin typeface="Times New Roman" pitchFamily="18" charset="0"/>
              <a:cs typeface="Arial" charset="0"/>
            </a:endParaRPr>
          </a:p>
          <a:p>
            <a:pPr marL="742950" lvl="1" indent="-285750">
              <a:spcBef>
                <a:spcPct val="20000"/>
              </a:spcBef>
              <a:buFontTx/>
              <a:buChar char="–"/>
            </a:pPr>
            <a:r>
              <a:rPr lang="en-US" sz="2200" dirty="0">
                <a:latin typeface="Times New Roman" pitchFamily="18" charset="0"/>
                <a:cs typeface="Arial" charset="0"/>
              </a:rPr>
              <a:t>Two’s </a:t>
            </a:r>
            <a:r>
              <a:rPr lang="en-US" sz="2200" dirty="0" smtClean="0">
                <a:latin typeface="Times New Roman" pitchFamily="18" charset="0"/>
                <a:cs typeface="Arial" charset="0"/>
              </a:rPr>
              <a:t>complement</a:t>
            </a:r>
            <a:endParaRPr lang="en-US" sz="2200" dirty="0">
              <a:latin typeface="Times New Roman" pitchFamily="18" charset="0"/>
              <a:cs typeface="Arial" charset="0"/>
            </a:endParaRPr>
          </a:p>
          <a:p>
            <a:pPr marL="342900" indent="-342900">
              <a:spcBef>
                <a:spcPct val="20000"/>
              </a:spcBef>
              <a:buFontTx/>
              <a:buChar char="•"/>
            </a:pPr>
            <a:r>
              <a:rPr lang="en-US" sz="2600" b="1" dirty="0" smtClean="0">
                <a:latin typeface="Times New Roman" pitchFamily="18" charset="0"/>
                <a:cs typeface="Arial" charset="0"/>
              </a:rPr>
              <a:t>Example: </a:t>
            </a:r>
            <a:r>
              <a:rPr lang="en-US" sz="2600" dirty="0" smtClean="0">
                <a:latin typeface="Times New Roman" pitchFamily="18" charset="0"/>
                <a:cs typeface="Arial" charset="0"/>
              </a:rPr>
              <a:t>Represent </a:t>
            </a:r>
            <a:r>
              <a:rPr lang="en-US" sz="2600" dirty="0">
                <a:latin typeface="Times New Roman" pitchFamily="18" charset="0"/>
                <a:cs typeface="Arial" charset="0"/>
              </a:rPr>
              <a:t>-7.5</a:t>
            </a:r>
            <a:r>
              <a:rPr lang="en-US" sz="2600" baseline="-25000" dirty="0">
                <a:latin typeface="Times New Roman" pitchFamily="18" charset="0"/>
                <a:cs typeface="Arial" charset="0"/>
              </a:rPr>
              <a:t>10</a:t>
            </a:r>
            <a:r>
              <a:rPr lang="en-US" sz="2600" dirty="0">
                <a:latin typeface="Times New Roman" pitchFamily="18" charset="0"/>
                <a:cs typeface="Arial" charset="0"/>
              </a:rPr>
              <a:t> </a:t>
            </a:r>
            <a:r>
              <a:rPr lang="en-US" sz="2600" dirty="0" smtClean="0">
                <a:latin typeface="Times New Roman" pitchFamily="18" charset="0"/>
                <a:cs typeface="Arial" charset="0"/>
              </a:rPr>
              <a:t>using </a:t>
            </a:r>
            <a:r>
              <a:rPr lang="en-US" sz="2600" dirty="0">
                <a:latin typeface="Times New Roman" pitchFamily="18" charset="0"/>
                <a:cs typeface="Arial" charset="0"/>
              </a:rPr>
              <a:t>4 integer </a:t>
            </a:r>
            <a:r>
              <a:rPr lang="en-US" sz="2600" dirty="0" smtClean="0">
                <a:latin typeface="Times New Roman" pitchFamily="18" charset="0"/>
                <a:cs typeface="Arial" charset="0"/>
              </a:rPr>
              <a:t>and </a:t>
            </a:r>
            <a:r>
              <a:rPr lang="en-US" sz="2600" dirty="0">
                <a:latin typeface="Times New Roman" pitchFamily="18" charset="0"/>
                <a:cs typeface="Arial" charset="0"/>
              </a:rPr>
              <a:t>4 fraction </a:t>
            </a:r>
            <a:r>
              <a:rPr lang="en-US" sz="2600" dirty="0" smtClean="0">
                <a:latin typeface="Times New Roman" pitchFamily="18" charset="0"/>
                <a:cs typeface="Arial" charset="0"/>
              </a:rPr>
              <a:t>bits</a:t>
            </a:r>
            <a:endParaRPr lang="en-US" sz="2600" dirty="0">
              <a:latin typeface="Times New Roman" pitchFamily="18" charset="0"/>
              <a:cs typeface="Arial" charset="0"/>
            </a:endParaRPr>
          </a:p>
          <a:p>
            <a:pPr marL="742950" lvl="1" indent="-285750">
              <a:spcBef>
                <a:spcPct val="20000"/>
              </a:spcBef>
              <a:buFontTx/>
              <a:buChar char="–"/>
            </a:pPr>
            <a:r>
              <a:rPr lang="en-US" sz="2200" b="1" dirty="0">
                <a:solidFill>
                  <a:schemeClr val="accent1"/>
                </a:solidFill>
                <a:latin typeface="Times New Roman" pitchFamily="18" charset="0"/>
                <a:cs typeface="Arial" charset="0"/>
              </a:rPr>
              <a:t>Sign/magnitude:</a:t>
            </a:r>
          </a:p>
          <a:p>
            <a:pPr marL="742950" lvl="1" indent="-285750">
              <a:spcBef>
                <a:spcPct val="20000"/>
              </a:spcBef>
            </a:pPr>
            <a:r>
              <a:rPr lang="en-US" sz="2400" dirty="0">
                <a:latin typeface="Times New Roman" pitchFamily="18" charset="0"/>
                <a:cs typeface="Arial" charset="0"/>
              </a:rPr>
              <a:t>			</a:t>
            </a:r>
            <a:endParaRPr lang="en-US" sz="2000" dirty="0">
              <a:latin typeface="Times New Roman" pitchFamily="18" charset="0"/>
              <a:cs typeface="Arial" charset="0"/>
            </a:endParaRPr>
          </a:p>
          <a:p>
            <a:pPr marL="742950" lvl="1" indent="-285750">
              <a:spcBef>
                <a:spcPct val="20000"/>
              </a:spcBef>
              <a:buFontTx/>
              <a:buChar char="–"/>
            </a:pPr>
            <a:r>
              <a:rPr lang="en-US" sz="2200" b="1" dirty="0">
                <a:solidFill>
                  <a:schemeClr val="accent1"/>
                </a:solidFill>
                <a:latin typeface="Times New Roman" pitchFamily="18" charset="0"/>
                <a:cs typeface="Arial" charset="0"/>
              </a:rPr>
              <a:t>Two’s complement:</a:t>
            </a:r>
          </a:p>
          <a:p>
            <a:pPr marL="742950" lvl="1" indent="-285750">
              <a:spcBef>
                <a:spcPct val="20000"/>
              </a:spcBef>
            </a:pPr>
            <a:r>
              <a:rPr lang="en-US" sz="2400" dirty="0">
                <a:latin typeface="Times New Roman" pitchFamily="18" charset="0"/>
                <a:cs typeface="Arial" charset="0"/>
              </a:rPr>
              <a:t>			</a:t>
            </a:r>
            <a:endParaRPr lang="en-US" sz="2000" dirty="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Signed Fixed-Point Numbers</a:t>
            </a:r>
            <a:endParaRPr lang="en-US" sz="4400" dirty="0">
              <a:solidFill>
                <a:schemeClr val="bg1"/>
              </a:solidFill>
              <a:latin typeface="+mj-lt"/>
            </a:endParaRPr>
          </a:p>
        </p:txBody>
      </p:sp>
    </p:spTree>
    <p:extLst>
      <p:ext uri="{BB962C8B-B14F-4D97-AF65-F5344CB8AC3E}">
        <p14:creationId xmlns:p14="http://schemas.microsoft.com/office/powerpoint/2010/main" val="260660373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35620"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b="1" dirty="0" smtClean="0">
                <a:latin typeface="Times New Roman" pitchFamily="18" charset="0"/>
                <a:cs typeface="Arial" charset="0"/>
              </a:rPr>
              <a:t>Representations:</a:t>
            </a:r>
            <a:endParaRPr lang="en-US" sz="2600" b="1" dirty="0">
              <a:latin typeface="Times New Roman" pitchFamily="18" charset="0"/>
              <a:cs typeface="Arial" charset="0"/>
            </a:endParaRPr>
          </a:p>
          <a:p>
            <a:pPr marL="742950" lvl="1" indent="-285750">
              <a:spcBef>
                <a:spcPct val="20000"/>
              </a:spcBef>
              <a:buFontTx/>
              <a:buChar char="–"/>
            </a:pPr>
            <a:r>
              <a:rPr lang="en-US" sz="2200" dirty="0" smtClean="0">
                <a:latin typeface="Times New Roman" pitchFamily="18" charset="0"/>
                <a:cs typeface="Arial" charset="0"/>
              </a:rPr>
              <a:t>Sign/magnitude</a:t>
            </a:r>
            <a:endParaRPr lang="en-US" sz="2200" dirty="0">
              <a:latin typeface="Times New Roman" pitchFamily="18" charset="0"/>
              <a:cs typeface="Arial" charset="0"/>
            </a:endParaRPr>
          </a:p>
          <a:p>
            <a:pPr marL="742950" lvl="1" indent="-285750">
              <a:spcBef>
                <a:spcPct val="20000"/>
              </a:spcBef>
              <a:buFontTx/>
              <a:buChar char="–"/>
            </a:pPr>
            <a:r>
              <a:rPr lang="en-US" sz="2200" dirty="0">
                <a:latin typeface="Times New Roman" pitchFamily="18" charset="0"/>
                <a:cs typeface="Arial" charset="0"/>
              </a:rPr>
              <a:t>Two’s </a:t>
            </a:r>
            <a:r>
              <a:rPr lang="en-US" sz="2200" dirty="0" smtClean="0">
                <a:latin typeface="Times New Roman" pitchFamily="18" charset="0"/>
                <a:cs typeface="Arial" charset="0"/>
              </a:rPr>
              <a:t>complement</a:t>
            </a:r>
            <a:endParaRPr lang="en-US" sz="2200" dirty="0">
              <a:latin typeface="Times New Roman" pitchFamily="18" charset="0"/>
              <a:cs typeface="Arial" charset="0"/>
            </a:endParaRPr>
          </a:p>
          <a:p>
            <a:pPr marL="342900" indent="-342900">
              <a:spcBef>
                <a:spcPct val="20000"/>
              </a:spcBef>
              <a:buFontTx/>
              <a:buChar char="•"/>
            </a:pPr>
            <a:r>
              <a:rPr lang="en-US" sz="2600" b="1" dirty="0" smtClean="0">
                <a:latin typeface="Times New Roman" pitchFamily="18" charset="0"/>
                <a:cs typeface="Arial" charset="0"/>
              </a:rPr>
              <a:t>Example: </a:t>
            </a:r>
            <a:r>
              <a:rPr lang="en-US" sz="2600" dirty="0" smtClean="0">
                <a:latin typeface="Times New Roman" pitchFamily="18" charset="0"/>
                <a:cs typeface="Arial" charset="0"/>
              </a:rPr>
              <a:t>Represent </a:t>
            </a:r>
            <a:r>
              <a:rPr lang="en-US" sz="2600" dirty="0">
                <a:latin typeface="Times New Roman" pitchFamily="18" charset="0"/>
                <a:cs typeface="Arial" charset="0"/>
              </a:rPr>
              <a:t>-7.5</a:t>
            </a:r>
            <a:r>
              <a:rPr lang="en-US" sz="2600" baseline="-25000" dirty="0">
                <a:latin typeface="Times New Roman" pitchFamily="18" charset="0"/>
                <a:cs typeface="Arial" charset="0"/>
              </a:rPr>
              <a:t>10</a:t>
            </a:r>
            <a:r>
              <a:rPr lang="en-US" sz="2600" dirty="0">
                <a:latin typeface="Times New Roman" pitchFamily="18" charset="0"/>
                <a:cs typeface="Arial" charset="0"/>
              </a:rPr>
              <a:t> </a:t>
            </a:r>
            <a:r>
              <a:rPr lang="en-US" sz="2600" dirty="0" smtClean="0">
                <a:latin typeface="Times New Roman" pitchFamily="18" charset="0"/>
                <a:cs typeface="Arial" charset="0"/>
              </a:rPr>
              <a:t>using </a:t>
            </a:r>
            <a:r>
              <a:rPr lang="en-US" sz="2600" dirty="0">
                <a:latin typeface="Times New Roman" pitchFamily="18" charset="0"/>
                <a:cs typeface="Arial" charset="0"/>
              </a:rPr>
              <a:t>4 integer </a:t>
            </a:r>
            <a:r>
              <a:rPr lang="en-US" sz="2600" dirty="0" smtClean="0">
                <a:latin typeface="Times New Roman" pitchFamily="18" charset="0"/>
                <a:cs typeface="Arial" charset="0"/>
              </a:rPr>
              <a:t>and </a:t>
            </a:r>
            <a:r>
              <a:rPr lang="en-US" sz="2600" dirty="0">
                <a:latin typeface="Times New Roman" pitchFamily="18" charset="0"/>
                <a:cs typeface="Arial" charset="0"/>
              </a:rPr>
              <a:t>4 fraction </a:t>
            </a:r>
            <a:r>
              <a:rPr lang="en-US" sz="2600" dirty="0" smtClean="0">
                <a:latin typeface="Times New Roman" pitchFamily="18" charset="0"/>
                <a:cs typeface="Arial" charset="0"/>
              </a:rPr>
              <a:t>bits</a:t>
            </a:r>
            <a:endParaRPr lang="en-US" sz="2600" dirty="0">
              <a:latin typeface="Times New Roman" pitchFamily="18" charset="0"/>
              <a:cs typeface="Arial" charset="0"/>
            </a:endParaRPr>
          </a:p>
          <a:p>
            <a:pPr marL="742950" lvl="1" indent="-285750">
              <a:spcBef>
                <a:spcPct val="20000"/>
              </a:spcBef>
              <a:buFontTx/>
              <a:buChar char="–"/>
            </a:pPr>
            <a:r>
              <a:rPr lang="en-US" sz="2200" b="1" dirty="0">
                <a:solidFill>
                  <a:schemeClr val="accent1"/>
                </a:solidFill>
                <a:latin typeface="Times New Roman" pitchFamily="18" charset="0"/>
                <a:cs typeface="Arial" charset="0"/>
              </a:rPr>
              <a:t>Sign/magnitude:</a:t>
            </a:r>
          </a:p>
          <a:p>
            <a:pPr marL="742950" lvl="1" indent="-285750">
              <a:spcBef>
                <a:spcPct val="20000"/>
              </a:spcBef>
            </a:pPr>
            <a:r>
              <a:rPr lang="en-US" sz="2400" dirty="0">
                <a:latin typeface="Times New Roman" pitchFamily="18" charset="0"/>
                <a:cs typeface="Arial" charset="0"/>
              </a:rPr>
              <a:t>			</a:t>
            </a:r>
            <a:r>
              <a:rPr lang="en-US" sz="2000" dirty="0">
                <a:solidFill>
                  <a:schemeClr val="accent1"/>
                </a:solidFill>
                <a:latin typeface="Times New Roman" pitchFamily="18" charset="0"/>
                <a:cs typeface="Arial" charset="0"/>
              </a:rPr>
              <a:t>1</a:t>
            </a:r>
            <a:r>
              <a:rPr lang="en-US" sz="2000" dirty="0">
                <a:latin typeface="Times New Roman" pitchFamily="18" charset="0"/>
                <a:cs typeface="Arial" charset="0"/>
              </a:rPr>
              <a:t>1111000</a:t>
            </a:r>
          </a:p>
          <a:p>
            <a:pPr marL="742950" lvl="1" indent="-285750">
              <a:spcBef>
                <a:spcPct val="20000"/>
              </a:spcBef>
              <a:buFontTx/>
              <a:buChar char="–"/>
            </a:pPr>
            <a:r>
              <a:rPr lang="en-US" sz="2200" b="1" dirty="0">
                <a:solidFill>
                  <a:schemeClr val="accent1"/>
                </a:solidFill>
                <a:latin typeface="Times New Roman" pitchFamily="18" charset="0"/>
                <a:cs typeface="Arial" charset="0"/>
              </a:rPr>
              <a:t>Two’s complement:</a:t>
            </a:r>
          </a:p>
          <a:p>
            <a:pPr marL="742950" lvl="1" indent="-285750">
              <a:spcBef>
                <a:spcPct val="20000"/>
              </a:spcBef>
            </a:pPr>
            <a:r>
              <a:rPr lang="en-US" sz="2400" dirty="0">
                <a:latin typeface="Times New Roman" pitchFamily="18" charset="0"/>
                <a:cs typeface="Arial" charset="0"/>
              </a:rPr>
              <a:t>			</a:t>
            </a:r>
            <a:r>
              <a:rPr lang="en-US" sz="2000" dirty="0">
                <a:latin typeface="Times New Roman" pitchFamily="18" charset="0"/>
                <a:cs typeface="Arial" charset="0"/>
              </a:rPr>
              <a:t>1. +7.5:		01111000</a:t>
            </a:r>
          </a:p>
          <a:p>
            <a:pPr marL="742950" lvl="1" indent="-285750">
              <a:spcBef>
                <a:spcPct val="20000"/>
              </a:spcBef>
            </a:pPr>
            <a:r>
              <a:rPr lang="en-US" sz="2000" dirty="0">
                <a:latin typeface="Times New Roman" pitchFamily="18" charset="0"/>
                <a:cs typeface="Arial" charset="0"/>
              </a:rPr>
              <a:t>			2. Invert bits: 	10000111</a:t>
            </a:r>
          </a:p>
          <a:p>
            <a:pPr marL="742950" lvl="1" indent="-285750">
              <a:spcBef>
                <a:spcPct val="20000"/>
              </a:spcBef>
            </a:pPr>
            <a:r>
              <a:rPr lang="en-US" sz="2000" dirty="0">
                <a:latin typeface="Times New Roman" pitchFamily="18" charset="0"/>
                <a:cs typeface="Arial" charset="0"/>
              </a:rPr>
              <a:t>                  	3. Add 1 to </a:t>
            </a:r>
            <a:r>
              <a:rPr lang="en-US" sz="2000" dirty="0" err="1">
                <a:latin typeface="Times New Roman" pitchFamily="18" charset="0"/>
                <a:cs typeface="Arial" charset="0"/>
              </a:rPr>
              <a:t>lsb</a:t>
            </a:r>
            <a:r>
              <a:rPr lang="en-US" sz="2000" dirty="0">
                <a:latin typeface="Times New Roman" pitchFamily="18" charset="0"/>
                <a:cs typeface="Arial" charset="0"/>
              </a:rPr>
              <a:t>:	+           </a:t>
            </a:r>
            <a:r>
              <a:rPr lang="en-US" sz="2000" dirty="0" smtClean="0">
                <a:latin typeface="Times New Roman" pitchFamily="18" charset="0"/>
                <a:cs typeface="Arial" charset="0"/>
              </a:rPr>
              <a:t>1</a:t>
            </a:r>
            <a:endParaRPr lang="en-US" sz="2000" dirty="0">
              <a:latin typeface="Times New Roman" pitchFamily="18" charset="0"/>
              <a:cs typeface="Arial" charset="0"/>
            </a:endParaRPr>
          </a:p>
          <a:p>
            <a:pPr marL="742950" lvl="1" indent="-285750">
              <a:spcBef>
                <a:spcPct val="20000"/>
              </a:spcBef>
            </a:pPr>
            <a:r>
              <a:rPr lang="en-US" sz="2000" dirty="0">
                <a:latin typeface="Times New Roman" pitchFamily="18" charset="0"/>
                <a:cs typeface="Arial" charset="0"/>
              </a:rPr>
              <a:t>                      	            	</a:t>
            </a:r>
            <a:r>
              <a:rPr lang="en-US" sz="2000" dirty="0">
                <a:solidFill>
                  <a:schemeClr val="accent1"/>
                </a:solidFill>
                <a:latin typeface="Times New Roman" pitchFamily="18" charset="0"/>
                <a:cs typeface="Arial" charset="0"/>
              </a:rPr>
              <a:t>10001000</a:t>
            </a:r>
          </a:p>
          <a:p>
            <a:pPr marL="342900" indent="-342900">
              <a:spcBef>
                <a:spcPct val="20000"/>
              </a:spcBef>
              <a:buFontTx/>
              <a:buChar char="•"/>
            </a:pPr>
            <a:endParaRPr lang="en-US" sz="2000" dirty="0">
              <a:latin typeface="Times New Roman" pitchFamily="18" charset="0"/>
              <a:cs typeface="Arial" charset="0"/>
            </a:endParaRPr>
          </a:p>
        </p:txBody>
      </p:sp>
      <p:sp>
        <p:nvSpPr>
          <p:cNvPr id="1135621" name="Line 5"/>
          <p:cNvSpPr>
            <a:spLocks noChangeShapeType="1"/>
          </p:cNvSpPr>
          <p:nvPr>
            <p:custDataLst>
              <p:tags r:id="rId3"/>
            </p:custDataLst>
          </p:nvPr>
        </p:nvSpPr>
        <p:spPr bwMode="auto">
          <a:xfrm flipH="1">
            <a:off x="4572000" y="57912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Signed Fixed-Point Numbers</a:t>
            </a:r>
            <a:endParaRPr lang="en-US" sz="4400" dirty="0">
              <a:solidFill>
                <a:schemeClr val="bg1"/>
              </a:solidFill>
              <a:latin typeface="+mj-lt"/>
            </a:endParaRPr>
          </a:p>
        </p:txBody>
      </p:sp>
    </p:spTree>
    <p:extLst>
      <p:ext uri="{BB962C8B-B14F-4D97-AF65-F5344CB8AC3E}">
        <p14:creationId xmlns:p14="http://schemas.microsoft.com/office/powerpoint/2010/main" val="251317338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5396"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smtClean="0">
                <a:latin typeface="Times New Roman" pitchFamily="18" charset="0"/>
                <a:cs typeface="Arial" charset="0"/>
              </a:rPr>
              <a:t>Binary </a:t>
            </a:r>
            <a:r>
              <a:rPr lang="en-US" sz="2400" dirty="0">
                <a:latin typeface="Times New Roman" pitchFamily="18" charset="0"/>
                <a:cs typeface="Arial" charset="0"/>
              </a:rPr>
              <a:t>point floats to the right of the most significant </a:t>
            </a:r>
            <a:r>
              <a:rPr lang="en-US" sz="2400" dirty="0" smtClean="0">
                <a:latin typeface="Times New Roman" pitchFamily="18" charset="0"/>
                <a:cs typeface="Arial" charset="0"/>
              </a:rPr>
              <a:t>1</a:t>
            </a:r>
            <a:endParaRPr lang="en-US" sz="2400" dirty="0">
              <a:latin typeface="Times New Roman" pitchFamily="18" charset="0"/>
              <a:cs typeface="Arial" charset="0"/>
            </a:endParaRPr>
          </a:p>
          <a:p>
            <a:pPr marL="342900" indent="-342900">
              <a:spcBef>
                <a:spcPct val="20000"/>
              </a:spcBef>
              <a:buFontTx/>
              <a:buChar char="•"/>
            </a:pPr>
            <a:r>
              <a:rPr lang="en-US" sz="2400" dirty="0">
                <a:latin typeface="Times New Roman" pitchFamily="18" charset="0"/>
                <a:cs typeface="Arial" charset="0"/>
              </a:rPr>
              <a:t>Similar to decimal scientific </a:t>
            </a:r>
            <a:r>
              <a:rPr lang="en-US" sz="2400" dirty="0" smtClean="0">
                <a:latin typeface="Times New Roman" pitchFamily="18" charset="0"/>
                <a:cs typeface="Arial" charset="0"/>
              </a:rPr>
              <a:t>notation</a:t>
            </a:r>
          </a:p>
          <a:p>
            <a:pPr>
              <a:spcBef>
                <a:spcPct val="20000"/>
              </a:spcBef>
            </a:pPr>
            <a:endParaRPr lang="en-US" sz="2400" dirty="0">
              <a:latin typeface="Times New Roman" pitchFamily="18" charset="0"/>
              <a:cs typeface="Arial" charset="0"/>
            </a:endParaRPr>
          </a:p>
          <a:p>
            <a:pPr marL="342900" indent="-342900">
              <a:spcBef>
                <a:spcPct val="20000"/>
              </a:spcBef>
              <a:buFontTx/>
              <a:buChar char="•"/>
            </a:pPr>
            <a:r>
              <a:rPr lang="en-US" sz="2400" dirty="0">
                <a:latin typeface="Times New Roman" pitchFamily="18" charset="0"/>
                <a:cs typeface="Arial" charset="0"/>
              </a:rPr>
              <a:t>For example, write 273</a:t>
            </a:r>
            <a:r>
              <a:rPr lang="en-US" sz="2400" baseline="-25000" dirty="0">
                <a:latin typeface="Times New Roman" pitchFamily="18" charset="0"/>
                <a:cs typeface="Arial" charset="0"/>
              </a:rPr>
              <a:t>10</a:t>
            </a:r>
            <a:r>
              <a:rPr lang="en-US" sz="2400" dirty="0">
                <a:latin typeface="Times New Roman" pitchFamily="18" charset="0"/>
                <a:cs typeface="Arial" charset="0"/>
              </a:rPr>
              <a:t> in scientific notation:</a:t>
            </a:r>
          </a:p>
          <a:p>
            <a:pPr marL="742950" lvl="1" indent="-285750">
              <a:spcBef>
                <a:spcPct val="20000"/>
              </a:spcBef>
            </a:pPr>
            <a:r>
              <a:rPr lang="en-US" sz="2000" b="1" dirty="0">
                <a:solidFill>
                  <a:schemeClr val="accent1"/>
                </a:solidFill>
                <a:latin typeface="Times New Roman" pitchFamily="18" charset="0"/>
                <a:cs typeface="Arial" charset="0"/>
              </a:rPr>
              <a:t>				</a:t>
            </a:r>
            <a:r>
              <a:rPr lang="en-US" sz="2400" b="1" dirty="0">
                <a:solidFill>
                  <a:schemeClr val="accent1"/>
                </a:solidFill>
                <a:latin typeface="Times New Roman" pitchFamily="18" charset="0"/>
                <a:cs typeface="Arial" charset="0"/>
              </a:rPr>
              <a:t>273 = 2.73 </a:t>
            </a:r>
            <a:r>
              <a:rPr lang="en-US" sz="2400" b="1" dirty="0">
                <a:solidFill>
                  <a:schemeClr val="accent1"/>
                </a:solidFill>
                <a:latin typeface="Times New Roman" pitchFamily="18" charset="0"/>
                <a:cs typeface="Times New Roman" pitchFamily="18" charset="0"/>
              </a:rPr>
              <a:t>× 10</a:t>
            </a:r>
            <a:r>
              <a:rPr lang="en-US" sz="2400" b="1" baseline="30000" dirty="0">
                <a:solidFill>
                  <a:schemeClr val="accent1"/>
                </a:solidFill>
                <a:latin typeface="Times New Roman" pitchFamily="18" charset="0"/>
                <a:cs typeface="Times New Roman" pitchFamily="18" charset="0"/>
              </a:rPr>
              <a:t>2</a:t>
            </a:r>
          </a:p>
          <a:p>
            <a:pPr marL="342900" indent="-342900">
              <a:spcBef>
                <a:spcPct val="20000"/>
              </a:spcBef>
              <a:buFontTx/>
              <a:buChar char="•"/>
            </a:pPr>
            <a:r>
              <a:rPr lang="en-US" sz="2400" dirty="0">
                <a:latin typeface="Times New Roman" pitchFamily="18" charset="0"/>
                <a:cs typeface="Arial" charset="0"/>
              </a:rPr>
              <a:t>In general, a number is written in scientific notation as:</a:t>
            </a:r>
          </a:p>
          <a:p>
            <a:pPr marL="342900" indent="-342900">
              <a:spcBef>
                <a:spcPct val="20000"/>
              </a:spcBef>
            </a:pPr>
            <a:r>
              <a:rPr lang="en-US" sz="2400" dirty="0">
                <a:latin typeface="Times New Roman" pitchFamily="18" charset="0"/>
                <a:cs typeface="Arial" charset="0"/>
              </a:rPr>
              <a:t>				</a:t>
            </a:r>
            <a:r>
              <a:rPr lang="en-US" sz="2400" b="1" dirty="0">
                <a:solidFill>
                  <a:schemeClr val="accent1"/>
                </a:solidFill>
                <a:latin typeface="Times New Roman" pitchFamily="18" charset="0"/>
                <a:cs typeface="Times New Roman" pitchFamily="18" charset="0"/>
              </a:rPr>
              <a:t>± </a:t>
            </a:r>
            <a:r>
              <a:rPr lang="en-US" sz="2400" b="1" dirty="0">
                <a:solidFill>
                  <a:schemeClr val="accent1"/>
                </a:solidFill>
                <a:latin typeface="Times New Roman" pitchFamily="18" charset="0"/>
                <a:cs typeface="Arial" charset="0"/>
              </a:rPr>
              <a:t>M </a:t>
            </a:r>
            <a:r>
              <a:rPr lang="en-US" sz="2400" b="1" dirty="0">
                <a:solidFill>
                  <a:schemeClr val="accent1"/>
                </a:solidFill>
                <a:latin typeface="Times New Roman" pitchFamily="18" charset="0"/>
                <a:cs typeface="Times New Roman" pitchFamily="18" charset="0"/>
              </a:rPr>
              <a:t>× </a:t>
            </a:r>
            <a:r>
              <a:rPr lang="en-US" sz="2400" b="1" dirty="0" smtClean="0">
                <a:solidFill>
                  <a:schemeClr val="accent1"/>
                </a:solidFill>
                <a:latin typeface="Times New Roman" pitchFamily="18" charset="0"/>
                <a:cs typeface="Times New Roman" pitchFamily="18" charset="0"/>
              </a:rPr>
              <a:t>B</a:t>
            </a:r>
            <a:r>
              <a:rPr lang="en-US" sz="2400" b="1" baseline="30000" dirty="0" smtClean="0">
                <a:solidFill>
                  <a:schemeClr val="accent1"/>
                </a:solidFill>
                <a:latin typeface="Times New Roman" pitchFamily="18" charset="0"/>
                <a:cs typeface="Times New Roman" pitchFamily="18" charset="0"/>
              </a:rPr>
              <a:t>E</a:t>
            </a:r>
            <a:endParaRPr lang="en-US" sz="2000" dirty="0" smtClean="0">
              <a:latin typeface="Times New Roman" pitchFamily="18" charset="0"/>
              <a:cs typeface="Arial" charset="0"/>
            </a:endParaRPr>
          </a:p>
          <a:p>
            <a:pPr marL="742950" lvl="1" indent="-285750">
              <a:spcBef>
                <a:spcPct val="20000"/>
              </a:spcBef>
              <a:buFontTx/>
              <a:buChar char="–"/>
            </a:pPr>
            <a:r>
              <a:rPr lang="en-US" sz="2000" b="1" dirty="0" smtClean="0">
                <a:solidFill>
                  <a:schemeClr val="accent1"/>
                </a:solidFill>
                <a:latin typeface="Times New Roman" pitchFamily="18" charset="0"/>
                <a:cs typeface="Arial" charset="0"/>
              </a:rPr>
              <a:t>M</a:t>
            </a:r>
            <a:r>
              <a:rPr lang="en-US" sz="2000" dirty="0" smtClean="0">
                <a:latin typeface="Times New Roman" pitchFamily="18" charset="0"/>
                <a:cs typeface="Arial" charset="0"/>
              </a:rPr>
              <a:t> = mantissa</a:t>
            </a:r>
          </a:p>
          <a:p>
            <a:pPr marL="742950" lvl="1" indent="-285750">
              <a:spcBef>
                <a:spcPct val="20000"/>
              </a:spcBef>
              <a:buFontTx/>
              <a:buChar char="–"/>
            </a:pPr>
            <a:r>
              <a:rPr lang="en-US" sz="2000" b="1" dirty="0" smtClean="0">
                <a:solidFill>
                  <a:schemeClr val="accent1"/>
                </a:solidFill>
                <a:latin typeface="Times New Roman" pitchFamily="18" charset="0"/>
                <a:cs typeface="Arial" charset="0"/>
              </a:rPr>
              <a:t>B</a:t>
            </a:r>
            <a:r>
              <a:rPr lang="en-US" sz="2000" dirty="0" smtClean="0">
                <a:latin typeface="Times New Roman" pitchFamily="18" charset="0"/>
                <a:cs typeface="Arial" charset="0"/>
              </a:rPr>
              <a:t>  = </a:t>
            </a:r>
            <a:r>
              <a:rPr lang="en-US" sz="2000" dirty="0">
                <a:latin typeface="Times New Roman" pitchFamily="18" charset="0"/>
                <a:cs typeface="Arial" charset="0"/>
              </a:rPr>
              <a:t>base</a:t>
            </a:r>
          </a:p>
          <a:p>
            <a:pPr marL="742950" lvl="1" indent="-285750">
              <a:spcBef>
                <a:spcPct val="20000"/>
              </a:spcBef>
              <a:buFontTx/>
              <a:buChar char="–"/>
            </a:pPr>
            <a:r>
              <a:rPr lang="en-US" sz="2000" b="1" dirty="0">
                <a:solidFill>
                  <a:schemeClr val="accent1"/>
                </a:solidFill>
                <a:latin typeface="Times New Roman" pitchFamily="18" charset="0"/>
                <a:cs typeface="Arial" charset="0"/>
              </a:rPr>
              <a:t>E</a:t>
            </a:r>
            <a:r>
              <a:rPr lang="en-US" sz="2000" dirty="0">
                <a:latin typeface="Times New Roman" pitchFamily="18" charset="0"/>
                <a:cs typeface="Arial" charset="0"/>
              </a:rPr>
              <a:t> </a:t>
            </a:r>
            <a:r>
              <a:rPr lang="en-US" sz="2000" dirty="0" smtClean="0">
                <a:latin typeface="Times New Roman" pitchFamily="18" charset="0"/>
                <a:cs typeface="Arial" charset="0"/>
              </a:rPr>
              <a:t> = </a:t>
            </a:r>
            <a:r>
              <a:rPr lang="en-US" sz="2000" dirty="0">
                <a:latin typeface="Times New Roman" pitchFamily="18" charset="0"/>
                <a:cs typeface="Arial" charset="0"/>
              </a:rPr>
              <a:t>exponent</a:t>
            </a:r>
          </a:p>
          <a:p>
            <a:pPr marL="742950" lvl="1" indent="-285750">
              <a:spcBef>
                <a:spcPct val="20000"/>
              </a:spcBef>
              <a:buFontTx/>
              <a:buChar char="–"/>
            </a:pPr>
            <a:r>
              <a:rPr lang="en-US" sz="2000" dirty="0">
                <a:latin typeface="Times New Roman" pitchFamily="18" charset="0"/>
                <a:cs typeface="Arial" charset="0"/>
              </a:rPr>
              <a:t>In the example, M = 2.73, B = 10, and E = 2</a:t>
            </a:r>
            <a:endParaRPr lang="en-US" sz="1800" dirty="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Numbers</a:t>
            </a:r>
            <a:endParaRPr lang="en-US" sz="4400" dirty="0">
              <a:solidFill>
                <a:schemeClr val="bg1"/>
              </a:solidFill>
              <a:latin typeface="+mj-lt"/>
            </a:endParaRPr>
          </a:p>
        </p:txBody>
      </p:sp>
    </p:spTree>
    <p:extLst>
      <p:ext uri="{BB962C8B-B14F-4D97-AF65-F5344CB8AC3E}">
        <p14:creationId xmlns:p14="http://schemas.microsoft.com/office/powerpoint/2010/main" val="144726836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6424" name="Object 8"/>
          <p:cNvGraphicFramePr>
            <a:graphicFrameLocks noGrp="1" noChangeAspect="1"/>
          </p:cNvGraphicFramePr>
          <p:nvPr>
            <p:ph idx="4294967295"/>
            <p:custDataLst>
              <p:tags r:id="rId2"/>
            </p:custDataLst>
            <p:extLst>
              <p:ext uri="{D42A27DB-BD31-4B8C-83A1-F6EECF244321}">
                <p14:modId xmlns:p14="http://schemas.microsoft.com/office/powerpoint/2010/main" val="2051191646"/>
              </p:ext>
            </p:extLst>
          </p:nvPr>
        </p:nvGraphicFramePr>
        <p:xfrm>
          <a:off x="1037492" y="1447800"/>
          <a:ext cx="7772400" cy="1295400"/>
        </p:xfrm>
        <a:graphic>
          <a:graphicData uri="http://schemas.openxmlformats.org/presentationml/2006/ole">
            <mc:AlternateContent xmlns:mc="http://schemas.openxmlformats.org/markup-compatibility/2006">
              <mc:Choice xmlns:v="urn:schemas-microsoft-com:vml" Requires="v">
                <p:oleObj spid="_x0000_s71781" name="VISIO" r:id="rId7" imgW="2761560" imgH="460440" progId="Visio.Drawing.6">
                  <p:embed/>
                </p:oleObj>
              </mc:Choice>
              <mc:Fallback>
                <p:oleObj name="VISIO" r:id="rId7" imgW="2761560" imgH="4604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7492" y="1447800"/>
                        <a:ext cx="7772400" cy="1295400"/>
                      </a:xfrm>
                      <a:prstGeom prst="rect">
                        <a:avLst/>
                      </a:prstGeom>
                    </p:spPr>
                  </p:pic>
                </p:oleObj>
              </mc:Fallback>
            </mc:AlternateContent>
          </a:graphicData>
        </a:graphic>
      </p:graphicFrame>
      <p:sp>
        <p:nvSpPr>
          <p:cNvPr id="95641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6420"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r>
              <a:rPr lang="en-US" sz="2400" b="1" dirty="0">
                <a:solidFill>
                  <a:schemeClr val="accent1"/>
                </a:solidFill>
                <a:latin typeface="Times New Roman" pitchFamily="18" charset="0"/>
                <a:cs typeface="Arial" charset="0"/>
              </a:rPr>
              <a:t>Example:</a:t>
            </a:r>
            <a:r>
              <a:rPr lang="en-US" sz="2400" dirty="0">
                <a:solidFill>
                  <a:schemeClr val="accent1"/>
                </a:solidFill>
                <a:latin typeface="Times New Roman" pitchFamily="18" charset="0"/>
                <a:cs typeface="Arial" charset="0"/>
              </a:rPr>
              <a:t> </a:t>
            </a:r>
            <a:r>
              <a:rPr lang="en-US" sz="2400" dirty="0">
                <a:latin typeface="Times New Roman" pitchFamily="18" charset="0"/>
                <a:cs typeface="Arial" charset="0"/>
              </a:rPr>
              <a:t>represent the value 228</a:t>
            </a:r>
            <a:r>
              <a:rPr lang="en-US" sz="2400" baseline="-25000" dirty="0">
                <a:latin typeface="Times New Roman" pitchFamily="18" charset="0"/>
                <a:cs typeface="Arial" charset="0"/>
              </a:rPr>
              <a:t>10</a:t>
            </a:r>
            <a:r>
              <a:rPr lang="en-US" sz="2400" dirty="0">
                <a:latin typeface="Times New Roman" pitchFamily="18" charset="0"/>
                <a:cs typeface="Arial" charset="0"/>
              </a:rPr>
              <a:t> using a 32-bit floating point </a:t>
            </a:r>
            <a:r>
              <a:rPr lang="en-US" sz="2400" dirty="0" smtClean="0">
                <a:latin typeface="Times New Roman" pitchFamily="18" charset="0"/>
                <a:cs typeface="Arial" charset="0"/>
              </a:rPr>
              <a:t>representation</a:t>
            </a:r>
          </a:p>
          <a:p>
            <a:pPr>
              <a:spcBef>
                <a:spcPct val="20000"/>
              </a:spcBef>
            </a:pPr>
            <a:endParaRPr lang="en-US" sz="2400" dirty="0">
              <a:latin typeface="Times New Roman" pitchFamily="18" charset="0"/>
              <a:cs typeface="Arial" charset="0"/>
            </a:endParaRPr>
          </a:p>
          <a:p>
            <a:pPr marL="342900" indent="-342900">
              <a:spcBef>
                <a:spcPct val="20000"/>
              </a:spcBef>
            </a:pPr>
            <a:r>
              <a:rPr lang="en-US" sz="2400" dirty="0">
                <a:latin typeface="Times New Roman" pitchFamily="18" charset="0"/>
                <a:cs typeface="Arial" charset="0"/>
              </a:rPr>
              <a:t>		</a:t>
            </a:r>
            <a:r>
              <a:rPr lang="en-US" sz="2000" dirty="0" smtClean="0">
                <a:latin typeface="Times New Roman" pitchFamily="18" charset="0"/>
                <a:cs typeface="Arial" charset="0"/>
              </a:rPr>
              <a:t>We </a:t>
            </a:r>
            <a:r>
              <a:rPr lang="en-US" sz="2000" dirty="0">
                <a:latin typeface="Times New Roman" pitchFamily="18" charset="0"/>
                <a:cs typeface="Arial" charset="0"/>
              </a:rPr>
              <a:t>show three versions </a:t>
            </a:r>
            <a:r>
              <a:rPr lang="en-US" sz="2000" dirty="0" smtClean="0">
                <a:latin typeface="Times New Roman" pitchFamily="18" charset="0"/>
                <a:cs typeface="Arial" charset="0"/>
              </a:rPr>
              <a:t>–final </a:t>
            </a:r>
            <a:r>
              <a:rPr lang="en-US" sz="2000" dirty="0">
                <a:latin typeface="Times New Roman" pitchFamily="18" charset="0"/>
                <a:cs typeface="Arial" charset="0"/>
              </a:rPr>
              <a:t>version is called the </a:t>
            </a:r>
            <a:r>
              <a:rPr lang="en-US" sz="2000" b="1" dirty="0">
                <a:latin typeface="Times New Roman" pitchFamily="18" charset="0"/>
                <a:cs typeface="Arial" charset="0"/>
              </a:rPr>
              <a:t>IEEE 754 	floating-point standard</a:t>
            </a:r>
            <a:endParaRPr lang="en-US" sz="2000"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Numbers</a:t>
            </a:r>
            <a:endParaRPr lang="en-US" sz="4400" dirty="0">
              <a:solidFill>
                <a:schemeClr val="bg1"/>
              </a:solidFill>
              <a:latin typeface="+mj-lt"/>
            </a:endParaRPr>
          </a:p>
        </p:txBody>
      </p:sp>
    </p:spTree>
    <p:extLst>
      <p:ext uri="{BB962C8B-B14F-4D97-AF65-F5344CB8AC3E}">
        <p14:creationId xmlns:p14="http://schemas.microsoft.com/office/powerpoint/2010/main" val="417761122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7446" name="Object 6"/>
          <p:cNvGraphicFramePr>
            <a:graphicFrameLocks noGrp="1" noChangeAspect="1"/>
          </p:cNvGraphicFramePr>
          <p:nvPr>
            <p:ph sz="half" idx="4294967295"/>
            <p:custDataLst>
              <p:tags r:id="rId2"/>
            </p:custDataLst>
            <p:extLst>
              <p:ext uri="{D42A27DB-BD31-4B8C-83A1-F6EECF244321}">
                <p14:modId xmlns:p14="http://schemas.microsoft.com/office/powerpoint/2010/main" val="798414618"/>
              </p:ext>
            </p:extLst>
          </p:nvPr>
        </p:nvGraphicFramePr>
        <p:xfrm>
          <a:off x="990600" y="4965700"/>
          <a:ext cx="7696200" cy="1282700"/>
        </p:xfrm>
        <a:graphic>
          <a:graphicData uri="http://schemas.openxmlformats.org/presentationml/2006/ole">
            <mc:AlternateContent xmlns:mc="http://schemas.openxmlformats.org/markup-compatibility/2006">
              <mc:Choice xmlns:v="urn:schemas-microsoft-com:vml" Requires="v">
                <p:oleObj spid="_x0000_s72805" name="VISIO" r:id="rId7" imgW="2761560" imgH="460440" progId="Visio.Drawing.6">
                  <p:embed/>
                </p:oleObj>
              </mc:Choice>
              <mc:Fallback>
                <p:oleObj name="VISIO" r:id="rId7" imgW="2761560" imgH="4604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4965700"/>
                        <a:ext cx="7696200" cy="1282700"/>
                      </a:xfrm>
                      <a:prstGeom prst="rect">
                        <a:avLst/>
                      </a:prstGeom>
                    </p:spPr>
                  </p:pic>
                </p:oleObj>
              </mc:Fallback>
            </mc:AlternateContent>
          </a:graphicData>
        </a:graphic>
      </p:graphicFrame>
      <p:sp>
        <p:nvSpPr>
          <p:cNvPr id="95744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7444"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spcBef>
                <a:spcPts val="600"/>
              </a:spcBef>
              <a:spcAft>
                <a:spcPts val="600"/>
              </a:spcAft>
              <a:buFont typeface="+mj-lt"/>
              <a:buAutoNum type="arabicPeriod"/>
            </a:pPr>
            <a:r>
              <a:rPr lang="en-US" sz="2400" dirty="0">
                <a:latin typeface="Times New Roman" pitchFamily="18" charset="0"/>
                <a:cs typeface="Arial" charset="0"/>
              </a:rPr>
              <a:t>Convert </a:t>
            </a:r>
            <a:r>
              <a:rPr lang="en-US" sz="2400" dirty="0" smtClean="0">
                <a:latin typeface="Times New Roman" pitchFamily="18" charset="0"/>
                <a:cs typeface="Arial" charset="0"/>
              </a:rPr>
              <a:t>decimal to </a:t>
            </a:r>
            <a:r>
              <a:rPr lang="en-US" sz="2400" dirty="0">
                <a:latin typeface="Times New Roman" pitchFamily="18" charset="0"/>
                <a:cs typeface="Arial" charset="0"/>
              </a:rPr>
              <a:t>binary </a:t>
            </a:r>
            <a:r>
              <a:rPr lang="en-US" sz="2400" dirty="0" smtClean="0">
                <a:latin typeface="Times New Roman" pitchFamily="18" charset="0"/>
                <a:cs typeface="Arial" charset="0"/>
              </a:rPr>
              <a:t>(</a:t>
            </a:r>
            <a:r>
              <a:rPr lang="en-US" sz="2400" b="1" dirty="0" smtClean="0">
                <a:solidFill>
                  <a:srgbClr val="C00000"/>
                </a:solidFill>
                <a:latin typeface="Times New Roman" pitchFamily="18" charset="0"/>
                <a:cs typeface="Arial" charset="0"/>
              </a:rPr>
              <a:t>don’t reverse  steps 1 &amp; 2!</a:t>
            </a:r>
            <a:r>
              <a:rPr lang="en-US" sz="2400" dirty="0" smtClean="0">
                <a:latin typeface="Times New Roman" pitchFamily="18" charset="0"/>
                <a:cs typeface="Arial" charset="0"/>
              </a:rPr>
              <a:t>):</a:t>
            </a:r>
            <a:endParaRPr lang="en-US" sz="2400" dirty="0">
              <a:latin typeface="Times New Roman" pitchFamily="18" charset="0"/>
              <a:cs typeface="Arial" charset="0"/>
            </a:endParaRPr>
          </a:p>
          <a:p>
            <a:pPr lvl="1">
              <a:spcBef>
                <a:spcPts val="600"/>
              </a:spcBef>
              <a:spcAft>
                <a:spcPts val="600"/>
              </a:spcAft>
            </a:pPr>
            <a:r>
              <a:rPr lang="en-US" sz="2000" dirty="0" smtClean="0">
                <a:latin typeface="Times New Roman" pitchFamily="18" charset="0"/>
                <a:cs typeface="Arial" charset="0"/>
              </a:rPr>
              <a:t>		</a:t>
            </a:r>
            <a:r>
              <a:rPr lang="en-US" sz="2000" b="1" dirty="0" smtClean="0">
                <a:solidFill>
                  <a:schemeClr val="accent1"/>
                </a:solidFill>
                <a:latin typeface="Times New Roman" pitchFamily="18" charset="0"/>
                <a:cs typeface="Arial" charset="0"/>
              </a:rPr>
              <a:t>228</a:t>
            </a:r>
            <a:r>
              <a:rPr lang="en-US" sz="2000" b="1" baseline="-25000" dirty="0" smtClean="0">
                <a:solidFill>
                  <a:schemeClr val="accent1"/>
                </a:solidFill>
                <a:latin typeface="Times New Roman" pitchFamily="18" charset="0"/>
                <a:cs typeface="Arial" charset="0"/>
              </a:rPr>
              <a:t>10</a:t>
            </a:r>
            <a:r>
              <a:rPr lang="en-US" sz="2000" b="1" dirty="0" smtClean="0">
                <a:solidFill>
                  <a:schemeClr val="accent1"/>
                </a:solidFill>
                <a:latin typeface="Times New Roman" pitchFamily="18" charset="0"/>
                <a:cs typeface="Arial" charset="0"/>
              </a:rPr>
              <a:t> </a:t>
            </a:r>
            <a:r>
              <a:rPr lang="en-US" sz="2000" b="1" dirty="0">
                <a:solidFill>
                  <a:schemeClr val="accent1"/>
                </a:solidFill>
                <a:latin typeface="Times New Roman" pitchFamily="18" charset="0"/>
                <a:cs typeface="Arial" charset="0"/>
              </a:rPr>
              <a:t>= 11100100</a:t>
            </a:r>
            <a:r>
              <a:rPr lang="en-US" sz="2000" b="1" baseline="-25000" dirty="0">
                <a:solidFill>
                  <a:schemeClr val="accent1"/>
                </a:solidFill>
                <a:latin typeface="Times New Roman" pitchFamily="18" charset="0"/>
                <a:cs typeface="Arial" charset="0"/>
              </a:rPr>
              <a:t>2</a:t>
            </a:r>
            <a:r>
              <a:rPr lang="en-US" sz="2000" b="1" dirty="0">
                <a:solidFill>
                  <a:schemeClr val="accent1"/>
                </a:solidFill>
                <a:latin typeface="Times New Roman" pitchFamily="18" charset="0"/>
                <a:cs typeface="Arial" charset="0"/>
              </a:rPr>
              <a:t> </a:t>
            </a:r>
          </a:p>
          <a:p>
            <a:pPr marL="457200" indent="-457200">
              <a:spcBef>
                <a:spcPts val="600"/>
              </a:spcBef>
              <a:spcAft>
                <a:spcPts val="600"/>
              </a:spcAft>
              <a:buFont typeface="+mj-lt"/>
              <a:buAutoNum type="arabicPeriod"/>
            </a:pPr>
            <a:r>
              <a:rPr lang="en-US" sz="2400" dirty="0">
                <a:latin typeface="Times New Roman" pitchFamily="18" charset="0"/>
                <a:cs typeface="Arial" charset="0"/>
              </a:rPr>
              <a:t>W</a:t>
            </a:r>
            <a:r>
              <a:rPr lang="en-US" sz="2400" dirty="0" smtClean="0">
                <a:latin typeface="Times New Roman" pitchFamily="18" charset="0"/>
                <a:cs typeface="Arial" charset="0"/>
              </a:rPr>
              <a:t>rite </a:t>
            </a:r>
            <a:r>
              <a:rPr lang="en-US" sz="2400" dirty="0">
                <a:latin typeface="Times New Roman" pitchFamily="18" charset="0"/>
                <a:cs typeface="Arial" charset="0"/>
              </a:rPr>
              <a:t>the number in “binary scientific notation”:</a:t>
            </a:r>
          </a:p>
          <a:p>
            <a:pPr lvl="1">
              <a:spcBef>
                <a:spcPts val="600"/>
              </a:spcBef>
              <a:spcAft>
                <a:spcPts val="600"/>
              </a:spcAft>
            </a:pPr>
            <a:r>
              <a:rPr lang="en-US" sz="2000" dirty="0" smtClean="0">
                <a:latin typeface="Times New Roman" pitchFamily="18" charset="0"/>
                <a:cs typeface="Arial" charset="0"/>
              </a:rPr>
              <a:t>		</a:t>
            </a:r>
            <a:r>
              <a:rPr lang="en-US" sz="2000" b="1" dirty="0" smtClean="0">
                <a:solidFill>
                  <a:schemeClr val="accent1"/>
                </a:solidFill>
                <a:latin typeface="Times New Roman" pitchFamily="18" charset="0"/>
                <a:cs typeface="Arial" charset="0"/>
              </a:rPr>
              <a:t>11100100</a:t>
            </a:r>
            <a:r>
              <a:rPr lang="en-US" sz="2000" b="1" baseline="-25000" dirty="0" smtClean="0">
                <a:solidFill>
                  <a:schemeClr val="accent1"/>
                </a:solidFill>
                <a:latin typeface="Times New Roman" pitchFamily="18" charset="0"/>
                <a:cs typeface="Arial" charset="0"/>
              </a:rPr>
              <a:t>2</a:t>
            </a:r>
            <a:r>
              <a:rPr lang="en-US" sz="2000" b="1" dirty="0" smtClean="0">
                <a:solidFill>
                  <a:schemeClr val="accent1"/>
                </a:solidFill>
                <a:latin typeface="Times New Roman" pitchFamily="18" charset="0"/>
                <a:cs typeface="Arial" charset="0"/>
              </a:rPr>
              <a:t> </a:t>
            </a:r>
            <a:r>
              <a:rPr lang="en-US" sz="2000" b="1" dirty="0">
                <a:solidFill>
                  <a:schemeClr val="accent1"/>
                </a:solidFill>
                <a:latin typeface="Times New Roman" pitchFamily="18" charset="0"/>
                <a:cs typeface="Arial" charset="0"/>
              </a:rPr>
              <a:t>= 1.11001</a:t>
            </a:r>
            <a:r>
              <a:rPr lang="en-US" sz="2000" b="1" baseline="-25000" dirty="0">
                <a:solidFill>
                  <a:schemeClr val="accent1"/>
                </a:solidFill>
                <a:latin typeface="Times New Roman" pitchFamily="18" charset="0"/>
                <a:cs typeface="Arial" charset="0"/>
              </a:rPr>
              <a:t>2</a:t>
            </a:r>
            <a:r>
              <a:rPr lang="en-US" sz="2000" b="1" dirty="0">
                <a:solidFill>
                  <a:schemeClr val="accent1"/>
                </a:solidFill>
                <a:latin typeface="Times New Roman" pitchFamily="18" charset="0"/>
                <a:cs typeface="Arial" charset="0"/>
              </a:rPr>
              <a:t> </a:t>
            </a:r>
            <a:r>
              <a:rPr lang="en-US" sz="2000" b="1" dirty="0">
                <a:solidFill>
                  <a:schemeClr val="accent1"/>
                </a:solidFill>
                <a:latin typeface="Times New Roman" pitchFamily="18" charset="0"/>
                <a:cs typeface="Times New Roman" pitchFamily="18" charset="0"/>
              </a:rPr>
              <a:t>×</a:t>
            </a:r>
            <a:r>
              <a:rPr lang="en-US" sz="2000" b="1" dirty="0">
                <a:solidFill>
                  <a:schemeClr val="accent1"/>
                </a:solidFill>
                <a:latin typeface="Times New Roman" pitchFamily="18" charset="0"/>
                <a:cs typeface="Arial" charset="0"/>
              </a:rPr>
              <a:t> 2</a:t>
            </a:r>
            <a:r>
              <a:rPr lang="en-US" sz="2000" b="1" baseline="30000" dirty="0">
                <a:solidFill>
                  <a:schemeClr val="accent1"/>
                </a:solidFill>
                <a:latin typeface="Times New Roman" pitchFamily="18" charset="0"/>
                <a:cs typeface="Arial" charset="0"/>
              </a:rPr>
              <a:t>7</a:t>
            </a:r>
            <a:r>
              <a:rPr lang="en-US" sz="2000" b="1" dirty="0">
                <a:solidFill>
                  <a:schemeClr val="accent1"/>
                </a:solidFill>
                <a:latin typeface="Times New Roman" pitchFamily="18" charset="0"/>
                <a:cs typeface="Arial" charset="0"/>
              </a:rPr>
              <a:t> </a:t>
            </a:r>
          </a:p>
          <a:p>
            <a:pPr marL="457200" indent="-457200">
              <a:spcBef>
                <a:spcPts val="600"/>
              </a:spcBef>
              <a:spcAft>
                <a:spcPts val="600"/>
              </a:spcAft>
              <a:buFont typeface="+mj-lt"/>
              <a:buAutoNum type="arabicPeriod"/>
            </a:pPr>
            <a:r>
              <a:rPr lang="en-US" sz="2400" dirty="0">
                <a:latin typeface="Times New Roman" pitchFamily="18" charset="0"/>
                <a:cs typeface="Arial" charset="0"/>
              </a:rPr>
              <a:t>Fill in each field of the 32-bit </a:t>
            </a:r>
            <a:r>
              <a:rPr lang="en-US" sz="2400" dirty="0" smtClean="0">
                <a:latin typeface="Times New Roman" pitchFamily="18" charset="0"/>
                <a:cs typeface="Arial" charset="0"/>
              </a:rPr>
              <a:t>floating point number</a:t>
            </a:r>
            <a:r>
              <a:rPr lang="en-US" sz="2400" dirty="0">
                <a:latin typeface="Times New Roman" pitchFamily="18" charset="0"/>
                <a:cs typeface="Arial" charset="0"/>
              </a:rPr>
              <a:t>:</a:t>
            </a:r>
          </a:p>
          <a:p>
            <a:pPr marL="742950" lvl="1" indent="-285750">
              <a:spcBef>
                <a:spcPts val="600"/>
              </a:spcBef>
              <a:spcAft>
                <a:spcPts val="600"/>
              </a:spcAft>
              <a:buFontTx/>
              <a:buChar char="–"/>
            </a:pPr>
            <a:r>
              <a:rPr lang="en-US" sz="2000" dirty="0">
                <a:latin typeface="Times New Roman" pitchFamily="18" charset="0"/>
                <a:cs typeface="Arial" charset="0"/>
              </a:rPr>
              <a:t>The sign bit is positive (0)</a:t>
            </a:r>
          </a:p>
          <a:p>
            <a:pPr marL="742950" lvl="1" indent="-285750">
              <a:spcBef>
                <a:spcPts val="600"/>
              </a:spcBef>
              <a:spcAft>
                <a:spcPts val="600"/>
              </a:spcAft>
              <a:buFontTx/>
              <a:buChar char="–"/>
            </a:pPr>
            <a:r>
              <a:rPr lang="en-US" sz="2000" dirty="0">
                <a:latin typeface="Times New Roman" pitchFamily="18" charset="0"/>
                <a:cs typeface="Arial" charset="0"/>
              </a:rPr>
              <a:t>The 8 exponent bits represent the value 7</a:t>
            </a:r>
          </a:p>
          <a:p>
            <a:pPr marL="742950" lvl="1" indent="-285750">
              <a:spcBef>
                <a:spcPts val="600"/>
              </a:spcBef>
              <a:spcAft>
                <a:spcPts val="600"/>
              </a:spcAft>
              <a:buFontTx/>
              <a:buChar char="–"/>
            </a:pPr>
            <a:r>
              <a:rPr lang="en-US" sz="2000" dirty="0">
                <a:latin typeface="Times New Roman" pitchFamily="18" charset="0"/>
                <a:cs typeface="Arial" charset="0"/>
              </a:rPr>
              <a:t>The remaining 23 bits are the mantissa</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Representation 1</a:t>
            </a:r>
            <a:endParaRPr lang="en-US" sz="4400" dirty="0">
              <a:solidFill>
                <a:schemeClr val="bg1"/>
              </a:solidFill>
              <a:latin typeface="+mj-lt"/>
            </a:endParaRPr>
          </a:p>
        </p:txBody>
      </p:sp>
    </p:spTree>
    <p:extLst>
      <p:ext uri="{BB962C8B-B14F-4D97-AF65-F5344CB8AC3E}">
        <p14:creationId xmlns:p14="http://schemas.microsoft.com/office/powerpoint/2010/main" val="80461082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710" name="Object 6"/>
          <p:cNvGraphicFramePr>
            <a:graphicFrameLocks noGrp="1" noChangeAspect="1"/>
          </p:cNvGraphicFramePr>
          <p:nvPr>
            <p:ph sz="half" idx="4294967295"/>
            <p:custDataLst>
              <p:tags r:id="rId2"/>
            </p:custDataLst>
            <p:extLst>
              <p:ext uri="{D42A27DB-BD31-4B8C-83A1-F6EECF244321}">
                <p14:modId xmlns:p14="http://schemas.microsoft.com/office/powerpoint/2010/main" val="3343623348"/>
              </p:ext>
            </p:extLst>
          </p:nvPr>
        </p:nvGraphicFramePr>
        <p:xfrm>
          <a:off x="838200" y="4724400"/>
          <a:ext cx="8077200" cy="1346200"/>
        </p:xfrm>
        <a:graphic>
          <a:graphicData uri="http://schemas.openxmlformats.org/presentationml/2006/ole">
            <mc:AlternateContent xmlns:mc="http://schemas.openxmlformats.org/markup-compatibility/2006">
              <mc:Choice xmlns:v="urn:schemas-microsoft-com:vml" Requires="v">
                <p:oleObj spid="_x0000_s73829" name="VISIO" r:id="rId7" imgW="2761560" imgH="460440" progId="Visio.Drawing.6">
                  <p:embed/>
                </p:oleObj>
              </mc:Choice>
              <mc:Fallback>
                <p:oleObj name="VISIO" r:id="rId7" imgW="2761560" imgH="4604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724400"/>
                        <a:ext cx="8077200" cy="1346200"/>
                      </a:xfrm>
                      <a:prstGeom prst="rect">
                        <a:avLst/>
                      </a:prstGeom>
                    </p:spPr>
                  </p:pic>
                </p:oleObj>
              </mc:Fallback>
            </mc:AlternateContent>
          </a:graphicData>
        </a:graphic>
      </p:graphicFrame>
      <p:sp>
        <p:nvSpPr>
          <p:cNvPr id="96870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8708"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ts val="600"/>
              </a:spcBef>
              <a:spcAft>
                <a:spcPts val="600"/>
              </a:spcAft>
              <a:buFontTx/>
              <a:buChar char="•"/>
            </a:pPr>
            <a:r>
              <a:rPr lang="en-US" sz="2400" dirty="0" smtClean="0">
                <a:latin typeface="Times New Roman" pitchFamily="18" charset="0"/>
                <a:cs typeface="Arial" charset="0"/>
              </a:rPr>
              <a:t>First </a:t>
            </a:r>
            <a:r>
              <a:rPr lang="en-US" sz="2400" dirty="0">
                <a:latin typeface="Times New Roman" pitchFamily="18" charset="0"/>
                <a:cs typeface="Arial" charset="0"/>
              </a:rPr>
              <a:t>bit of the mantissa is always 1:</a:t>
            </a:r>
          </a:p>
          <a:p>
            <a:pPr marL="742950" lvl="1" indent="-285750">
              <a:spcBef>
                <a:spcPts val="600"/>
              </a:spcBef>
              <a:spcAft>
                <a:spcPts val="600"/>
              </a:spcAft>
              <a:buFontTx/>
              <a:buChar char="–"/>
            </a:pPr>
            <a:r>
              <a:rPr lang="en-US" sz="2000" dirty="0">
                <a:latin typeface="Times New Roman" pitchFamily="18" charset="0"/>
                <a:cs typeface="Arial" charset="0"/>
              </a:rPr>
              <a:t>228</a:t>
            </a:r>
            <a:r>
              <a:rPr lang="en-US" sz="2000" baseline="-25000" dirty="0">
                <a:latin typeface="Times New Roman" pitchFamily="18" charset="0"/>
                <a:cs typeface="Arial" charset="0"/>
              </a:rPr>
              <a:t>10</a:t>
            </a:r>
            <a:r>
              <a:rPr lang="en-US" sz="2000" dirty="0">
                <a:latin typeface="Times New Roman" pitchFamily="18" charset="0"/>
                <a:cs typeface="Arial" charset="0"/>
              </a:rPr>
              <a:t> = 11100100</a:t>
            </a:r>
            <a:r>
              <a:rPr lang="en-US" sz="2000" baseline="-25000" dirty="0">
                <a:latin typeface="Times New Roman" pitchFamily="18" charset="0"/>
                <a:cs typeface="Arial" charset="0"/>
              </a:rPr>
              <a:t>2</a:t>
            </a:r>
            <a:r>
              <a:rPr lang="en-US" sz="2000" dirty="0">
                <a:latin typeface="Times New Roman" pitchFamily="18" charset="0"/>
                <a:cs typeface="Arial" charset="0"/>
              </a:rPr>
              <a:t> = </a:t>
            </a:r>
            <a:r>
              <a:rPr lang="en-US" sz="2000" b="1" dirty="0">
                <a:solidFill>
                  <a:srgbClr val="C00000"/>
                </a:solidFill>
                <a:latin typeface="Times New Roman" pitchFamily="18" charset="0"/>
                <a:cs typeface="Arial" charset="0"/>
              </a:rPr>
              <a:t>1</a:t>
            </a:r>
            <a:r>
              <a:rPr lang="en-US" sz="2000" dirty="0">
                <a:solidFill>
                  <a:schemeClr val="accent1"/>
                </a:solidFill>
                <a:latin typeface="Times New Roman" pitchFamily="18" charset="0"/>
                <a:cs typeface="Arial" charset="0"/>
              </a:rPr>
              <a:t>.</a:t>
            </a:r>
            <a:r>
              <a:rPr lang="en-US" sz="2000" b="1" dirty="0">
                <a:solidFill>
                  <a:schemeClr val="accent1"/>
                </a:solidFill>
                <a:latin typeface="Times New Roman" pitchFamily="18" charset="0"/>
                <a:cs typeface="Arial" charset="0"/>
              </a:rPr>
              <a:t>11001</a:t>
            </a:r>
            <a:r>
              <a:rPr lang="en-US" sz="2000" dirty="0">
                <a:latin typeface="Times New Roman" pitchFamily="18" charset="0"/>
                <a:cs typeface="Arial" charset="0"/>
              </a:rPr>
              <a:t> </a:t>
            </a:r>
            <a:r>
              <a:rPr lang="en-US" sz="2000" dirty="0">
                <a:latin typeface="Times New Roman" pitchFamily="18" charset="0"/>
                <a:cs typeface="Times New Roman" pitchFamily="18" charset="0"/>
              </a:rPr>
              <a:t>×</a:t>
            </a:r>
            <a:r>
              <a:rPr lang="en-US" sz="2000" dirty="0">
                <a:latin typeface="Times New Roman" pitchFamily="18" charset="0"/>
                <a:cs typeface="Arial" charset="0"/>
              </a:rPr>
              <a:t> 2</a:t>
            </a:r>
            <a:r>
              <a:rPr lang="en-US" sz="2000" baseline="30000" dirty="0">
                <a:latin typeface="Times New Roman" pitchFamily="18" charset="0"/>
                <a:cs typeface="Arial" charset="0"/>
              </a:rPr>
              <a:t>7</a:t>
            </a:r>
            <a:r>
              <a:rPr lang="en-US" sz="2000" dirty="0">
                <a:latin typeface="Times New Roman" pitchFamily="18" charset="0"/>
                <a:cs typeface="Arial" charset="0"/>
              </a:rPr>
              <a:t> </a:t>
            </a:r>
          </a:p>
          <a:p>
            <a:pPr marL="342900" indent="-342900">
              <a:spcBef>
                <a:spcPts val="600"/>
              </a:spcBef>
              <a:spcAft>
                <a:spcPts val="600"/>
              </a:spcAft>
              <a:buFontTx/>
              <a:buChar char="•"/>
            </a:pPr>
            <a:r>
              <a:rPr lang="en-US" sz="2400" dirty="0" smtClean="0">
                <a:latin typeface="Times New Roman" pitchFamily="18" charset="0"/>
                <a:cs typeface="Arial" charset="0"/>
              </a:rPr>
              <a:t>So, no need to store it: </a:t>
            </a:r>
            <a:r>
              <a:rPr lang="en-US" sz="2400" i="1" dirty="0" smtClean="0">
                <a:latin typeface="Times New Roman" pitchFamily="18" charset="0"/>
                <a:cs typeface="Arial" charset="0"/>
              </a:rPr>
              <a:t>implicit </a:t>
            </a:r>
            <a:r>
              <a:rPr lang="en-US" sz="2400" i="1" dirty="0">
                <a:latin typeface="Times New Roman" pitchFamily="18" charset="0"/>
                <a:cs typeface="Arial" charset="0"/>
              </a:rPr>
              <a:t>leading </a:t>
            </a:r>
            <a:r>
              <a:rPr lang="en-US" sz="2400" i="1" dirty="0" smtClean="0">
                <a:latin typeface="Times New Roman" pitchFamily="18" charset="0"/>
                <a:cs typeface="Arial" charset="0"/>
              </a:rPr>
              <a:t>1</a:t>
            </a:r>
            <a:endParaRPr lang="en-US" sz="2400" dirty="0">
              <a:latin typeface="Times New Roman" pitchFamily="18" charset="0"/>
              <a:cs typeface="Arial" charset="0"/>
            </a:endParaRPr>
          </a:p>
          <a:p>
            <a:pPr marL="342900" indent="-342900">
              <a:spcBef>
                <a:spcPts val="600"/>
              </a:spcBef>
              <a:spcAft>
                <a:spcPts val="600"/>
              </a:spcAft>
              <a:buFontTx/>
              <a:buChar char="•"/>
            </a:pPr>
            <a:r>
              <a:rPr lang="en-US" sz="2400" dirty="0" smtClean="0">
                <a:latin typeface="Times New Roman" pitchFamily="18" charset="0"/>
                <a:cs typeface="Arial" charset="0"/>
              </a:rPr>
              <a:t>Store </a:t>
            </a:r>
            <a:r>
              <a:rPr lang="en-US" sz="2400" dirty="0">
                <a:latin typeface="Times New Roman" pitchFamily="18" charset="0"/>
                <a:cs typeface="Arial" charset="0"/>
              </a:rPr>
              <a:t>just </a:t>
            </a:r>
            <a:r>
              <a:rPr lang="en-US" sz="2400" dirty="0" smtClean="0">
                <a:latin typeface="Times New Roman" pitchFamily="18" charset="0"/>
                <a:cs typeface="Arial" charset="0"/>
              </a:rPr>
              <a:t>fraction </a:t>
            </a:r>
            <a:r>
              <a:rPr lang="en-US" sz="2400" dirty="0">
                <a:latin typeface="Times New Roman" pitchFamily="18" charset="0"/>
                <a:cs typeface="Arial" charset="0"/>
              </a:rPr>
              <a:t>bits in </a:t>
            </a:r>
            <a:r>
              <a:rPr lang="en-US" sz="2400" dirty="0" smtClean="0">
                <a:latin typeface="Times New Roman" pitchFamily="18" charset="0"/>
                <a:cs typeface="Arial" charset="0"/>
              </a:rPr>
              <a:t>23-bit field</a:t>
            </a:r>
            <a:endParaRPr lang="en-US" sz="2400" dirty="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Representation 2</a:t>
            </a:r>
            <a:endParaRPr lang="en-US" sz="4400" dirty="0">
              <a:solidFill>
                <a:schemeClr val="bg1"/>
              </a:solidFill>
              <a:latin typeface="+mj-lt"/>
            </a:endParaRPr>
          </a:p>
        </p:txBody>
      </p:sp>
    </p:spTree>
    <p:extLst>
      <p:ext uri="{BB962C8B-B14F-4D97-AF65-F5344CB8AC3E}">
        <p14:creationId xmlns:p14="http://schemas.microsoft.com/office/powerpoint/2010/main" val="409540923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9734" name="Object 6"/>
          <p:cNvGraphicFramePr>
            <a:graphicFrameLocks noGrp="1" noChangeAspect="1"/>
          </p:cNvGraphicFramePr>
          <p:nvPr>
            <p:ph sz="half" idx="4294967295"/>
            <p:custDataLst>
              <p:tags r:id="rId2"/>
            </p:custDataLst>
            <p:extLst>
              <p:ext uri="{D42A27DB-BD31-4B8C-83A1-F6EECF244321}">
                <p14:modId xmlns:p14="http://schemas.microsoft.com/office/powerpoint/2010/main" val="955747003"/>
              </p:ext>
            </p:extLst>
          </p:nvPr>
        </p:nvGraphicFramePr>
        <p:xfrm>
          <a:off x="990600" y="3924028"/>
          <a:ext cx="7924800" cy="1694135"/>
        </p:xfrm>
        <a:graphic>
          <a:graphicData uri="http://schemas.openxmlformats.org/presentationml/2006/ole">
            <mc:AlternateContent xmlns:mc="http://schemas.openxmlformats.org/markup-compatibility/2006">
              <mc:Choice xmlns:v="urn:schemas-microsoft-com:vml" Requires="v">
                <p:oleObj spid="_x0000_s74853" name="VISIO" r:id="rId7" imgW="2761560" imgH="590400" progId="Visio.Drawing.6">
                  <p:embed/>
                </p:oleObj>
              </mc:Choice>
              <mc:Fallback>
                <p:oleObj name="VISIO" r:id="rId7" imgW="2761560" imgH="5904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924028"/>
                        <a:ext cx="7924800" cy="1694135"/>
                      </a:xfrm>
                      <a:prstGeom prst="rect">
                        <a:avLst/>
                      </a:prstGeom>
                    </p:spPr>
                  </p:pic>
                </p:oleObj>
              </mc:Fallback>
            </mc:AlternateContent>
          </a:graphicData>
        </a:graphic>
      </p:graphicFrame>
      <p:sp>
        <p:nvSpPr>
          <p:cNvPr id="96973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9732"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ts val="600"/>
              </a:spcBef>
              <a:spcAft>
                <a:spcPts val="600"/>
              </a:spcAft>
              <a:buFontTx/>
              <a:buChar char="•"/>
            </a:pPr>
            <a:r>
              <a:rPr lang="en-US" sz="2400" i="1" dirty="0">
                <a:latin typeface="Times New Roman" pitchFamily="18" charset="0"/>
                <a:cs typeface="Arial" charset="0"/>
              </a:rPr>
              <a:t>Biased exponent</a:t>
            </a:r>
            <a:r>
              <a:rPr lang="en-US" sz="2400" dirty="0">
                <a:latin typeface="Times New Roman" pitchFamily="18" charset="0"/>
                <a:cs typeface="Arial" charset="0"/>
              </a:rPr>
              <a:t>:</a:t>
            </a:r>
            <a:r>
              <a:rPr lang="en-US" sz="2400" i="1" dirty="0">
                <a:latin typeface="Times New Roman" pitchFamily="18" charset="0"/>
                <a:cs typeface="Arial" charset="0"/>
              </a:rPr>
              <a:t> </a:t>
            </a:r>
            <a:r>
              <a:rPr lang="en-US" sz="2400" dirty="0">
                <a:latin typeface="Times New Roman" pitchFamily="18" charset="0"/>
                <a:cs typeface="Arial" charset="0"/>
              </a:rPr>
              <a:t>bias = 127 (01111111</a:t>
            </a:r>
            <a:r>
              <a:rPr lang="en-US" sz="2400" baseline="-25000" dirty="0">
                <a:latin typeface="Times New Roman" pitchFamily="18" charset="0"/>
                <a:cs typeface="Arial" charset="0"/>
              </a:rPr>
              <a:t>2</a:t>
            </a:r>
            <a:r>
              <a:rPr lang="en-US" sz="2400" dirty="0">
                <a:latin typeface="Times New Roman" pitchFamily="18" charset="0"/>
                <a:cs typeface="Arial" charset="0"/>
              </a:rPr>
              <a:t>)  </a:t>
            </a:r>
          </a:p>
          <a:p>
            <a:pPr marL="742950" lvl="1" indent="-285750" algn="just">
              <a:spcBef>
                <a:spcPts val="600"/>
              </a:spcBef>
              <a:spcAft>
                <a:spcPts val="600"/>
              </a:spcAft>
              <a:buFontTx/>
              <a:buChar char="–"/>
            </a:pPr>
            <a:r>
              <a:rPr lang="en-US" sz="2000" dirty="0">
                <a:latin typeface="Times New Roman" pitchFamily="18" charset="0"/>
                <a:cs typeface="Arial" charset="0"/>
              </a:rPr>
              <a:t>Biased exponent = bias + exponent</a:t>
            </a:r>
          </a:p>
          <a:p>
            <a:pPr marL="742950" lvl="1" indent="-285750" algn="just">
              <a:spcBef>
                <a:spcPts val="600"/>
              </a:spcBef>
              <a:spcAft>
                <a:spcPts val="600"/>
              </a:spcAft>
              <a:buFontTx/>
              <a:buChar char="–"/>
            </a:pPr>
            <a:r>
              <a:rPr lang="en-US" sz="2000" dirty="0">
                <a:latin typeface="Times New Roman" pitchFamily="18" charset="0"/>
                <a:cs typeface="Arial" charset="0"/>
              </a:rPr>
              <a:t>Exponent of 7 is stored as:</a:t>
            </a:r>
          </a:p>
          <a:p>
            <a:pPr marL="742950" lvl="1" indent="-285750" algn="just">
              <a:spcBef>
                <a:spcPts val="600"/>
              </a:spcBef>
              <a:spcAft>
                <a:spcPts val="600"/>
              </a:spcAft>
            </a:pPr>
            <a:r>
              <a:rPr lang="en-US" sz="2000" dirty="0">
                <a:latin typeface="Times New Roman" pitchFamily="18" charset="0"/>
                <a:cs typeface="Arial" charset="0"/>
              </a:rPr>
              <a:t>			127 + 7 = 134 = 0x10000110</a:t>
            </a:r>
            <a:r>
              <a:rPr lang="en-US" sz="2000" baseline="-25000" dirty="0">
                <a:latin typeface="Times New Roman" pitchFamily="18" charset="0"/>
                <a:cs typeface="Arial" charset="0"/>
              </a:rPr>
              <a:t>2</a:t>
            </a:r>
          </a:p>
          <a:p>
            <a:pPr marL="342900" indent="-342900" algn="just">
              <a:spcBef>
                <a:spcPts val="600"/>
              </a:spcBef>
              <a:spcAft>
                <a:spcPts val="600"/>
              </a:spcAft>
              <a:buFontTx/>
              <a:buChar char="•"/>
            </a:pPr>
            <a:r>
              <a:rPr lang="en-US" sz="2400" dirty="0">
                <a:latin typeface="Times New Roman" pitchFamily="18" charset="0"/>
                <a:cs typeface="Arial" charset="0"/>
              </a:rPr>
              <a:t>The </a:t>
            </a:r>
            <a:r>
              <a:rPr lang="en-US" sz="2400" b="1" dirty="0">
                <a:latin typeface="Times New Roman" pitchFamily="18" charset="0"/>
                <a:cs typeface="Arial" charset="0"/>
              </a:rPr>
              <a:t>IEEE 754 32-bit floating-point representation</a:t>
            </a:r>
            <a:r>
              <a:rPr lang="en-US" sz="2400" dirty="0">
                <a:latin typeface="Times New Roman" pitchFamily="18" charset="0"/>
                <a:cs typeface="Arial" charset="0"/>
              </a:rPr>
              <a:t> of 228</a:t>
            </a:r>
            <a:r>
              <a:rPr lang="en-US" sz="2400" baseline="-25000" dirty="0">
                <a:latin typeface="Times New Roman" pitchFamily="18" charset="0"/>
                <a:cs typeface="Arial" charset="0"/>
              </a:rPr>
              <a:t>10</a:t>
            </a:r>
          </a:p>
          <a:p>
            <a:pPr marL="342900" indent="-342900" algn="just">
              <a:spcBef>
                <a:spcPts val="600"/>
              </a:spcBef>
              <a:spcAft>
                <a:spcPts val="600"/>
              </a:spcAft>
              <a:buFontTx/>
              <a:buChar char="•"/>
            </a:pPr>
            <a:endParaRPr lang="en-US" sz="2400" baseline="-25000" dirty="0">
              <a:latin typeface="Times New Roman" pitchFamily="18" charset="0"/>
              <a:cs typeface="Arial" charset="0"/>
            </a:endParaRPr>
          </a:p>
          <a:p>
            <a:pPr marL="342900" indent="-342900" algn="just">
              <a:spcBef>
                <a:spcPts val="600"/>
              </a:spcBef>
              <a:spcAft>
                <a:spcPts val="600"/>
              </a:spcAft>
              <a:buFontTx/>
              <a:buChar char="•"/>
            </a:pPr>
            <a:endParaRPr lang="en-US" sz="2400" baseline="-25000" dirty="0">
              <a:latin typeface="Times New Roman" pitchFamily="18" charset="0"/>
              <a:cs typeface="Arial" charset="0"/>
            </a:endParaRPr>
          </a:p>
          <a:p>
            <a:pPr marL="342900" indent="-342900" algn="just">
              <a:spcBef>
                <a:spcPts val="600"/>
              </a:spcBef>
              <a:spcAft>
                <a:spcPts val="600"/>
              </a:spcAft>
              <a:buFontTx/>
              <a:buChar char="•"/>
            </a:pPr>
            <a:endParaRPr lang="en-US" sz="2400" baseline="-25000" dirty="0">
              <a:latin typeface="Times New Roman" pitchFamily="18" charset="0"/>
              <a:cs typeface="Arial" charset="0"/>
            </a:endParaRPr>
          </a:p>
          <a:p>
            <a:pPr marL="342900" indent="-342900" algn="just">
              <a:spcBef>
                <a:spcPts val="600"/>
              </a:spcBef>
              <a:spcAft>
                <a:spcPts val="600"/>
              </a:spcAft>
              <a:buFontTx/>
              <a:buChar char="•"/>
            </a:pPr>
            <a:endParaRPr lang="en-US" sz="2400" baseline="-25000" dirty="0">
              <a:latin typeface="Times New Roman" pitchFamily="18" charset="0"/>
              <a:cs typeface="Arial" charset="0"/>
            </a:endParaRPr>
          </a:p>
          <a:p>
            <a:pPr marL="342900" indent="-342900" algn="just">
              <a:spcBef>
                <a:spcPts val="600"/>
              </a:spcBef>
              <a:spcAft>
                <a:spcPts val="600"/>
              </a:spcAft>
              <a:buFontTx/>
              <a:buChar char="•"/>
            </a:pPr>
            <a:endParaRPr lang="en-US" sz="2400" baseline="-25000" dirty="0">
              <a:latin typeface="Times New Roman" pitchFamily="18" charset="0"/>
              <a:cs typeface="Arial" charset="0"/>
            </a:endParaRPr>
          </a:p>
          <a:p>
            <a:pPr algn="just">
              <a:spcBef>
                <a:spcPts val="600"/>
              </a:spcBef>
              <a:spcAft>
                <a:spcPts val="600"/>
              </a:spcAft>
            </a:pPr>
            <a:r>
              <a:rPr lang="en-US" sz="2000" dirty="0" smtClean="0">
                <a:latin typeface="Times New Roman" pitchFamily="18" charset="0"/>
                <a:cs typeface="Arial" charset="0"/>
              </a:rPr>
              <a:t>		   </a:t>
            </a:r>
            <a:r>
              <a:rPr lang="en-US" sz="2800" dirty="0">
                <a:latin typeface="Times New Roman" pitchFamily="18" charset="0"/>
                <a:cs typeface="Arial" charset="0"/>
              </a:rPr>
              <a:t>i</a:t>
            </a:r>
            <a:r>
              <a:rPr lang="en-US" sz="2800" dirty="0" smtClean="0">
                <a:latin typeface="Times New Roman" pitchFamily="18" charset="0"/>
                <a:cs typeface="Arial" charset="0"/>
              </a:rPr>
              <a:t>n </a:t>
            </a:r>
            <a:r>
              <a:rPr lang="en-US" sz="2800" dirty="0">
                <a:latin typeface="Times New Roman" pitchFamily="18" charset="0"/>
                <a:cs typeface="Arial" charset="0"/>
              </a:rPr>
              <a:t>hexadecimal: </a:t>
            </a:r>
            <a:r>
              <a:rPr lang="en-US" sz="2800" b="1" dirty="0">
                <a:solidFill>
                  <a:schemeClr val="accent1"/>
                </a:solidFill>
                <a:latin typeface="Times New Roman" pitchFamily="18" charset="0"/>
                <a:cs typeface="Arial" charset="0"/>
              </a:rPr>
              <a:t>0x43640000</a:t>
            </a:r>
          </a:p>
          <a:p>
            <a:pPr marL="342900" indent="-342900" algn="just">
              <a:spcBef>
                <a:spcPts val="600"/>
              </a:spcBef>
              <a:spcAft>
                <a:spcPts val="600"/>
              </a:spcAft>
              <a:buFontTx/>
              <a:buChar char="•"/>
            </a:pPr>
            <a:endParaRPr lang="en-US" sz="2400" dirty="0">
              <a:latin typeface="Times New Roman" pitchFamily="18" charset="0"/>
              <a:cs typeface="Arial" charset="0"/>
            </a:endParaRPr>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Representation 3</a:t>
            </a:r>
            <a:endParaRPr lang="en-US" sz="4400" dirty="0">
              <a:solidFill>
                <a:schemeClr val="bg1"/>
              </a:solidFill>
              <a:latin typeface="+mj-lt"/>
            </a:endParaRPr>
          </a:p>
        </p:txBody>
      </p:sp>
    </p:spTree>
    <p:extLst>
      <p:ext uri="{BB962C8B-B14F-4D97-AF65-F5344CB8AC3E}">
        <p14:creationId xmlns:p14="http://schemas.microsoft.com/office/powerpoint/2010/main" val="196497042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39716"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smtClean="0">
                <a:latin typeface="Times New Roman" pitchFamily="18" charset="0"/>
                <a:cs typeface="Arial" charset="0"/>
              </a:rPr>
              <a:t>Write </a:t>
            </a:r>
            <a:r>
              <a:rPr lang="en-US" sz="2400" dirty="0">
                <a:latin typeface="Times New Roman" pitchFamily="18" charset="0"/>
                <a:cs typeface="Arial" charset="0"/>
              </a:rPr>
              <a:t>-58.25</a:t>
            </a:r>
            <a:r>
              <a:rPr lang="en-US" sz="2400" baseline="-25000" dirty="0">
                <a:latin typeface="Times New Roman" pitchFamily="18" charset="0"/>
                <a:cs typeface="Arial" charset="0"/>
              </a:rPr>
              <a:t>10</a:t>
            </a:r>
            <a:r>
              <a:rPr lang="en-US" sz="2400" dirty="0">
                <a:latin typeface="Times New Roman" pitchFamily="18" charset="0"/>
                <a:cs typeface="Arial" charset="0"/>
              </a:rPr>
              <a:t> </a:t>
            </a:r>
            <a:r>
              <a:rPr lang="en-US" sz="2400" dirty="0" smtClean="0">
                <a:latin typeface="Times New Roman" pitchFamily="18" charset="0"/>
                <a:cs typeface="Arial" charset="0"/>
              </a:rPr>
              <a:t>in floating point (IEEE 754)</a:t>
            </a:r>
          </a:p>
          <a:p>
            <a:pPr marL="342900" indent="-342900">
              <a:spcBef>
                <a:spcPct val="20000"/>
              </a:spcBef>
              <a:buFontTx/>
              <a:buChar char="•"/>
            </a:pPr>
            <a:endParaRPr lang="en-US" sz="18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Example</a:t>
            </a:r>
            <a:endParaRPr lang="en-US" sz="4400" dirty="0">
              <a:solidFill>
                <a:schemeClr val="bg1"/>
              </a:solidFill>
              <a:latin typeface="+mj-lt"/>
            </a:endParaRPr>
          </a:p>
        </p:txBody>
      </p:sp>
    </p:spTree>
    <p:extLst>
      <p:ext uri="{BB962C8B-B14F-4D97-AF65-F5344CB8AC3E}">
        <p14:creationId xmlns:p14="http://schemas.microsoft.com/office/powerpoint/2010/main" val="182249719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4356"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883397575"/>
              </p:ext>
            </p:extLst>
          </p:nvPr>
        </p:nvGraphicFramePr>
        <p:xfrm>
          <a:off x="2091531" y="1066800"/>
          <a:ext cx="4960938" cy="5257800"/>
        </p:xfrm>
        <a:graphic>
          <a:graphicData uri="http://schemas.openxmlformats.org/presentationml/2006/ole">
            <mc:AlternateContent xmlns:mc="http://schemas.openxmlformats.org/markup-compatibility/2006">
              <mc:Choice xmlns:v="urn:schemas-microsoft-com:vml" Requires="v">
                <p:oleObj spid="_x0000_s54372" name="VISIO" r:id="rId6" imgW="2510280" imgH="2660400" progId="Visio.Drawing.6">
                  <p:embed/>
                </p:oleObj>
              </mc:Choice>
              <mc:Fallback>
                <p:oleObj name="VISIO" r:id="rId6" imgW="2510280" imgH="266040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1531" y="1066800"/>
                        <a:ext cx="4960938" cy="5257800"/>
                      </a:xfrm>
                      <a:prstGeom prst="rect">
                        <a:avLst/>
                      </a:prstGeom>
                    </p:spPr>
                  </p:pic>
                </p:oleObj>
              </mc:Fallback>
            </mc:AlternateContent>
          </a:graphicData>
        </a:graphic>
      </p:graphicFrame>
      <p:sp>
        <p:nvSpPr>
          <p:cNvPr id="112435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1-Bit Adders</a:t>
            </a:r>
            <a:endParaRPr lang="en-US" sz="4400" dirty="0">
              <a:solidFill>
                <a:schemeClr val="bg1"/>
              </a:solidFill>
              <a:latin typeface="+mj-lt"/>
            </a:endParaRPr>
          </a:p>
        </p:txBody>
      </p:sp>
    </p:spTree>
    <p:extLst>
      <p:ext uri="{BB962C8B-B14F-4D97-AF65-F5344CB8AC3E}">
        <p14:creationId xmlns:p14="http://schemas.microsoft.com/office/powerpoint/2010/main" val="424985834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9717" name="Object 5"/>
          <p:cNvGraphicFramePr>
            <a:graphicFrameLocks noGrp="1" noChangeAspect="1"/>
          </p:cNvGraphicFramePr>
          <p:nvPr>
            <p:ph idx="4294967295"/>
            <p:custDataLst>
              <p:tags r:id="rId2"/>
            </p:custDataLst>
            <p:extLst>
              <p:ext uri="{D42A27DB-BD31-4B8C-83A1-F6EECF244321}">
                <p14:modId xmlns:p14="http://schemas.microsoft.com/office/powerpoint/2010/main" val="591344643"/>
              </p:ext>
            </p:extLst>
          </p:nvPr>
        </p:nvGraphicFramePr>
        <p:xfrm>
          <a:off x="1181100" y="4572000"/>
          <a:ext cx="7315200" cy="1219200"/>
        </p:xfrm>
        <a:graphic>
          <a:graphicData uri="http://schemas.openxmlformats.org/presentationml/2006/ole">
            <mc:AlternateContent xmlns:mc="http://schemas.openxmlformats.org/markup-compatibility/2006">
              <mc:Choice xmlns:v="urn:schemas-microsoft-com:vml" Requires="v">
                <p:oleObj spid="_x0000_s76902" name="VISIO" r:id="rId7" imgW="2761560" imgH="460440" progId="Visio.Drawing.6">
                  <p:embed/>
                </p:oleObj>
              </mc:Choice>
              <mc:Fallback>
                <p:oleObj name="VISIO" r:id="rId7" imgW="2761560" imgH="4604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1100" y="4572000"/>
                        <a:ext cx="7315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971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39716"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smtClean="0">
                <a:latin typeface="Times New Roman" pitchFamily="18" charset="0"/>
                <a:cs typeface="Arial" charset="0"/>
              </a:rPr>
              <a:t>Write </a:t>
            </a:r>
            <a:r>
              <a:rPr lang="en-US" sz="2400" dirty="0">
                <a:latin typeface="Times New Roman" pitchFamily="18" charset="0"/>
                <a:cs typeface="Arial" charset="0"/>
              </a:rPr>
              <a:t>-58.25</a:t>
            </a:r>
            <a:r>
              <a:rPr lang="en-US" sz="2400" baseline="-25000" dirty="0">
                <a:latin typeface="Times New Roman" pitchFamily="18" charset="0"/>
                <a:cs typeface="Arial" charset="0"/>
              </a:rPr>
              <a:t>10</a:t>
            </a:r>
            <a:r>
              <a:rPr lang="en-US" sz="2400" dirty="0">
                <a:latin typeface="Times New Roman" pitchFamily="18" charset="0"/>
                <a:cs typeface="Arial" charset="0"/>
              </a:rPr>
              <a:t> </a:t>
            </a:r>
            <a:r>
              <a:rPr lang="en-US" sz="2400" dirty="0" smtClean="0">
                <a:latin typeface="Times New Roman" pitchFamily="18" charset="0"/>
                <a:cs typeface="Arial" charset="0"/>
              </a:rPr>
              <a:t>in floating point (IEEE 754)</a:t>
            </a:r>
          </a:p>
          <a:p>
            <a:pPr marL="457200" indent="-457200" algn="just">
              <a:spcBef>
                <a:spcPts val="600"/>
              </a:spcBef>
              <a:spcAft>
                <a:spcPts val="600"/>
              </a:spcAft>
              <a:buFont typeface="+mj-lt"/>
              <a:buAutoNum type="arabicPeriod"/>
            </a:pPr>
            <a:r>
              <a:rPr lang="en-US" sz="2000" dirty="0" smtClean="0">
                <a:latin typeface="Times New Roman" pitchFamily="18" charset="0"/>
                <a:cs typeface="Arial" charset="0"/>
              </a:rPr>
              <a:t>Convert decimal to binary: </a:t>
            </a:r>
          </a:p>
          <a:p>
            <a:pPr lvl="1" algn="just">
              <a:spcBef>
                <a:spcPts val="600"/>
              </a:spcBef>
              <a:spcAft>
                <a:spcPts val="600"/>
              </a:spcAft>
            </a:pPr>
            <a:r>
              <a:rPr lang="en-US" sz="1800" dirty="0" smtClean="0">
                <a:latin typeface="Times New Roman" pitchFamily="18" charset="0"/>
                <a:cs typeface="Arial" charset="0"/>
              </a:rPr>
              <a:t>	58.25</a:t>
            </a:r>
            <a:r>
              <a:rPr lang="en-US" sz="1800" baseline="-25000" dirty="0" smtClean="0">
                <a:latin typeface="Times New Roman" pitchFamily="18" charset="0"/>
                <a:cs typeface="Arial" charset="0"/>
              </a:rPr>
              <a:t>10</a:t>
            </a:r>
            <a:r>
              <a:rPr lang="en-US" sz="1800" dirty="0" smtClean="0">
                <a:latin typeface="Times New Roman" pitchFamily="18" charset="0"/>
                <a:cs typeface="Arial" charset="0"/>
              </a:rPr>
              <a:t> </a:t>
            </a:r>
            <a:r>
              <a:rPr lang="en-US" sz="1800" dirty="0">
                <a:latin typeface="Times New Roman" pitchFamily="18" charset="0"/>
                <a:cs typeface="Arial" charset="0"/>
              </a:rPr>
              <a:t>= </a:t>
            </a:r>
            <a:r>
              <a:rPr lang="en-US" sz="1800" b="1" dirty="0" smtClean="0">
                <a:solidFill>
                  <a:schemeClr val="accent1"/>
                </a:solidFill>
                <a:latin typeface="Times New Roman" pitchFamily="18" charset="0"/>
                <a:cs typeface="Arial" charset="0"/>
              </a:rPr>
              <a:t>111010.01</a:t>
            </a:r>
            <a:r>
              <a:rPr lang="en-US" sz="1800" b="1" baseline="-25000" dirty="0" smtClean="0">
                <a:solidFill>
                  <a:schemeClr val="accent1"/>
                </a:solidFill>
                <a:latin typeface="Times New Roman" pitchFamily="18" charset="0"/>
                <a:cs typeface="Arial" charset="0"/>
              </a:rPr>
              <a:t>2</a:t>
            </a:r>
            <a:endParaRPr lang="en-US" sz="1800" b="1" dirty="0">
              <a:solidFill>
                <a:schemeClr val="accent1"/>
              </a:solidFill>
              <a:latin typeface="Times New Roman" pitchFamily="18" charset="0"/>
              <a:cs typeface="Arial" charset="0"/>
            </a:endParaRPr>
          </a:p>
          <a:p>
            <a:pPr marL="457200" indent="-457200" algn="just">
              <a:spcBef>
                <a:spcPts val="600"/>
              </a:spcBef>
              <a:spcAft>
                <a:spcPts val="600"/>
              </a:spcAft>
              <a:buFont typeface="+mj-lt"/>
              <a:buAutoNum type="arabicPeriod"/>
            </a:pPr>
            <a:r>
              <a:rPr lang="en-US" sz="2000" dirty="0" smtClean="0">
                <a:latin typeface="Times New Roman" pitchFamily="18" charset="0"/>
                <a:cs typeface="Arial" charset="0"/>
              </a:rPr>
              <a:t>Write in binary scientific notation:</a:t>
            </a:r>
          </a:p>
          <a:p>
            <a:pPr algn="just">
              <a:spcBef>
                <a:spcPts val="600"/>
              </a:spcBef>
              <a:spcAft>
                <a:spcPts val="600"/>
              </a:spcAft>
            </a:pPr>
            <a:r>
              <a:rPr lang="en-US" sz="2000" dirty="0" smtClean="0">
                <a:latin typeface="Times New Roman" pitchFamily="18" charset="0"/>
                <a:cs typeface="Arial" charset="0"/>
              </a:rPr>
              <a:t>	</a:t>
            </a:r>
            <a:r>
              <a:rPr lang="en-US" sz="2000" b="1" dirty="0" smtClean="0">
                <a:solidFill>
                  <a:schemeClr val="accent1"/>
                </a:solidFill>
                <a:latin typeface="Times New Roman" pitchFamily="18" charset="0"/>
                <a:cs typeface="Arial" charset="0"/>
              </a:rPr>
              <a:t>1.1101001 </a:t>
            </a:r>
            <a:r>
              <a:rPr lang="en-US" sz="2000" b="1" dirty="0">
                <a:solidFill>
                  <a:schemeClr val="accent1"/>
                </a:solidFill>
                <a:latin typeface="Times New Roman" pitchFamily="18" charset="0"/>
                <a:cs typeface="Times New Roman" pitchFamily="18" charset="0"/>
              </a:rPr>
              <a:t>×</a:t>
            </a:r>
            <a:r>
              <a:rPr lang="en-US" sz="2000" b="1" dirty="0">
                <a:solidFill>
                  <a:schemeClr val="accent1"/>
                </a:solidFill>
                <a:latin typeface="Times New Roman" pitchFamily="18" charset="0"/>
                <a:cs typeface="Arial" charset="0"/>
              </a:rPr>
              <a:t> 2</a:t>
            </a:r>
            <a:r>
              <a:rPr lang="en-US" sz="2000" b="1" baseline="30000" dirty="0">
                <a:solidFill>
                  <a:schemeClr val="accent1"/>
                </a:solidFill>
                <a:latin typeface="Times New Roman" pitchFamily="18" charset="0"/>
                <a:cs typeface="Arial" charset="0"/>
              </a:rPr>
              <a:t>5</a:t>
            </a:r>
            <a:endParaRPr lang="en-US" sz="2000" b="1" dirty="0" smtClean="0">
              <a:solidFill>
                <a:schemeClr val="accent1"/>
              </a:solidFill>
              <a:latin typeface="Times New Roman" pitchFamily="18" charset="0"/>
              <a:cs typeface="Arial" charset="0"/>
            </a:endParaRPr>
          </a:p>
          <a:p>
            <a:pPr marL="457200" indent="-457200" algn="just">
              <a:buFont typeface="+mj-lt"/>
              <a:buAutoNum type="arabicPeriod" startAt="3"/>
            </a:pPr>
            <a:r>
              <a:rPr lang="en-US" sz="2000" dirty="0" smtClean="0">
                <a:latin typeface="Times New Roman" pitchFamily="18" charset="0"/>
                <a:cs typeface="Arial" charset="0"/>
              </a:rPr>
              <a:t>Fill </a:t>
            </a:r>
            <a:r>
              <a:rPr lang="en-US" sz="2000" dirty="0">
                <a:latin typeface="Times New Roman" pitchFamily="18" charset="0"/>
                <a:cs typeface="Arial" charset="0"/>
              </a:rPr>
              <a:t>in </a:t>
            </a:r>
            <a:r>
              <a:rPr lang="en-US" sz="2000" dirty="0" smtClean="0">
                <a:latin typeface="Times New Roman" pitchFamily="18" charset="0"/>
                <a:cs typeface="Arial" charset="0"/>
              </a:rPr>
              <a:t>fields:</a:t>
            </a:r>
            <a:endParaRPr lang="en-US" sz="2000" dirty="0">
              <a:latin typeface="Times New Roman" pitchFamily="18" charset="0"/>
              <a:cs typeface="Arial" charset="0"/>
            </a:endParaRPr>
          </a:p>
          <a:p>
            <a:pPr lvl="1" algn="just"/>
            <a:r>
              <a:rPr lang="en-US" sz="1800" dirty="0" smtClean="0">
                <a:latin typeface="Times New Roman" pitchFamily="18" charset="0"/>
                <a:cs typeface="Arial" charset="0"/>
              </a:rPr>
              <a:t>	</a:t>
            </a:r>
            <a:r>
              <a:rPr lang="en-US" sz="1800" b="1" dirty="0" smtClean="0">
                <a:latin typeface="Times New Roman" pitchFamily="18" charset="0"/>
                <a:cs typeface="Arial" charset="0"/>
              </a:rPr>
              <a:t>Sign </a:t>
            </a:r>
            <a:r>
              <a:rPr lang="en-US" sz="1800" b="1" dirty="0">
                <a:latin typeface="Times New Roman" pitchFamily="18" charset="0"/>
                <a:cs typeface="Arial" charset="0"/>
              </a:rPr>
              <a:t>bit: </a:t>
            </a:r>
            <a:r>
              <a:rPr lang="en-US" sz="1800" b="1" dirty="0">
                <a:solidFill>
                  <a:schemeClr val="accent1"/>
                </a:solidFill>
                <a:latin typeface="Times New Roman" pitchFamily="18" charset="0"/>
                <a:cs typeface="Arial" charset="0"/>
              </a:rPr>
              <a:t>1</a:t>
            </a:r>
            <a:r>
              <a:rPr lang="en-US" sz="1800" dirty="0">
                <a:latin typeface="Times New Roman" pitchFamily="18" charset="0"/>
                <a:cs typeface="Arial" charset="0"/>
              </a:rPr>
              <a:t> (negative)</a:t>
            </a:r>
          </a:p>
          <a:p>
            <a:pPr lvl="1" algn="just"/>
            <a:r>
              <a:rPr lang="en-US" sz="1800" dirty="0" smtClean="0">
                <a:latin typeface="Times New Roman" pitchFamily="18" charset="0"/>
                <a:cs typeface="Arial" charset="0"/>
              </a:rPr>
              <a:t>	</a:t>
            </a:r>
            <a:r>
              <a:rPr lang="en-US" sz="1800" b="1" dirty="0" smtClean="0">
                <a:latin typeface="Times New Roman" pitchFamily="18" charset="0"/>
                <a:cs typeface="Arial" charset="0"/>
              </a:rPr>
              <a:t>8 </a:t>
            </a:r>
            <a:r>
              <a:rPr lang="en-US" sz="1800" b="1" dirty="0">
                <a:latin typeface="Times New Roman" pitchFamily="18" charset="0"/>
                <a:cs typeface="Arial" charset="0"/>
              </a:rPr>
              <a:t>exponent bits: </a:t>
            </a:r>
            <a:r>
              <a:rPr lang="en-US" sz="1800" dirty="0">
                <a:latin typeface="Times New Roman" pitchFamily="18" charset="0"/>
                <a:cs typeface="Arial" charset="0"/>
              </a:rPr>
              <a:t>(127 + 5) = 132 = </a:t>
            </a:r>
            <a:r>
              <a:rPr lang="en-US" sz="1800" b="1" dirty="0">
                <a:solidFill>
                  <a:schemeClr val="accent1"/>
                </a:solidFill>
                <a:latin typeface="Times New Roman" pitchFamily="18" charset="0"/>
                <a:cs typeface="Arial" charset="0"/>
              </a:rPr>
              <a:t>10000100</a:t>
            </a:r>
            <a:r>
              <a:rPr lang="en-US" sz="1800" b="1" baseline="-25000" dirty="0">
                <a:solidFill>
                  <a:schemeClr val="accent1"/>
                </a:solidFill>
                <a:latin typeface="Times New Roman" pitchFamily="18" charset="0"/>
                <a:cs typeface="Arial" charset="0"/>
              </a:rPr>
              <a:t>2</a:t>
            </a:r>
          </a:p>
          <a:p>
            <a:pPr lvl="1" algn="just"/>
            <a:r>
              <a:rPr lang="en-US" sz="1800" dirty="0" smtClean="0">
                <a:latin typeface="Times New Roman" pitchFamily="18" charset="0"/>
                <a:cs typeface="Arial" charset="0"/>
              </a:rPr>
              <a:t>	</a:t>
            </a:r>
            <a:r>
              <a:rPr lang="en-US" sz="1800" b="1" dirty="0" smtClean="0">
                <a:latin typeface="Times New Roman" pitchFamily="18" charset="0"/>
                <a:cs typeface="Arial" charset="0"/>
              </a:rPr>
              <a:t>23 </a:t>
            </a:r>
            <a:r>
              <a:rPr lang="en-US" sz="1800" b="1" dirty="0">
                <a:latin typeface="Times New Roman" pitchFamily="18" charset="0"/>
                <a:cs typeface="Arial" charset="0"/>
              </a:rPr>
              <a:t>fraction bits: </a:t>
            </a:r>
            <a:r>
              <a:rPr lang="en-US" sz="1800" b="1" dirty="0">
                <a:solidFill>
                  <a:schemeClr val="accent1"/>
                </a:solidFill>
                <a:latin typeface="Times New Roman" pitchFamily="18" charset="0"/>
                <a:cs typeface="Arial" charset="0"/>
              </a:rPr>
              <a:t>110 1001 0000 0000 0000 0000</a:t>
            </a:r>
          </a:p>
          <a:p>
            <a:pPr marL="742950" lvl="1" indent="-285750" algn="just">
              <a:spcBef>
                <a:spcPts val="600"/>
              </a:spcBef>
              <a:spcAft>
                <a:spcPts val="600"/>
              </a:spcAft>
              <a:buFontTx/>
              <a:buChar char="–"/>
            </a:pPr>
            <a:endParaRPr lang="en-US" sz="1800" dirty="0">
              <a:latin typeface="Times New Roman" pitchFamily="18" charset="0"/>
              <a:cs typeface="Arial" charset="0"/>
            </a:endParaRPr>
          </a:p>
          <a:p>
            <a:pPr marL="742950" lvl="1" indent="-285750" algn="just">
              <a:spcBef>
                <a:spcPts val="600"/>
              </a:spcBef>
              <a:spcAft>
                <a:spcPts val="600"/>
              </a:spcAft>
              <a:buFontTx/>
              <a:buChar char="–"/>
            </a:pPr>
            <a:endParaRPr lang="en-US" sz="1800" dirty="0">
              <a:latin typeface="Times New Roman" pitchFamily="18" charset="0"/>
              <a:cs typeface="Arial" charset="0"/>
            </a:endParaRPr>
          </a:p>
          <a:p>
            <a:pPr marL="742950" lvl="1" indent="-285750" algn="just">
              <a:spcBef>
                <a:spcPts val="600"/>
              </a:spcBef>
              <a:spcAft>
                <a:spcPts val="600"/>
              </a:spcAft>
              <a:buFontTx/>
              <a:buChar char="–"/>
            </a:pPr>
            <a:endParaRPr lang="en-US" sz="800" dirty="0">
              <a:latin typeface="Times New Roman" pitchFamily="18" charset="0"/>
              <a:cs typeface="Arial" charset="0"/>
            </a:endParaRPr>
          </a:p>
          <a:p>
            <a:pPr algn="just">
              <a:spcBef>
                <a:spcPts val="600"/>
              </a:spcBef>
              <a:spcAft>
                <a:spcPts val="600"/>
              </a:spcAft>
            </a:pPr>
            <a:r>
              <a:rPr lang="en-US" sz="2000" dirty="0" smtClean="0">
                <a:latin typeface="Times New Roman" pitchFamily="18" charset="0"/>
                <a:cs typeface="Arial" charset="0"/>
              </a:rPr>
              <a:t>		in </a:t>
            </a:r>
            <a:r>
              <a:rPr lang="en-US" sz="2000" dirty="0">
                <a:latin typeface="Times New Roman" pitchFamily="18" charset="0"/>
                <a:cs typeface="Arial" charset="0"/>
              </a:rPr>
              <a:t>hexadecimal: </a:t>
            </a:r>
            <a:r>
              <a:rPr lang="en-US" sz="2000" b="1" dirty="0">
                <a:solidFill>
                  <a:schemeClr val="accent1"/>
                </a:solidFill>
                <a:latin typeface="Times New Roman" pitchFamily="18" charset="0"/>
                <a:cs typeface="Arial" charset="0"/>
              </a:rPr>
              <a:t>0xC2690000</a:t>
            </a:r>
          </a:p>
          <a:p>
            <a:pPr marL="342900" indent="-342900">
              <a:spcBef>
                <a:spcPct val="20000"/>
              </a:spcBef>
              <a:buFontTx/>
              <a:buChar char="•"/>
            </a:pPr>
            <a:endParaRPr lang="en-US" sz="18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Example</a:t>
            </a:r>
            <a:endParaRPr lang="en-US" sz="4400" dirty="0">
              <a:solidFill>
                <a:schemeClr val="bg1"/>
              </a:solidFill>
              <a:latin typeface="+mj-lt"/>
            </a:endParaRPr>
          </a:p>
        </p:txBody>
      </p:sp>
    </p:spTree>
    <p:extLst>
      <p:ext uri="{BB962C8B-B14F-4D97-AF65-F5344CB8AC3E}">
        <p14:creationId xmlns:p14="http://schemas.microsoft.com/office/powerpoint/2010/main" val="212024008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9575" name="Group 87"/>
          <p:cNvGraphicFramePr>
            <a:graphicFrameLocks noGrp="1"/>
          </p:cNvGraphicFramePr>
          <p:nvPr>
            <p:ph sz="half" idx="4294967295"/>
            <p:custDataLst>
              <p:tags r:id="rId1"/>
            </p:custDataLst>
            <p:extLst>
              <p:ext uri="{D42A27DB-BD31-4B8C-83A1-F6EECF244321}">
                <p14:modId xmlns:p14="http://schemas.microsoft.com/office/powerpoint/2010/main" val="524082987"/>
              </p:ext>
            </p:extLst>
          </p:nvPr>
        </p:nvGraphicFramePr>
        <p:xfrm>
          <a:off x="1157654" y="1828800"/>
          <a:ext cx="7534275" cy="2878139"/>
        </p:xfrm>
        <a:graphic>
          <a:graphicData uri="http://schemas.openxmlformats.org/drawingml/2006/table">
            <a:tbl>
              <a:tblPr/>
              <a:tblGrid>
                <a:gridCol w="1371600"/>
                <a:gridCol w="838200"/>
                <a:gridCol w="1524000"/>
                <a:gridCol w="3800475"/>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Sign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Exponent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Fraction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00000000000000000000000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11111111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00000000000000000000000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11111111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00000000000000000000000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Arial" charset="0"/>
                        </a:rPr>
                        <a:t>NaN</a:t>
                      </a: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11111111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non-zero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59490"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Special Cases</a:t>
            </a:r>
            <a:endParaRPr lang="en-US" sz="4400" dirty="0">
              <a:solidFill>
                <a:schemeClr val="bg1"/>
              </a:solidFill>
              <a:latin typeface="+mj-lt"/>
            </a:endParaRPr>
          </a:p>
        </p:txBody>
      </p:sp>
    </p:spTree>
    <p:extLst>
      <p:ext uri="{BB962C8B-B14F-4D97-AF65-F5344CB8AC3E}">
        <p14:creationId xmlns:p14="http://schemas.microsoft.com/office/powerpoint/2010/main" val="217157195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0516"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b="1" dirty="0">
                <a:latin typeface="Times New Roman" pitchFamily="18" charset="0"/>
                <a:cs typeface="Arial" charset="0"/>
              </a:rPr>
              <a:t>Single-Precision:</a:t>
            </a:r>
          </a:p>
          <a:p>
            <a:pPr marL="742950" lvl="1" indent="-285750">
              <a:spcBef>
                <a:spcPct val="20000"/>
              </a:spcBef>
              <a:buFontTx/>
              <a:buChar char="–"/>
            </a:pPr>
            <a:r>
              <a:rPr lang="en-US" sz="2600" dirty="0" smtClean="0">
                <a:latin typeface="Times New Roman" pitchFamily="18" charset="0"/>
                <a:cs typeface="Arial" charset="0"/>
              </a:rPr>
              <a:t>32-bit</a:t>
            </a:r>
          </a:p>
          <a:p>
            <a:pPr marL="742950" lvl="1" indent="-285750">
              <a:spcBef>
                <a:spcPct val="20000"/>
              </a:spcBef>
              <a:buFontTx/>
              <a:buChar char="–"/>
            </a:pPr>
            <a:r>
              <a:rPr lang="en-US" sz="2600" dirty="0" smtClean="0">
                <a:latin typeface="Times New Roman" pitchFamily="18" charset="0"/>
                <a:cs typeface="Arial" charset="0"/>
              </a:rPr>
              <a:t>1 sign bit, 8 exponent bits, 23 fraction bits</a:t>
            </a:r>
          </a:p>
          <a:p>
            <a:pPr marL="742950" lvl="1" indent="-285750">
              <a:spcBef>
                <a:spcPct val="20000"/>
              </a:spcBef>
              <a:buFontTx/>
              <a:buChar char="–"/>
            </a:pPr>
            <a:r>
              <a:rPr lang="en-US" sz="2600" dirty="0" smtClean="0">
                <a:latin typeface="Times New Roman" pitchFamily="18" charset="0"/>
                <a:cs typeface="Arial" charset="0"/>
              </a:rPr>
              <a:t>bias </a:t>
            </a:r>
            <a:r>
              <a:rPr lang="en-US" sz="2600" dirty="0">
                <a:latin typeface="Times New Roman" pitchFamily="18" charset="0"/>
                <a:cs typeface="Arial" charset="0"/>
              </a:rPr>
              <a:t>= 127</a:t>
            </a:r>
          </a:p>
          <a:p>
            <a:pPr marL="742950" lvl="1" indent="-285750">
              <a:spcBef>
                <a:spcPct val="20000"/>
              </a:spcBef>
            </a:pPr>
            <a:endParaRPr lang="en-US" sz="2600" dirty="0">
              <a:latin typeface="Times New Roman" pitchFamily="18" charset="0"/>
              <a:cs typeface="Arial" charset="0"/>
            </a:endParaRPr>
          </a:p>
          <a:p>
            <a:pPr marL="342900" indent="-342900">
              <a:spcBef>
                <a:spcPct val="20000"/>
              </a:spcBef>
              <a:buFontTx/>
              <a:buChar char="•"/>
            </a:pPr>
            <a:r>
              <a:rPr lang="en-US" sz="2600" b="1" dirty="0">
                <a:latin typeface="Times New Roman" pitchFamily="18" charset="0"/>
                <a:cs typeface="Arial" charset="0"/>
              </a:rPr>
              <a:t>Double-Precision:</a:t>
            </a:r>
          </a:p>
          <a:p>
            <a:pPr marL="742950" lvl="1" indent="-285750">
              <a:spcBef>
                <a:spcPct val="20000"/>
              </a:spcBef>
              <a:buFontTx/>
              <a:buChar char="–"/>
            </a:pPr>
            <a:r>
              <a:rPr lang="en-US" sz="2600" dirty="0" smtClean="0">
                <a:latin typeface="Times New Roman" pitchFamily="18" charset="0"/>
                <a:cs typeface="Arial" charset="0"/>
              </a:rPr>
              <a:t>64-bit</a:t>
            </a:r>
            <a:endParaRPr lang="en-US" sz="2600" dirty="0">
              <a:latin typeface="Times New Roman" pitchFamily="18" charset="0"/>
              <a:cs typeface="Arial" charset="0"/>
            </a:endParaRPr>
          </a:p>
          <a:p>
            <a:pPr marL="742950" lvl="1" indent="-285750">
              <a:spcBef>
                <a:spcPct val="20000"/>
              </a:spcBef>
              <a:buFontTx/>
              <a:buChar char="–"/>
            </a:pPr>
            <a:r>
              <a:rPr lang="en-US" sz="2600" dirty="0">
                <a:latin typeface="Times New Roman" pitchFamily="18" charset="0"/>
                <a:cs typeface="Arial" charset="0"/>
              </a:rPr>
              <a:t>1 sign bit, 11 exponent bits, 52 fraction bits</a:t>
            </a:r>
          </a:p>
          <a:p>
            <a:pPr marL="742950" lvl="1" indent="-285750">
              <a:spcBef>
                <a:spcPct val="20000"/>
              </a:spcBef>
              <a:buFontTx/>
              <a:buChar char="–"/>
            </a:pPr>
            <a:r>
              <a:rPr lang="en-US" sz="2600" dirty="0">
                <a:latin typeface="Times New Roman" pitchFamily="18" charset="0"/>
                <a:cs typeface="Arial" charset="0"/>
              </a:rPr>
              <a:t>bias = 1023</a:t>
            </a:r>
          </a:p>
          <a:p>
            <a:pPr marL="342900" indent="-342900">
              <a:spcBef>
                <a:spcPct val="20000"/>
              </a:spcBef>
            </a:pPr>
            <a:endParaRPr lang="en-US" sz="2600" dirty="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Precision</a:t>
            </a:r>
            <a:endParaRPr lang="en-US" sz="4400" dirty="0">
              <a:solidFill>
                <a:schemeClr val="bg1"/>
              </a:solidFill>
              <a:latin typeface="+mj-lt"/>
            </a:endParaRPr>
          </a:p>
        </p:txBody>
      </p:sp>
    </p:spTree>
    <p:extLst>
      <p:ext uri="{BB962C8B-B14F-4D97-AF65-F5344CB8AC3E}">
        <p14:creationId xmlns:p14="http://schemas.microsoft.com/office/powerpoint/2010/main" val="190391009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1540"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latin typeface="Times New Roman" pitchFamily="18" charset="0"/>
                <a:cs typeface="Arial" charset="0"/>
              </a:rPr>
              <a:t>Overflow:</a:t>
            </a:r>
            <a:r>
              <a:rPr lang="en-US" sz="2400" dirty="0">
                <a:latin typeface="Times New Roman" pitchFamily="18" charset="0"/>
                <a:cs typeface="Arial" charset="0"/>
              </a:rPr>
              <a:t> 	</a:t>
            </a:r>
            <a:r>
              <a:rPr lang="en-US" sz="2400" dirty="0" smtClean="0">
                <a:latin typeface="Times New Roman" pitchFamily="18" charset="0"/>
                <a:cs typeface="Arial" charset="0"/>
              </a:rPr>
              <a:t> number too </a:t>
            </a:r>
            <a:r>
              <a:rPr lang="en-US" sz="2400" dirty="0">
                <a:latin typeface="Times New Roman" pitchFamily="18" charset="0"/>
                <a:cs typeface="Arial" charset="0"/>
              </a:rPr>
              <a:t>large to be represented</a:t>
            </a:r>
          </a:p>
          <a:p>
            <a:pPr marL="342900" indent="-342900">
              <a:spcBef>
                <a:spcPct val="20000"/>
              </a:spcBef>
              <a:buFontTx/>
              <a:buChar char="•"/>
            </a:pPr>
            <a:r>
              <a:rPr lang="en-US" sz="2400" b="1" dirty="0" smtClean="0">
                <a:latin typeface="Times New Roman" pitchFamily="18" charset="0"/>
                <a:cs typeface="Arial" charset="0"/>
              </a:rPr>
              <a:t>Underflow: </a:t>
            </a:r>
            <a:r>
              <a:rPr lang="en-US" sz="2400" dirty="0" smtClean="0">
                <a:latin typeface="Times New Roman" pitchFamily="18" charset="0"/>
                <a:cs typeface="Arial" charset="0"/>
              </a:rPr>
              <a:t>number too </a:t>
            </a:r>
            <a:r>
              <a:rPr lang="en-US" sz="2400" dirty="0">
                <a:latin typeface="Times New Roman" pitchFamily="18" charset="0"/>
                <a:cs typeface="Arial" charset="0"/>
              </a:rPr>
              <a:t>small to be represented</a:t>
            </a:r>
          </a:p>
          <a:p>
            <a:pPr marL="342900" indent="-342900">
              <a:spcBef>
                <a:spcPct val="20000"/>
              </a:spcBef>
              <a:buFontTx/>
              <a:buChar char="•"/>
            </a:pPr>
            <a:r>
              <a:rPr lang="en-US" sz="2400" b="1" dirty="0">
                <a:latin typeface="Times New Roman" pitchFamily="18" charset="0"/>
                <a:cs typeface="Arial" charset="0"/>
              </a:rPr>
              <a:t>Rounding modes:</a:t>
            </a:r>
            <a:r>
              <a:rPr lang="en-US" sz="2400" dirty="0">
                <a:latin typeface="Times New Roman" pitchFamily="18" charset="0"/>
                <a:cs typeface="Arial" charset="0"/>
              </a:rPr>
              <a:t> </a:t>
            </a:r>
          </a:p>
          <a:p>
            <a:pPr marL="742950" lvl="1" indent="-285750">
              <a:spcBef>
                <a:spcPct val="20000"/>
              </a:spcBef>
              <a:buFontTx/>
              <a:buChar char="–"/>
            </a:pPr>
            <a:r>
              <a:rPr lang="en-US" sz="2000" dirty="0">
                <a:latin typeface="Times New Roman" pitchFamily="18" charset="0"/>
                <a:cs typeface="Arial" charset="0"/>
              </a:rPr>
              <a:t>Down</a:t>
            </a:r>
          </a:p>
          <a:p>
            <a:pPr marL="742950" lvl="1" indent="-285750">
              <a:spcBef>
                <a:spcPct val="20000"/>
              </a:spcBef>
              <a:buFontTx/>
              <a:buChar char="–"/>
            </a:pPr>
            <a:r>
              <a:rPr lang="en-US" sz="2000" dirty="0">
                <a:latin typeface="Times New Roman" pitchFamily="18" charset="0"/>
                <a:cs typeface="Arial" charset="0"/>
              </a:rPr>
              <a:t>Up</a:t>
            </a:r>
          </a:p>
          <a:p>
            <a:pPr marL="742950" lvl="1" indent="-285750">
              <a:spcBef>
                <a:spcPct val="20000"/>
              </a:spcBef>
              <a:buFontTx/>
              <a:buChar char="–"/>
            </a:pPr>
            <a:r>
              <a:rPr lang="en-US" sz="2000" dirty="0">
                <a:latin typeface="Times New Roman" pitchFamily="18" charset="0"/>
                <a:cs typeface="Arial" charset="0"/>
              </a:rPr>
              <a:t>Toward zero</a:t>
            </a:r>
          </a:p>
          <a:p>
            <a:pPr marL="742950" lvl="1" indent="-285750">
              <a:spcBef>
                <a:spcPct val="20000"/>
              </a:spcBef>
              <a:buFontTx/>
              <a:buChar char="–"/>
            </a:pPr>
            <a:r>
              <a:rPr lang="en-US" sz="2000" dirty="0">
                <a:latin typeface="Times New Roman" pitchFamily="18" charset="0"/>
                <a:cs typeface="Arial" charset="0"/>
              </a:rPr>
              <a:t>To nearest</a:t>
            </a:r>
          </a:p>
          <a:p>
            <a:pPr marL="342900" indent="-342900">
              <a:spcBef>
                <a:spcPct val="20000"/>
              </a:spcBef>
              <a:buFontTx/>
              <a:buChar char="•"/>
            </a:pPr>
            <a:r>
              <a:rPr lang="en-US" sz="2400" b="1" dirty="0">
                <a:latin typeface="Times New Roman" pitchFamily="18" charset="0"/>
                <a:cs typeface="Arial" charset="0"/>
              </a:rPr>
              <a:t>Example:</a:t>
            </a:r>
            <a:r>
              <a:rPr lang="en-US" sz="2400" dirty="0">
                <a:latin typeface="Times New Roman" pitchFamily="18" charset="0"/>
                <a:cs typeface="Arial" charset="0"/>
              </a:rPr>
              <a:t> round 1.100101 (1.578125) </a:t>
            </a:r>
            <a:r>
              <a:rPr lang="en-US" sz="2400" dirty="0" smtClean="0">
                <a:latin typeface="Times New Roman" pitchFamily="18" charset="0"/>
                <a:cs typeface="Arial" charset="0"/>
              </a:rPr>
              <a:t> to only </a:t>
            </a:r>
            <a:r>
              <a:rPr lang="en-US" sz="2400" dirty="0">
                <a:latin typeface="Times New Roman" pitchFamily="18" charset="0"/>
                <a:cs typeface="Arial" charset="0"/>
              </a:rPr>
              <a:t>3 fraction </a:t>
            </a:r>
            <a:r>
              <a:rPr lang="en-US" sz="2400" dirty="0" smtClean="0">
                <a:latin typeface="Times New Roman" pitchFamily="18" charset="0"/>
                <a:cs typeface="Arial" charset="0"/>
              </a:rPr>
              <a:t>bits</a:t>
            </a:r>
            <a:endParaRPr lang="en-US" sz="2400" dirty="0">
              <a:latin typeface="Times New Roman" pitchFamily="18" charset="0"/>
              <a:cs typeface="Arial" charset="0"/>
            </a:endParaRPr>
          </a:p>
          <a:p>
            <a:pPr marL="742950" lvl="1" indent="-285750">
              <a:spcBef>
                <a:spcPct val="20000"/>
              </a:spcBef>
              <a:buFontTx/>
              <a:buChar char="–"/>
            </a:pPr>
            <a:r>
              <a:rPr lang="en-US" sz="2000" dirty="0">
                <a:latin typeface="Times New Roman" pitchFamily="18" charset="0"/>
                <a:cs typeface="Arial" charset="0"/>
              </a:rPr>
              <a:t>Down: 		1.100</a:t>
            </a:r>
          </a:p>
          <a:p>
            <a:pPr marL="742950" lvl="1" indent="-285750">
              <a:spcBef>
                <a:spcPct val="20000"/>
              </a:spcBef>
              <a:buFontTx/>
              <a:buChar char="–"/>
            </a:pPr>
            <a:r>
              <a:rPr lang="en-US" sz="2000" dirty="0">
                <a:latin typeface="Times New Roman" pitchFamily="18" charset="0"/>
                <a:cs typeface="Arial" charset="0"/>
              </a:rPr>
              <a:t>Up: 		1.101</a:t>
            </a:r>
          </a:p>
          <a:p>
            <a:pPr marL="742950" lvl="1" indent="-285750">
              <a:spcBef>
                <a:spcPct val="20000"/>
              </a:spcBef>
              <a:buFontTx/>
              <a:buChar char="–"/>
            </a:pPr>
            <a:r>
              <a:rPr lang="en-US" sz="2000" dirty="0">
                <a:latin typeface="Times New Roman" pitchFamily="18" charset="0"/>
                <a:cs typeface="Arial" charset="0"/>
              </a:rPr>
              <a:t>Toward zero:	1.100</a:t>
            </a:r>
          </a:p>
          <a:p>
            <a:pPr marL="742950" lvl="1" indent="-285750">
              <a:spcBef>
                <a:spcPct val="20000"/>
              </a:spcBef>
              <a:buFontTx/>
              <a:buChar char="–"/>
            </a:pPr>
            <a:r>
              <a:rPr lang="en-US" sz="2000" dirty="0">
                <a:latin typeface="Times New Roman" pitchFamily="18" charset="0"/>
                <a:cs typeface="Arial" charset="0"/>
              </a:rPr>
              <a:t>To nearest:	1.101 (1.625 is closer to 1.578125 than 1.5 is)</a:t>
            </a:r>
          </a:p>
          <a:p>
            <a:pPr marL="342900" indent="-342900">
              <a:spcBef>
                <a:spcPct val="20000"/>
              </a:spcBef>
            </a:pPr>
            <a:endParaRPr lang="en-US" sz="2400" dirty="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Rounding</a:t>
            </a:r>
            <a:endParaRPr lang="en-US" sz="4400" dirty="0">
              <a:solidFill>
                <a:schemeClr val="bg1"/>
              </a:solidFill>
              <a:latin typeface="+mj-lt"/>
            </a:endParaRPr>
          </a:p>
        </p:txBody>
      </p:sp>
    </p:spTree>
    <p:extLst>
      <p:ext uri="{BB962C8B-B14F-4D97-AF65-F5344CB8AC3E}">
        <p14:creationId xmlns:p14="http://schemas.microsoft.com/office/powerpoint/2010/main" val="60744259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2564"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buFontTx/>
              <a:buAutoNum type="arabicPeriod"/>
            </a:pPr>
            <a:r>
              <a:rPr lang="en-US" sz="2400" dirty="0">
                <a:latin typeface="Times New Roman" pitchFamily="18" charset="0"/>
                <a:cs typeface="Arial" charset="0"/>
              </a:rPr>
              <a:t>Extract exponent and fraction bits</a:t>
            </a:r>
          </a:p>
          <a:p>
            <a:pPr marL="533400" indent="-533400">
              <a:spcBef>
                <a:spcPct val="20000"/>
              </a:spcBef>
              <a:buFontTx/>
              <a:buAutoNum type="arabicPeriod"/>
            </a:pPr>
            <a:r>
              <a:rPr lang="en-US" sz="2400" dirty="0">
                <a:latin typeface="Times New Roman" pitchFamily="18" charset="0"/>
                <a:cs typeface="Arial" charset="0"/>
              </a:rPr>
              <a:t>Prepend leading 1 to form mantissa</a:t>
            </a:r>
          </a:p>
          <a:p>
            <a:pPr marL="533400" indent="-533400">
              <a:spcBef>
                <a:spcPct val="20000"/>
              </a:spcBef>
              <a:buFontTx/>
              <a:buAutoNum type="arabicPeriod"/>
            </a:pPr>
            <a:r>
              <a:rPr lang="en-US" sz="2400" dirty="0">
                <a:latin typeface="Times New Roman" pitchFamily="18" charset="0"/>
                <a:cs typeface="Arial" charset="0"/>
              </a:rPr>
              <a:t>Compare exponents</a:t>
            </a:r>
          </a:p>
          <a:p>
            <a:pPr marL="533400" indent="-533400">
              <a:spcBef>
                <a:spcPct val="20000"/>
              </a:spcBef>
              <a:buFontTx/>
              <a:buAutoNum type="arabicPeriod"/>
            </a:pPr>
            <a:r>
              <a:rPr lang="en-US" sz="2400" dirty="0">
                <a:latin typeface="Times New Roman" pitchFamily="18" charset="0"/>
                <a:cs typeface="Arial" charset="0"/>
              </a:rPr>
              <a:t>Shift smaller mantissa if necessary</a:t>
            </a:r>
          </a:p>
          <a:p>
            <a:pPr marL="533400" indent="-533400">
              <a:spcBef>
                <a:spcPct val="20000"/>
              </a:spcBef>
              <a:buFontTx/>
              <a:buAutoNum type="arabicPeriod"/>
            </a:pPr>
            <a:r>
              <a:rPr lang="en-US" sz="2400" dirty="0">
                <a:latin typeface="Times New Roman" pitchFamily="18" charset="0"/>
                <a:cs typeface="Arial" charset="0"/>
              </a:rPr>
              <a:t>Add mantissas</a:t>
            </a:r>
          </a:p>
          <a:p>
            <a:pPr marL="533400" indent="-533400">
              <a:spcBef>
                <a:spcPct val="20000"/>
              </a:spcBef>
              <a:buFontTx/>
              <a:buAutoNum type="arabicPeriod"/>
            </a:pPr>
            <a:r>
              <a:rPr lang="en-US" sz="2400" dirty="0">
                <a:latin typeface="Times New Roman" pitchFamily="18" charset="0"/>
                <a:cs typeface="Arial" charset="0"/>
              </a:rPr>
              <a:t>Normalize mantissa and adjust exponent if necessary</a:t>
            </a:r>
          </a:p>
          <a:p>
            <a:pPr marL="533400" indent="-533400">
              <a:spcBef>
                <a:spcPct val="20000"/>
              </a:spcBef>
              <a:buFontTx/>
              <a:buAutoNum type="arabicPeriod"/>
            </a:pPr>
            <a:r>
              <a:rPr lang="en-US" sz="2400" dirty="0">
                <a:latin typeface="Times New Roman" pitchFamily="18" charset="0"/>
                <a:cs typeface="Arial" charset="0"/>
              </a:rPr>
              <a:t>Round result</a:t>
            </a:r>
          </a:p>
          <a:p>
            <a:pPr marL="533400" indent="-533400">
              <a:spcBef>
                <a:spcPct val="20000"/>
              </a:spcBef>
              <a:buFontTx/>
              <a:buAutoNum type="arabicPeriod"/>
            </a:pPr>
            <a:r>
              <a:rPr lang="en-US" sz="2400" dirty="0">
                <a:latin typeface="Times New Roman" pitchFamily="18" charset="0"/>
                <a:cs typeface="Arial" charset="0"/>
              </a:rPr>
              <a:t>Assemble exponent and fraction back into floating-point format</a:t>
            </a:r>
          </a:p>
          <a:p>
            <a:pPr marL="533400" indent="-533400">
              <a:spcBef>
                <a:spcPct val="20000"/>
              </a:spcBef>
            </a:pPr>
            <a:endParaRPr lang="en-US" sz="2400" dirty="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Addition</a:t>
            </a:r>
            <a:endParaRPr lang="en-US" sz="4400" dirty="0">
              <a:solidFill>
                <a:schemeClr val="bg1"/>
              </a:solidFill>
              <a:latin typeface="+mj-lt"/>
            </a:endParaRPr>
          </a:p>
        </p:txBody>
      </p:sp>
    </p:spTree>
    <p:extLst>
      <p:ext uri="{BB962C8B-B14F-4D97-AF65-F5344CB8AC3E}">
        <p14:creationId xmlns:p14="http://schemas.microsoft.com/office/powerpoint/2010/main" val="318058896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3588"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pPr>
            <a:r>
              <a:rPr lang="en-US" sz="2400" dirty="0">
                <a:latin typeface="Times New Roman" pitchFamily="18" charset="0"/>
                <a:cs typeface="Arial" charset="0"/>
              </a:rPr>
              <a:t>Add the following floating-point numbers:</a:t>
            </a:r>
          </a:p>
          <a:p>
            <a:pPr marL="533400" indent="-533400">
              <a:spcBef>
                <a:spcPct val="20000"/>
              </a:spcBef>
            </a:pPr>
            <a:r>
              <a:rPr lang="en-US" sz="2400" dirty="0">
                <a:latin typeface="Times New Roman" pitchFamily="18" charset="0"/>
                <a:cs typeface="Arial" charset="0"/>
              </a:rPr>
              <a:t>	0x3FC00000</a:t>
            </a:r>
            <a:endParaRPr lang="en-US" sz="2400" baseline="-25000" dirty="0">
              <a:latin typeface="Times New Roman" pitchFamily="18" charset="0"/>
              <a:cs typeface="Arial" charset="0"/>
            </a:endParaRPr>
          </a:p>
          <a:p>
            <a:pPr marL="533400" indent="-533400">
              <a:spcBef>
                <a:spcPct val="20000"/>
              </a:spcBef>
            </a:pPr>
            <a:r>
              <a:rPr lang="en-US" sz="2400" dirty="0">
                <a:latin typeface="Times New Roman" pitchFamily="18" charset="0"/>
                <a:cs typeface="Arial" charset="0"/>
              </a:rPr>
              <a:t>	0x40500000</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Addition Example</a:t>
            </a:r>
            <a:endParaRPr lang="en-US" sz="4400" dirty="0">
              <a:solidFill>
                <a:schemeClr val="bg1"/>
              </a:solidFill>
              <a:latin typeface="+mj-lt"/>
            </a:endParaRPr>
          </a:p>
        </p:txBody>
      </p:sp>
    </p:spTree>
    <p:extLst>
      <p:ext uri="{BB962C8B-B14F-4D97-AF65-F5344CB8AC3E}">
        <p14:creationId xmlns:p14="http://schemas.microsoft.com/office/powerpoint/2010/main" val="287269600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1781" name="Object 5"/>
          <p:cNvGraphicFramePr>
            <a:graphicFrameLocks noGrp="1" noChangeAspect="1"/>
          </p:cNvGraphicFramePr>
          <p:nvPr>
            <p:ph idx="4294967295"/>
            <p:custDataLst>
              <p:tags r:id="rId2"/>
            </p:custDataLst>
            <p:extLst>
              <p:ext uri="{D42A27DB-BD31-4B8C-83A1-F6EECF244321}">
                <p14:modId xmlns:p14="http://schemas.microsoft.com/office/powerpoint/2010/main" val="1919348923"/>
              </p:ext>
            </p:extLst>
          </p:nvPr>
        </p:nvGraphicFramePr>
        <p:xfrm>
          <a:off x="2128837" y="1752600"/>
          <a:ext cx="4886325" cy="1611312"/>
        </p:xfrm>
        <a:graphic>
          <a:graphicData uri="http://schemas.openxmlformats.org/presentationml/2006/ole">
            <mc:AlternateContent xmlns:mc="http://schemas.openxmlformats.org/markup-compatibility/2006">
              <mc:Choice xmlns:v="urn:schemas-microsoft-com:vml" Requires="v">
                <p:oleObj spid="_x0000_s77925" name="VISIO" r:id="rId7" imgW="2761560" imgH="911160" progId="Visio.Drawing.6">
                  <p:embed/>
                </p:oleObj>
              </mc:Choice>
              <mc:Fallback>
                <p:oleObj name="VISIO" r:id="rId7" imgW="2761560" imgH="91116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8837" y="1752600"/>
                        <a:ext cx="4886325" cy="161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177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1780"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pPr>
            <a:r>
              <a:rPr lang="en-US" sz="2400" b="1" dirty="0">
                <a:latin typeface="Times New Roman" pitchFamily="18" charset="0"/>
                <a:cs typeface="Arial" charset="0"/>
              </a:rPr>
              <a:t>1.	Extract exponent and fraction bits</a:t>
            </a:r>
          </a:p>
          <a:p>
            <a:pPr marL="533400" indent="-533400">
              <a:spcBef>
                <a:spcPct val="20000"/>
              </a:spcBef>
            </a:pPr>
            <a:endParaRPr lang="en-US" sz="2400" dirty="0">
              <a:latin typeface="Times New Roman" pitchFamily="18" charset="0"/>
              <a:cs typeface="Arial" charset="0"/>
            </a:endParaRPr>
          </a:p>
          <a:p>
            <a:pPr marL="533400" indent="-533400">
              <a:spcBef>
                <a:spcPct val="20000"/>
              </a:spcBef>
            </a:pPr>
            <a:endParaRPr lang="en-US" sz="2400" dirty="0">
              <a:latin typeface="Times New Roman" pitchFamily="18" charset="0"/>
              <a:cs typeface="Arial" charset="0"/>
            </a:endParaRPr>
          </a:p>
          <a:p>
            <a:pPr marL="533400" indent="-533400">
              <a:spcBef>
                <a:spcPct val="20000"/>
              </a:spcBef>
            </a:pPr>
            <a:endParaRPr lang="en-US" sz="2400" dirty="0">
              <a:latin typeface="Times New Roman" pitchFamily="18" charset="0"/>
              <a:cs typeface="Arial" charset="0"/>
            </a:endParaRPr>
          </a:p>
          <a:p>
            <a:pPr marL="533400" indent="-533400">
              <a:spcBef>
                <a:spcPct val="20000"/>
              </a:spcBef>
            </a:pPr>
            <a:endParaRPr lang="en-US" sz="2400" dirty="0">
              <a:latin typeface="Times New Roman" pitchFamily="18" charset="0"/>
              <a:cs typeface="Arial" charset="0"/>
            </a:endParaRPr>
          </a:p>
          <a:p>
            <a:pPr marL="533400" indent="-533400">
              <a:spcBef>
                <a:spcPct val="20000"/>
              </a:spcBef>
            </a:pPr>
            <a:r>
              <a:rPr lang="en-US" sz="2400" dirty="0">
                <a:latin typeface="Times New Roman" pitchFamily="18" charset="0"/>
                <a:cs typeface="Arial" charset="0"/>
              </a:rPr>
              <a:t>	For first number (N1): 	       	S = 0, E = 127, F = .1</a:t>
            </a:r>
          </a:p>
          <a:p>
            <a:pPr marL="533400" indent="-533400">
              <a:spcBef>
                <a:spcPct val="20000"/>
              </a:spcBef>
            </a:pPr>
            <a:r>
              <a:rPr lang="en-US" sz="2400" dirty="0">
                <a:latin typeface="Times New Roman" pitchFamily="18" charset="0"/>
                <a:cs typeface="Arial" charset="0"/>
              </a:rPr>
              <a:t>	For second number (N2): 	S = 0, E = 128, F = .</a:t>
            </a:r>
            <a:r>
              <a:rPr lang="en-US" sz="2400" dirty="0" smtClean="0">
                <a:latin typeface="Times New Roman" pitchFamily="18" charset="0"/>
                <a:cs typeface="Arial" charset="0"/>
              </a:rPr>
              <a:t>101</a:t>
            </a:r>
          </a:p>
          <a:p>
            <a:pPr marL="533400" indent="-533400">
              <a:spcBef>
                <a:spcPct val="20000"/>
              </a:spcBef>
            </a:pPr>
            <a:endParaRPr lang="en-US" sz="2400" dirty="0">
              <a:latin typeface="Times New Roman" pitchFamily="18" charset="0"/>
              <a:cs typeface="Arial" charset="0"/>
            </a:endParaRPr>
          </a:p>
          <a:p>
            <a:pPr marL="533400" indent="-533400">
              <a:spcBef>
                <a:spcPct val="20000"/>
              </a:spcBef>
            </a:pPr>
            <a:r>
              <a:rPr lang="en-US" sz="2400" b="1" dirty="0">
                <a:latin typeface="Times New Roman" pitchFamily="18" charset="0"/>
                <a:cs typeface="Arial" charset="0"/>
              </a:rPr>
              <a:t>2.	Prepend leading 1 to form mantissa</a:t>
            </a:r>
          </a:p>
          <a:p>
            <a:pPr marL="533400" indent="-533400">
              <a:spcBef>
                <a:spcPct val="20000"/>
              </a:spcBef>
            </a:pPr>
            <a:r>
              <a:rPr lang="en-US" sz="2400" dirty="0">
                <a:latin typeface="Times New Roman" pitchFamily="18" charset="0"/>
                <a:cs typeface="Arial" charset="0"/>
              </a:rPr>
              <a:t>	N1:	1.1</a:t>
            </a:r>
          </a:p>
          <a:p>
            <a:pPr marL="533400" indent="-533400">
              <a:spcBef>
                <a:spcPct val="20000"/>
              </a:spcBef>
            </a:pPr>
            <a:r>
              <a:rPr lang="en-US" sz="2400" dirty="0">
                <a:latin typeface="Times New Roman" pitchFamily="18" charset="0"/>
                <a:cs typeface="Arial" charset="0"/>
              </a:rPr>
              <a:t>	N2:	1.101	</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Addition Example</a:t>
            </a:r>
            <a:endParaRPr lang="en-US" sz="4400" dirty="0">
              <a:solidFill>
                <a:schemeClr val="bg1"/>
              </a:solidFill>
              <a:latin typeface="+mj-lt"/>
            </a:endParaRPr>
          </a:p>
        </p:txBody>
      </p:sp>
    </p:spTree>
    <p:extLst>
      <p:ext uri="{BB962C8B-B14F-4D97-AF65-F5344CB8AC3E}">
        <p14:creationId xmlns:p14="http://schemas.microsoft.com/office/powerpoint/2010/main" val="222230507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3828"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pPr>
            <a:r>
              <a:rPr lang="en-US" sz="2400" b="1" dirty="0">
                <a:latin typeface="Times New Roman" pitchFamily="18" charset="0"/>
                <a:cs typeface="Arial" charset="0"/>
              </a:rPr>
              <a:t>3.	Compare exponents</a:t>
            </a:r>
          </a:p>
          <a:p>
            <a:pPr marL="533400" indent="-533400">
              <a:spcBef>
                <a:spcPct val="20000"/>
              </a:spcBef>
            </a:pPr>
            <a:r>
              <a:rPr lang="en-US" sz="2400" dirty="0">
                <a:latin typeface="Times New Roman" pitchFamily="18" charset="0"/>
                <a:cs typeface="Arial" charset="0"/>
              </a:rPr>
              <a:t>	127 – 128 = -1, so shift N1 right by 1 </a:t>
            </a:r>
            <a:r>
              <a:rPr lang="en-US" sz="2400" dirty="0" smtClean="0">
                <a:latin typeface="Times New Roman" pitchFamily="18" charset="0"/>
                <a:cs typeface="Arial" charset="0"/>
              </a:rPr>
              <a:t>bit</a:t>
            </a:r>
          </a:p>
          <a:p>
            <a:pPr marL="533400" indent="-533400">
              <a:spcBef>
                <a:spcPct val="20000"/>
              </a:spcBef>
            </a:pPr>
            <a:endParaRPr lang="en-US" sz="2400" dirty="0">
              <a:latin typeface="Times New Roman" pitchFamily="18" charset="0"/>
              <a:cs typeface="Arial" charset="0"/>
            </a:endParaRPr>
          </a:p>
          <a:p>
            <a:pPr marL="533400" indent="-533400">
              <a:spcBef>
                <a:spcPct val="20000"/>
              </a:spcBef>
            </a:pPr>
            <a:r>
              <a:rPr lang="en-US" sz="2400" b="1" dirty="0">
                <a:latin typeface="Times New Roman" pitchFamily="18" charset="0"/>
                <a:cs typeface="Arial" charset="0"/>
              </a:rPr>
              <a:t>4.	Shift smaller mantissa if necessary</a:t>
            </a:r>
          </a:p>
          <a:p>
            <a:pPr marL="533400" indent="-533400">
              <a:spcBef>
                <a:spcPct val="20000"/>
              </a:spcBef>
            </a:pPr>
            <a:r>
              <a:rPr lang="en-US" sz="2400" dirty="0">
                <a:latin typeface="Times New Roman" pitchFamily="18" charset="0"/>
                <a:cs typeface="Arial" charset="0"/>
              </a:rPr>
              <a:t>	shift N1’s mantissa: 1.1 &gt;&gt; 1 = 0.11  </a:t>
            </a:r>
            <a:r>
              <a:rPr lang="en-US" sz="2400" dirty="0">
                <a:solidFill>
                  <a:srgbClr val="C00000"/>
                </a:solidFill>
                <a:latin typeface="Times New Roman" pitchFamily="18" charset="0"/>
                <a:cs typeface="Arial" charset="0"/>
              </a:rPr>
              <a:t>(</a:t>
            </a:r>
            <a:r>
              <a:rPr lang="en-US" sz="2400" dirty="0">
                <a:solidFill>
                  <a:srgbClr val="C00000"/>
                </a:solidFill>
                <a:latin typeface="Times New Roman" pitchFamily="18" charset="0"/>
                <a:cs typeface="Times New Roman" pitchFamily="18" charset="0"/>
              </a:rPr>
              <a:t>× 2</a:t>
            </a:r>
            <a:r>
              <a:rPr lang="en-US" sz="2400" baseline="30000" dirty="0">
                <a:solidFill>
                  <a:srgbClr val="C00000"/>
                </a:solidFill>
                <a:latin typeface="Times New Roman" pitchFamily="18" charset="0"/>
                <a:cs typeface="Times New Roman" pitchFamily="18" charset="0"/>
              </a:rPr>
              <a:t>1</a:t>
            </a:r>
            <a:r>
              <a:rPr lang="en-US" sz="2400" dirty="0" smtClean="0">
                <a:solidFill>
                  <a:srgbClr val="C00000"/>
                </a:solidFill>
                <a:latin typeface="Times New Roman" pitchFamily="18" charset="0"/>
                <a:cs typeface="Arial" charset="0"/>
              </a:rPr>
              <a:t>)</a:t>
            </a:r>
          </a:p>
          <a:p>
            <a:pPr marL="533400" indent="-533400">
              <a:spcBef>
                <a:spcPct val="20000"/>
              </a:spcBef>
            </a:pPr>
            <a:endParaRPr lang="en-US" sz="2400" dirty="0">
              <a:solidFill>
                <a:srgbClr val="C00000"/>
              </a:solidFill>
              <a:latin typeface="Times New Roman" pitchFamily="18" charset="0"/>
              <a:cs typeface="Arial" charset="0"/>
            </a:endParaRPr>
          </a:p>
          <a:p>
            <a:pPr marL="533400" indent="-533400">
              <a:spcBef>
                <a:spcPct val="20000"/>
              </a:spcBef>
            </a:pPr>
            <a:r>
              <a:rPr lang="en-US" sz="2400" b="1" dirty="0">
                <a:latin typeface="Times New Roman" pitchFamily="18" charset="0"/>
                <a:cs typeface="Arial" charset="0"/>
              </a:rPr>
              <a:t>5.	Add mantissas</a:t>
            </a:r>
          </a:p>
          <a:p>
            <a:pPr marL="533400" indent="-533400">
              <a:spcBef>
                <a:spcPct val="20000"/>
              </a:spcBef>
            </a:pPr>
            <a:r>
              <a:rPr lang="en-US" sz="2400" dirty="0">
                <a:latin typeface="Times New Roman" pitchFamily="18" charset="0"/>
                <a:cs typeface="Arial" charset="0"/>
              </a:rPr>
              <a:t>	</a:t>
            </a:r>
            <a:r>
              <a:rPr lang="en-US" sz="2400" dirty="0" smtClean="0">
                <a:latin typeface="Times New Roman" pitchFamily="18" charset="0"/>
                <a:cs typeface="Arial" charset="0"/>
              </a:rPr>
              <a:t>		0.11   </a:t>
            </a:r>
            <a:r>
              <a:rPr lang="en-US" sz="2400" dirty="0">
                <a:latin typeface="Times New Roman" pitchFamily="18" charset="0"/>
                <a:cs typeface="Times New Roman" pitchFamily="18" charset="0"/>
              </a:rPr>
              <a:t>× 2</a:t>
            </a:r>
            <a:r>
              <a:rPr lang="en-US" sz="2400" baseline="30000" dirty="0">
                <a:latin typeface="Times New Roman" pitchFamily="18" charset="0"/>
                <a:cs typeface="Times New Roman" pitchFamily="18" charset="0"/>
              </a:rPr>
              <a:t>1</a:t>
            </a:r>
            <a:endParaRPr lang="en-US" sz="2400" dirty="0">
              <a:latin typeface="Times New Roman" pitchFamily="18" charset="0"/>
              <a:cs typeface="Arial" charset="0"/>
            </a:endParaRPr>
          </a:p>
          <a:p>
            <a:pPr marL="533400" indent="-533400">
              <a:spcBef>
                <a:spcPct val="20000"/>
              </a:spcBef>
            </a:pPr>
            <a:r>
              <a:rPr lang="en-US" sz="2400" dirty="0" smtClean="0">
                <a:latin typeface="Times New Roman" pitchFamily="18" charset="0"/>
                <a:cs typeface="Arial" charset="0"/>
              </a:rPr>
              <a:t>	   	        +</a:t>
            </a:r>
            <a:r>
              <a:rPr lang="en-US" sz="2400" dirty="0">
                <a:latin typeface="Times New Roman" pitchFamily="18" charset="0"/>
                <a:cs typeface="Arial" charset="0"/>
              </a:rPr>
              <a:t>	1.101 </a:t>
            </a:r>
            <a:r>
              <a:rPr lang="en-US" sz="2400" dirty="0">
                <a:latin typeface="Times New Roman" pitchFamily="18" charset="0"/>
                <a:cs typeface="Times New Roman" pitchFamily="18" charset="0"/>
              </a:rPr>
              <a:t>× 2</a:t>
            </a:r>
            <a:r>
              <a:rPr lang="en-US" sz="2400" baseline="30000" dirty="0">
                <a:latin typeface="Times New Roman" pitchFamily="18" charset="0"/>
                <a:cs typeface="Times New Roman" pitchFamily="18" charset="0"/>
              </a:rPr>
              <a:t>1</a:t>
            </a:r>
            <a:endParaRPr lang="en-US" sz="2400" dirty="0">
              <a:latin typeface="Times New Roman" pitchFamily="18" charset="0"/>
              <a:cs typeface="Arial" charset="0"/>
            </a:endParaRPr>
          </a:p>
          <a:p>
            <a:pPr marL="533400" indent="-533400">
              <a:spcBef>
                <a:spcPct val="20000"/>
              </a:spcBef>
            </a:pPr>
            <a:r>
              <a:rPr lang="en-US" sz="2400" dirty="0">
                <a:latin typeface="Times New Roman" pitchFamily="18" charset="0"/>
                <a:cs typeface="Arial" charset="0"/>
              </a:rPr>
              <a:t>     </a:t>
            </a:r>
            <a:r>
              <a:rPr lang="en-US" sz="2400" dirty="0" smtClean="0">
                <a:latin typeface="Times New Roman" pitchFamily="18" charset="0"/>
                <a:cs typeface="Arial" charset="0"/>
              </a:rPr>
              <a:t>		          10.011 </a:t>
            </a:r>
            <a:r>
              <a:rPr lang="en-US" sz="2400" dirty="0">
                <a:latin typeface="Times New Roman" pitchFamily="18" charset="0"/>
                <a:cs typeface="Times New Roman" pitchFamily="18" charset="0"/>
              </a:rPr>
              <a:t>× 2</a:t>
            </a:r>
            <a:r>
              <a:rPr lang="en-US" sz="2400" baseline="30000" dirty="0">
                <a:latin typeface="Times New Roman" pitchFamily="18" charset="0"/>
                <a:cs typeface="Times New Roman" pitchFamily="18" charset="0"/>
              </a:rPr>
              <a:t>1</a:t>
            </a:r>
          </a:p>
        </p:txBody>
      </p:sp>
      <p:sp>
        <p:nvSpPr>
          <p:cNvPr id="973831" name="Line 7"/>
          <p:cNvSpPr>
            <a:spLocks noChangeShapeType="1"/>
          </p:cNvSpPr>
          <p:nvPr>
            <p:custDataLst>
              <p:tags r:id="rId3"/>
            </p:custDataLst>
          </p:nvPr>
        </p:nvSpPr>
        <p:spPr bwMode="auto">
          <a:xfrm flipH="1">
            <a:off x="2286000" y="51816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Addition Example</a:t>
            </a:r>
            <a:endParaRPr lang="en-US" sz="4400" dirty="0">
              <a:solidFill>
                <a:schemeClr val="bg1"/>
              </a:solidFill>
              <a:latin typeface="+mj-lt"/>
            </a:endParaRPr>
          </a:p>
        </p:txBody>
      </p:sp>
    </p:spTree>
    <p:extLst>
      <p:ext uri="{BB962C8B-B14F-4D97-AF65-F5344CB8AC3E}">
        <p14:creationId xmlns:p14="http://schemas.microsoft.com/office/powerpoint/2010/main" val="256667276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4855" name="Object 7"/>
          <p:cNvGraphicFramePr>
            <a:graphicFrameLocks noGrp="1" noChangeAspect="1"/>
          </p:cNvGraphicFramePr>
          <p:nvPr>
            <p:ph idx="4294967295"/>
            <p:custDataLst>
              <p:tags r:id="rId2"/>
            </p:custDataLst>
            <p:extLst>
              <p:ext uri="{D42A27DB-BD31-4B8C-83A1-F6EECF244321}">
                <p14:modId xmlns:p14="http://schemas.microsoft.com/office/powerpoint/2010/main" val="610786785"/>
              </p:ext>
            </p:extLst>
          </p:nvPr>
        </p:nvGraphicFramePr>
        <p:xfrm>
          <a:off x="1143000" y="4648200"/>
          <a:ext cx="7477125" cy="1246188"/>
        </p:xfrm>
        <a:graphic>
          <a:graphicData uri="http://schemas.openxmlformats.org/presentationml/2006/ole">
            <mc:AlternateContent xmlns:mc="http://schemas.openxmlformats.org/markup-compatibility/2006">
              <mc:Choice xmlns:v="urn:schemas-microsoft-com:vml" Requires="v">
                <p:oleObj spid="_x0000_s78950" name="VISIO" r:id="rId7" imgW="2761560" imgH="460440" progId="Visio.Drawing.6">
                  <p:embed/>
                </p:oleObj>
              </mc:Choice>
              <mc:Fallback>
                <p:oleObj name="VISIO" r:id="rId7" imgW="2761560" imgH="4604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4648200"/>
                        <a:ext cx="7477125"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485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4852"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pPr>
            <a:r>
              <a:rPr lang="en-US" sz="2400" b="1" dirty="0">
                <a:latin typeface="Times New Roman" pitchFamily="18" charset="0"/>
                <a:cs typeface="Arial" charset="0"/>
              </a:rPr>
              <a:t>6.	Normalize mantissa and adjust exponent if necessary</a:t>
            </a:r>
          </a:p>
          <a:p>
            <a:pPr marL="533400" indent="-533400">
              <a:spcBef>
                <a:spcPct val="20000"/>
              </a:spcBef>
            </a:pPr>
            <a:r>
              <a:rPr lang="en-US" sz="2400" dirty="0">
                <a:latin typeface="Times New Roman" pitchFamily="18" charset="0"/>
                <a:cs typeface="Arial" charset="0"/>
              </a:rPr>
              <a:t>	10.011 </a:t>
            </a:r>
            <a:r>
              <a:rPr lang="en-US" sz="2400" dirty="0">
                <a:latin typeface="Times New Roman" pitchFamily="18" charset="0"/>
                <a:cs typeface="Times New Roman" pitchFamily="18" charset="0"/>
              </a:rPr>
              <a:t>× 2</a:t>
            </a:r>
            <a:r>
              <a:rPr lang="en-US" sz="2400" baseline="30000" dirty="0">
                <a:latin typeface="Times New Roman" pitchFamily="18" charset="0"/>
                <a:cs typeface="Times New Roman" pitchFamily="18" charset="0"/>
              </a:rPr>
              <a:t>1 </a:t>
            </a:r>
            <a:r>
              <a:rPr lang="en-US" sz="2400" dirty="0">
                <a:latin typeface="Times New Roman" pitchFamily="18" charset="0"/>
                <a:cs typeface="Arial" charset="0"/>
              </a:rPr>
              <a:t>= 1.0011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2</a:t>
            </a:r>
            <a:r>
              <a:rPr lang="en-US" sz="2400" baseline="30000" dirty="0" smtClean="0">
                <a:latin typeface="Times New Roman" pitchFamily="18" charset="0"/>
                <a:cs typeface="Times New Roman" pitchFamily="18" charset="0"/>
              </a:rPr>
              <a:t>2</a:t>
            </a:r>
          </a:p>
          <a:p>
            <a:pPr marL="533400" indent="-533400">
              <a:spcBef>
                <a:spcPct val="20000"/>
              </a:spcBef>
            </a:pPr>
            <a:endParaRPr lang="en-US" sz="1000" baseline="30000" dirty="0">
              <a:latin typeface="Times New Roman" pitchFamily="18" charset="0"/>
              <a:cs typeface="Times New Roman" pitchFamily="18" charset="0"/>
            </a:endParaRPr>
          </a:p>
          <a:p>
            <a:pPr marL="533400" indent="-533400">
              <a:spcBef>
                <a:spcPct val="20000"/>
              </a:spcBef>
            </a:pPr>
            <a:r>
              <a:rPr lang="en-US" sz="2400" b="1" dirty="0">
                <a:latin typeface="Times New Roman" pitchFamily="18" charset="0"/>
                <a:cs typeface="Arial" charset="0"/>
              </a:rPr>
              <a:t>7.	Round result</a:t>
            </a:r>
          </a:p>
          <a:p>
            <a:pPr marL="533400" indent="-533400">
              <a:spcBef>
                <a:spcPct val="20000"/>
              </a:spcBef>
            </a:pPr>
            <a:r>
              <a:rPr lang="en-US" sz="2400" dirty="0">
                <a:latin typeface="Times New Roman" pitchFamily="18" charset="0"/>
                <a:cs typeface="Arial" charset="0"/>
              </a:rPr>
              <a:t>	No need (fits in 23 bits</a:t>
            </a:r>
            <a:r>
              <a:rPr lang="en-US" sz="2400" dirty="0" smtClean="0">
                <a:latin typeface="Times New Roman" pitchFamily="18" charset="0"/>
                <a:cs typeface="Arial" charset="0"/>
              </a:rPr>
              <a:t>)</a:t>
            </a:r>
          </a:p>
          <a:p>
            <a:pPr marL="533400" indent="-533400">
              <a:spcBef>
                <a:spcPct val="20000"/>
              </a:spcBef>
            </a:pPr>
            <a:endParaRPr lang="en-US" sz="1000" dirty="0">
              <a:latin typeface="Times New Roman" pitchFamily="18" charset="0"/>
              <a:cs typeface="Arial" charset="0"/>
            </a:endParaRPr>
          </a:p>
          <a:p>
            <a:pPr marL="533400" indent="-533400">
              <a:spcBef>
                <a:spcPct val="20000"/>
              </a:spcBef>
            </a:pPr>
            <a:r>
              <a:rPr lang="en-US" sz="2400" b="1" dirty="0">
                <a:latin typeface="Times New Roman" pitchFamily="18" charset="0"/>
                <a:cs typeface="Arial" charset="0"/>
              </a:rPr>
              <a:t>8.	Assemble exponent and fraction back into floating-point format</a:t>
            </a:r>
          </a:p>
          <a:p>
            <a:pPr marL="533400" indent="-533400">
              <a:spcBef>
                <a:spcPct val="20000"/>
              </a:spcBef>
            </a:pPr>
            <a:r>
              <a:rPr lang="en-US" sz="2400" dirty="0">
                <a:latin typeface="Times New Roman" pitchFamily="18" charset="0"/>
                <a:cs typeface="Arial" charset="0"/>
              </a:rPr>
              <a:t>	S = 0, E = 2 + 127 = 129 = 10000001</a:t>
            </a:r>
            <a:r>
              <a:rPr lang="en-US" sz="2400" baseline="-25000" dirty="0">
                <a:latin typeface="Times New Roman" pitchFamily="18" charset="0"/>
                <a:cs typeface="Arial" charset="0"/>
              </a:rPr>
              <a:t>2</a:t>
            </a:r>
            <a:r>
              <a:rPr lang="en-US" sz="2400" dirty="0">
                <a:latin typeface="Times New Roman" pitchFamily="18" charset="0"/>
                <a:cs typeface="Arial" charset="0"/>
              </a:rPr>
              <a:t>, F = 001100..</a:t>
            </a:r>
          </a:p>
          <a:p>
            <a:pPr marL="533400" indent="-533400">
              <a:spcBef>
                <a:spcPct val="20000"/>
              </a:spcBef>
            </a:pPr>
            <a:endParaRPr lang="en-US" sz="2400" dirty="0">
              <a:latin typeface="Times New Roman" pitchFamily="18" charset="0"/>
              <a:cs typeface="Arial" charset="0"/>
            </a:endParaRPr>
          </a:p>
          <a:p>
            <a:pPr marL="533400" indent="-533400">
              <a:spcBef>
                <a:spcPct val="20000"/>
              </a:spcBef>
            </a:pPr>
            <a:endParaRPr lang="en-US" sz="2400" dirty="0">
              <a:latin typeface="Times New Roman" pitchFamily="18" charset="0"/>
              <a:cs typeface="Arial" charset="0"/>
            </a:endParaRPr>
          </a:p>
          <a:p>
            <a:pPr marL="533400" indent="-533400">
              <a:spcBef>
                <a:spcPct val="20000"/>
              </a:spcBef>
            </a:pPr>
            <a:endParaRPr lang="en-US" sz="2400" dirty="0">
              <a:latin typeface="Times New Roman" pitchFamily="18" charset="0"/>
              <a:cs typeface="Arial" charset="0"/>
            </a:endParaRPr>
          </a:p>
          <a:p>
            <a:pPr marL="533400" indent="-533400">
              <a:spcBef>
                <a:spcPct val="20000"/>
              </a:spcBef>
            </a:pPr>
            <a:r>
              <a:rPr lang="en-US" sz="2400" dirty="0">
                <a:latin typeface="Times New Roman" pitchFamily="18" charset="0"/>
                <a:cs typeface="Arial" charset="0"/>
              </a:rPr>
              <a:t>		     </a:t>
            </a:r>
            <a:r>
              <a:rPr lang="en-US" sz="2400" dirty="0" smtClean="0">
                <a:latin typeface="Times New Roman" pitchFamily="18" charset="0"/>
                <a:cs typeface="Arial" charset="0"/>
              </a:rPr>
              <a:t>	</a:t>
            </a:r>
            <a:r>
              <a:rPr lang="en-US" sz="2000" dirty="0" smtClean="0">
                <a:latin typeface="Times New Roman" pitchFamily="18" charset="0"/>
                <a:cs typeface="Arial" charset="0"/>
              </a:rPr>
              <a:t>in </a:t>
            </a:r>
            <a:r>
              <a:rPr lang="en-US" sz="2000" dirty="0">
                <a:latin typeface="Times New Roman" pitchFamily="18" charset="0"/>
                <a:cs typeface="Arial" charset="0"/>
              </a:rPr>
              <a:t>hexadecimal</a:t>
            </a:r>
            <a:r>
              <a:rPr lang="en-US" sz="2000" b="1" dirty="0">
                <a:solidFill>
                  <a:schemeClr val="accent1"/>
                </a:solidFill>
                <a:latin typeface="Times New Roman" pitchFamily="18" charset="0"/>
                <a:cs typeface="Arial" charset="0"/>
              </a:rPr>
              <a:t>: 0x40980000</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 Point Addition Example</a:t>
            </a:r>
            <a:endParaRPr lang="en-US" sz="4400" dirty="0">
              <a:solidFill>
                <a:schemeClr val="bg1"/>
              </a:solidFill>
              <a:latin typeface="+mj-lt"/>
            </a:endParaRPr>
          </a:p>
        </p:txBody>
      </p:sp>
    </p:spTree>
    <p:extLst>
      <p:ext uri="{BB962C8B-B14F-4D97-AF65-F5344CB8AC3E}">
        <p14:creationId xmlns:p14="http://schemas.microsoft.com/office/powerpoint/2010/main" val="327490484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5878" name="Object 6"/>
          <p:cNvGraphicFramePr>
            <a:graphicFrameLocks noGrp="1" noChangeAspect="1"/>
          </p:cNvGraphicFramePr>
          <p:nvPr>
            <p:ph idx="4294967295"/>
            <p:custDataLst>
              <p:tags r:id="rId2"/>
            </p:custDataLst>
            <p:extLst>
              <p:ext uri="{D42A27DB-BD31-4B8C-83A1-F6EECF244321}">
                <p14:modId xmlns:p14="http://schemas.microsoft.com/office/powerpoint/2010/main" val="3601996622"/>
              </p:ext>
            </p:extLst>
          </p:nvPr>
        </p:nvGraphicFramePr>
        <p:xfrm>
          <a:off x="2438400" y="3505200"/>
          <a:ext cx="4697413" cy="2744788"/>
        </p:xfrm>
        <a:graphic>
          <a:graphicData uri="http://schemas.openxmlformats.org/presentationml/2006/ole">
            <mc:AlternateContent xmlns:mc="http://schemas.openxmlformats.org/markup-compatibility/2006">
              <mc:Choice xmlns:v="urn:schemas-microsoft-com:vml" Requires="v">
                <p:oleObj spid="_x0000_s79973" name="VISIO" r:id="rId8" imgW="2080800" imgH="1216440" progId="Visio.Drawing.6">
                  <p:embed/>
                </p:oleObj>
              </mc:Choice>
              <mc:Fallback>
                <p:oleObj name="VISIO" r:id="rId8" imgW="2080800" imgH="12164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3505200"/>
                        <a:ext cx="4697413"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58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5877" name="Rectangle 5"/>
          <p:cNvSpPr>
            <a:spLocks noChangeArrowheads="1"/>
          </p:cNvSpPr>
          <p:nvPr>
            <p:custDataLst>
              <p:tags r:id="rId5"/>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Times New Roman" pitchFamily="18" charset="0"/>
                <a:cs typeface="Arial" charset="0"/>
              </a:rPr>
              <a:t>Increments on each clock </a:t>
            </a:r>
            <a:r>
              <a:rPr lang="en-US" sz="2600" dirty="0" smtClean="0">
                <a:latin typeface="Times New Roman" pitchFamily="18" charset="0"/>
                <a:cs typeface="Arial" charset="0"/>
              </a:rPr>
              <a:t>edge</a:t>
            </a:r>
            <a:endParaRPr lang="en-US" sz="2600" dirty="0">
              <a:latin typeface="Times New Roman" pitchFamily="18" charset="0"/>
              <a:cs typeface="Arial" charset="0"/>
            </a:endParaRPr>
          </a:p>
          <a:p>
            <a:pPr marL="342900" indent="-342900">
              <a:spcBef>
                <a:spcPct val="20000"/>
              </a:spcBef>
              <a:buFontTx/>
              <a:buChar char="•"/>
            </a:pPr>
            <a:r>
              <a:rPr lang="en-US" sz="2600" dirty="0">
                <a:latin typeface="Times New Roman" pitchFamily="18" charset="0"/>
                <a:cs typeface="Arial" charset="0"/>
              </a:rPr>
              <a:t>Used to cycle through numbers. For example, </a:t>
            </a:r>
          </a:p>
          <a:p>
            <a:pPr marL="742950" lvl="1" indent="-285750">
              <a:spcBef>
                <a:spcPct val="20000"/>
              </a:spcBef>
              <a:buFontTx/>
              <a:buChar char="–"/>
            </a:pPr>
            <a:r>
              <a:rPr lang="en-US" sz="2000" dirty="0">
                <a:latin typeface="Times New Roman" pitchFamily="18" charset="0"/>
                <a:cs typeface="Arial" charset="0"/>
              </a:rPr>
              <a:t>000, 001, 010, 011, 100, 101, 110, 111, 000, 001…</a:t>
            </a:r>
          </a:p>
          <a:p>
            <a:pPr marL="342900" indent="-342900">
              <a:spcBef>
                <a:spcPct val="20000"/>
              </a:spcBef>
              <a:buFontTx/>
              <a:buChar char="•"/>
            </a:pPr>
            <a:r>
              <a:rPr lang="en-US" sz="2600" dirty="0">
                <a:latin typeface="Times New Roman" pitchFamily="18" charset="0"/>
                <a:cs typeface="Arial" charset="0"/>
              </a:rPr>
              <a:t>Example uses:</a:t>
            </a:r>
          </a:p>
          <a:p>
            <a:pPr marL="742950" lvl="1" indent="-285750">
              <a:spcBef>
                <a:spcPct val="20000"/>
              </a:spcBef>
              <a:buFontTx/>
              <a:buChar char="–"/>
            </a:pPr>
            <a:r>
              <a:rPr lang="en-US" sz="2000" dirty="0">
                <a:latin typeface="Times New Roman" pitchFamily="18" charset="0"/>
                <a:cs typeface="Arial" charset="0"/>
              </a:rPr>
              <a:t>Digital clock displays</a:t>
            </a:r>
          </a:p>
          <a:p>
            <a:pPr marL="742950" lvl="1" indent="-285750">
              <a:spcBef>
                <a:spcPct val="20000"/>
              </a:spcBef>
              <a:buFontTx/>
              <a:buChar char="–"/>
            </a:pPr>
            <a:r>
              <a:rPr lang="en-US" sz="2000" dirty="0">
                <a:latin typeface="Times New Roman" pitchFamily="18" charset="0"/>
                <a:cs typeface="Arial" charset="0"/>
              </a:rPr>
              <a:t>Program counter: keeps track of current instruction executing</a:t>
            </a: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Counters</a:t>
            </a:r>
            <a:endParaRPr lang="en-US" sz="4400" dirty="0">
              <a:solidFill>
                <a:schemeClr val="bg1"/>
              </a:solidFill>
              <a:latin typeface="+mj-lt"/>
            </a:endParaRPr>
          </a:p>
        </p:txBody>
      </p:sp>
    </p:spTree>
    <p:extLst>
      <p:ext uri="{BB962C8B-B14F-4D97-AF65-F5344CB8AC3E}">
        <p14:creationId xmlns:p14="http://schemas.microsoft.com/office/powerpoint/2010/main" val="38786354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2308"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2374333038"/>
              </p:ext>
            </p:extLst>
          </p:nvPr>
        </p:nvGraphicFramePr>
        <p:xfrm>
          <a:off x="2057400" y="1066800"/>
          <a:ext cx="4960938" cy="5257800"/>
        </p:xfrm>
        <a:graphic>
          <a:graphicData uri="http://schemas.openxmlformats.org/presentationml/2006/ole">
            <mc:AlternateContent xmlns:mc="http://schemas.openxmlformats.org/markup-compatibility/2006">
              <mc:Choice xmlns:v="urn:schemas-microsoft-com:vml" Requires="v">
                <p:oleObj spid="_x0000_s55396" name="VISIO" r:id="rId6" imgW="2510280" imgH="2660400" progId="Visio.Drawing.6">
                  <p:embed/>
                </p:oleObj>
              </mc:Choice>
              <mc:Fallback>
                <p:oleObj name="VISIO" r:id="rId6" imgW="2510280" imgH="266040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1066800"/>
                        <a:ext cx="4960938" cy="5257800"/>
                      </a:xfrm>
                      <a:prstGeom prst="rect">
                        <a:avLst/>
                      </a:prstGeom>
                    </p:spPr>
                  </p:pic>
                </p:oleObj>
              </mc:Fallback>
            </mc:AlternateContent>
          </a:graphicData>
        </a:graphic>
      </p:graphicFrame>
      <p:sp>
        <p:nvSpPr>
          <p:cNvPr id="112230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1-Bit Adders</a:t>
            </a:r>
            <a:endParaRPr lang="en-US" sz="4400" dirty="0">
              <a:solidFill>
                <a:schemeClr val="bg1"/>
              </a:solidFill>
              <a:latin typeface="+mj-lt"/>
            </a:endParaRPr>
          </a:p>
        </p:txBody>
      </p:sp>
    </p:spTree>
    <p:extLst>
      <p:ext uri="{BB962C8B-B14F-4D97-AF65-F5344CB8AC3E}">
        <p14:creationId xmlns:p14="http://schemas.microsoft.com/office/powerpoint/2010/main" val="60324764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6900"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148382988"/>
              </p:ext>
            </p:extLst>
          </p:nvPr>
        </p:nvGraphicFramePr>
        <p:xfrm>
          <a:off x="1981200" y="4267200"/>
          <a:ext cx="1360488" cy="1528762"/>
        </p:xfrm>
        <a:graphic>
          <a:graphicData uri="http://schemas.openxmlformats.org/presentationml/2006/ole">
            <mc:AlternateContent xmlns:mc="http://schemas.openxmlformats.org/markup-compatibility/2006">
              <mc:Choice xmlns:v="urn:schemas-microsoft-com:vml" Requires="v">
                <p:oleObj spid="_x0000_s81096" name="VISIO" r:id="rId11" imgW="612360" imgH="720360" progId="Visio.Drawing.6">
                  <p:embed/>
                </p:oleObj>
              </mc:Choice>
              <mc:Fallback>
                <p:oleObj name="VISIO" r:id="rId11" imgW="612360" imgH="720360"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4267200"/>
                        <a:ext cx="1360488" cy="152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6904"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1165689875"/>
              </p:ext>
            </p:extLst>
          </p:nvPr>
        </p:nvGraphicFramePr>
        <p:xfrm>
          <a:off x="3499338" y="4036036"/>
          <a:ext cx="5257800" cy="1949450"/>
        </p:xfrm>
        <a:graphic>
          <a:graphicData uri="http://schemas.openxmlformats.org/presentationml/2006/ole">
            <mc:AlternateContent xmlns:mc="http://schemas.openxmlformats.org/markup-compatibility/2006">
              <mc:Choice xmlns:v="urn:schemas-microsoft-com:vml" Requires="v">
                <p:oleObj spid="_x0000_s81097" name="VISIO" r:id="rId13" imgW="1914480" imgH="743040" progId="Visio.Drawing.6">
                  <p:embed/>
                </p:oleObj>
              </mc:Choice>
              <mc:Fallback>
                <p:oleObj name="VISIO" r:id="rId13" imgW="1914480" imgH="743040" progId="Visio.Drawing.6">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9338" y="4036036"/>
                        <a:ext cx="5257800"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689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6901"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6903" name="Text Box 7"/>
          <p:cNvSpPr txBox="1">
            <a:spLocks noChangeArrowheads="1"/>
          </p:cNvSpPr>
          <p:nvPr>
            <p:custDataLst>
              <p:tags r:id="rId6"/>
            </p:custDataLst>
          </p:nvPr>
        </p:nvSpPr>
        <p:spPr bwMode="auto">
          <a:xfrm>
            <a:off x="4495800" y="3595687"/>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solidFill>
                  <a:srgbClr val="1D40EF"/>
                </a:solidFill>
              </a:rPr>
              <a:t>Implementation:</a:t>
            </a:r>
          </a:p>
        </p:txBody>
      </p:sp>
      <p:sp>
        <p:nvSpPr>
          <p:cNvPr id="976905" name="Rectangle 9"/>
          <p:cNvSpPr>
            <a:spLocks noChangeArrowheads="1"/>
          </p:cNvSpPr>
          <p:nvPr>
            <p:custDataLst>
              <p:tags r:id="rId7"/>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Times New Roman" pitchFamily="18" charset="0"/>
                <a:cs typeface="Arial" charset="0"/>
              </a:rPr>
              <a:t>Shift a new </a:t>
            </a:r>
            <a:r>
              <a:rPr lang="en-US" sz="2600" dirty="0" smtClean="0">
                <a:latin typeface="Times New Roman" pitchFamily="18" charset="0"/>
                <a:cs typeface="Arial" charset="0"/>
              </a:rPr>
              <a:t>bit </a:t>
            </a:r>
            <a:r>
              <a:rPr lang="en-US" sz="2600" dirty="0">
                <a:latin typeface="Times New Roman" pitchFamily="18" charset="0"/>
                <a:cs typeface="Arial" charset="0"/>
              </a:rPr>
              <a:t>in on each clock edge</a:t>
            </a:r>
          </a:p>
          <a:p>
            <a:pPr marL="342900" indent="-342900">
              <a:spcBef>
                <a:spcPct val="20000"/>
              </a:spcBef>
              <a:buFontTx/>
              <a:buChar char="•"/>
            </a:pPr>
            <a:r>
              <a:rPr lang="en-US" sz="2600" dirty="0">
                <a:latin typeface="Times New Roman" pitchFamily="18" charset="0"/>
                <a:cs typeface="Arial" charset="0"/>
              </a:rPr>
              <a:t>Shift a </a:t>
            </a:r>
            <a:r>
              <a:rPr lang="en-US" sz="2600" dirty="0" smtClean="0">
                <a:latin typeface="Times New Roman" pitchFamily="18" charset="0"/>
                <a:cs typeface="Arial" charset="0"/>
              </a:rPr>
              <a:t>bit </a:t>
            </a:r>
            <a:r>
              <a:rPr lang="en-US" sz="2600" dirty="0">
                <a:latin typeface="Times New Roman" pitchFamily="18" charset="0"/>
                <a:cs typeface="Arial" charset="0"/>
              </a:rPr>
              <a:t>out on each clock edge</a:t>
            </a:r>
          </a:p>
          <a:p>
            <a:pPr marL="342900" indent="-342900">
              <a:spcBef>
                <a:spcPct val="20000"/>
              </a:spcBef>
              <a:buFontTx/>
              <a:buChar char="•"/>
            </a:pPr>
            <a:r>
              <a:rPr lang="en-US" sz="2600" i="1" dirty="0">
                <a:latin typeface="Times New Roman" pitchFamily="18" charset="0"/>
                <a:cs typeface="Arial" charset="0"/>
              </a:rPr>
              <a:t>Serial-to-parallel converter</a:t>
            </a:r>
            <a:r>
              <a:rPr lang="en-US" sz="2600" dirty="0">
                <a:latin typeface="Times New Roman" pitchFamily="18" charset="0"/>
                <a:cs typeface="Arial" charset="0"/>
              </a:rPr>
              <a:t>: converts serial input (</a:t>
            </a:r>
            <a:r>
              <a:rPr lang="en-US" sz="2600" i="1" dirty="0">
                <a:latin typeface="Times New Roman" pitchFamily="18" charset="0"/>
                <a:cs typeface="Arial" charset="0"/>
              </a:rPr>
              <a:t>S</a:t>
            </a:r>
            <a:r>
              <a:rPr lang="en-US" sz="2600" baseline="-25000" dirty="0">
                <a:latin typeface="Times New Roman" pitchFamily="18" charset="0"/>
                <a:cs typeface="Arial" charset="0"/>
              </a:rPr>
              <a:t>in</a:t>
            </a:r>
            <a:r>
              <a:rPr lang="en-US" sz="2600" dirty="0">
                <a:latin typeface="Times New Roman" pitchFamily="18" charset="0"/>
                <a:cs typeface="Arial" charset="0"/>
              </a:rPr>
              <a:t>) to parallel output (</a:t>
            </a:r>
            <a:r>
              <a:rPr lang="en-US" sz="2600" i="1" dirty="0">
                <a:latin typeface="Times New Roman" pitchFamily="18" charset="0"/>
                <a:cs typeface="Arial" charset="0"/>
              </a:rPr>
              <a:t>Q</a:t>
            </a:r>
            <a:r>
              <a:rPr lang="en-US" sz="2600" baseline="-25000" dirty="0">
                <a:latin typeface="Times New Roman" pitchFamily="18" charset="0"/>
                <a:cs typeface="Arial" charset="0"/>
              </a:rPr>
              <a:t>0:</a:t>
            </a:r>
            <a:r>
              <a:rPr lang="en-US" sz="2600" i="1" baseline="-25000" dirty="0">
                <a:latin typeface="Times New Roman" pitchFamily="18" charset="0"/>
                <a:cs typeface="Arial" charset="0"/>
              </a:rPr>
              <a:t>N</a:t>
            </a:r>
            <a:r>
              <a:rPr lang="en-US" sz="2600" baseline="-25000" dirty="0">
                <a:latin typeface="Times New Roman" pitchFamily="18" charset="0"/>
                <a:cs typeface="Arial" charset="0"/>
              </a:rPr>
              <a:t>-1</a:t>
            </a:r>
            <a:r>
              <a:rPr lang="en-US" sz="2600" dirty="0">
                <a:latin typeface="Times New Roman" pitchFamily="18" charset="0"/>
                <a:cs typeface="Arial" charset="0"/>
              </a:rPr>
              <a:t>)</a:t>
            </a:r>
          </a:p>
        </p:txBody>
      </p:sp>
      <p:sp>
        <p:nvSpPr>
          <p:cNvPr id="12" name="TextBox 11"/>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Shift Registers</a:t>
            </a:r>
            <a:endParaRPr lang="en-US" sz="4400" dirty="0">
              <a:solidFill>
                <a:schemeClr val="bg1"/>
              </a:solidFill>
              <a:latin typeface="+mj-lt"/>
            </a:endParaRPr>
          </a:p>
        </p:txBody>
      </p:sp>
      <p:sp>
        <p:nvSpPr>
          <p:cNvPr id="13" name="Text Box 7"/>
          <p:cNvSpPr txBox="1">
            <a:spLocks noChangeArrowheads="1"/>
          </p:cNvSpPr>
          <p:nvPr>
            <p:custDataLst>
              <p:tags r:id="rId8"/>
            </p:custDataLst>
          </p:nvPr>
        </p:nvSpPr>
        <p:spPr bwMode="auto">
          <a:xfrm>
            <a:off x="1981200" y="3591580"/>
            <a:ext cx="190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smtClean="0">
                <a:solidFill>
                  <a:srgbClr val="1D40EF"/>
                </a:solidFill>
              </a:rPr>
              <a:t>Symbol:</a:t>
            </a:r>
            <a:endParaRPr lang="en-US" sz="2800" b="1" dirty="0">
              <a:solidFill>
                <a:srgbClr val="1D40EF"/>
              </a:solidFill>
            </a:endParaRPr>
          </a:p>
        </p:txBody>
      </p:sp>
    </p:spTree>
    <p:extLst>
      <p:ext uri="{BB962C8B-B14F-4D97-AF65-F5344CB8AC3E}">
        <p14:creationId xmlns:p14="http://schemas.microsoft.com/office/powerpoint/2010/main" val="292611781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7925"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3835599638"/>
              </p:ext>
            </p:extLst>
          </p:nvPr>
        </p:nvGraphicFramePr>
        <p:xfrm>
          <a:off x="1295400" y="3416300"/>
          <a:ext cx="7315200" cy="2146300"/>
        </p:xfrm>
        <a:graphic>
          <a:graphicData uri="http://schemas.openxmlformats.org/presentationml/2006/ole">
            <mc:AlternateContent xmlns:mc="http://schemas.openxmlformats.org/markup-compatibility/2006">
              <mc:Choice xmlns:v="urn:schemas-microsoft-com:vml" Requires="v">
                <p:oleObj spid="_x0000_s82021" name="VISIO" r:id="rId8" imgW="3257640" imgH="1000080" progId="Visio.Drawing.6">
                  <p:embed/>
                </p:oleObj>
              </mc:Choice>
              <mc:Fallback>
                <p:oleObj name="VISIO" r:id="rId8" imgW="3257640" imgH="10000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3416300"/>
                        <a:ext cx="7315200" cy="2146300"/>
                      </a:xfrm>
                      <a:prstGeom prst="rect">
                        <a:avLst/>
                      </a:prstGeom>
                    </p:spPr>
                  </p:pic>
                </p:oleObj>
              </mc:Fallback>
            </mc:AlternateContent>
          </a:graphicData>
        </a:graphic>
      </p:graphicFrame>
      <p:sp>
        <p:nvSpPr>
          <p:cNvPr id="97792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7924"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7926" name="Rectangle 6"/>
          <p:cNvSpPr>
            <a:spLocks noChangeArrowheads="1"/>
          </p:cNvSpPr>
          <p:nvPr>
            <p:custDataLst>
              <p:tags r:id="rId5"/>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When </a:t>
            </a:r>
            <a:r>
              <a:rPr lang="en-US" sz="2400" i="1" dirty="0">
                <a:latin typeface="Times New Roman" pitchFamily="18" charset="0"/>
                <a:cs typeface="Arial" charset="0"/>
              </a:rPr>
              <a:t>Load</a:t>
            </a:r>
            <a:r>
              <a:rPr lang="en-US" sz="2400" dirty="0">
                <a:latin typeface="Times New Roman" pitchFamily="18" charset="0"/>
                <a:cs typeface="Arial" charset="0"/>
              </a:rPr>
              <a:t> = 1, acts as a normal </a:t>
            </a:r>
            <a:r>
              <a:rPr lang="en-US" sz="2400" i="1" dirty="0">
                <a:latin typeface="Times New Roman" pitchFamily="18" charset="0"/>
                <a:cs typeface="Arial" charset="0"/>
              </a:rPr>
              <a:t>N</a:t>
            </a:r>
            <a:r>
              <a:rPr lang="en-US" sz="2400" dirty="0">
                <a:latin typeface="Times New Roman" pitchFamily="18" charset="0"/>
                <a:cs typeface="Arial" charset="0"/>
              </a:rPr>
              <a:t>-bit register</a:t>
            </a:r>
          </a:p>
          <a:p>
            <a:pPr marL="342900" indent="-342900">
              <a:spcBef>
                <a:spcPct val="20000"/>
              </a:spcBef>
              <a:buFontTx/>
              <a:buChar char="•"/>
            </a:pPr>
            <a:r>
              <a:rPr lang="en-US" sz="2400" dirty="0">
                <a:latin typeface="Times New Roman" pitchFamily="18" charset="0"/>
                <a:cs typeface="Arial" charset="0"/>
              </a:rPr>
              <a:t>When </a:t>
            </a:r>
            <a:r>
              <a:rPr lang="en-US" sz="2400" i="1" dirty="0">
                <a:latin typeface="Times New Roman" pitchFamily="18" charset="0"/>
                <a:cs typeface="Arial" charset="0"/>
              </a:rPr>
              <a:t>Load</a:t>
            </a:r>
            <a:r>
              <a:rPr lang="en-US" sz="2400" dirty="0">
                <a:latin typeface="Times New Roman" pitchFamily="18" charset="0"/>
                <a:cs typeface="Arial" charset="0"/>
              </a:rPr>
              <a:t> = 0, acts as a shift register</a:t>
            </a:r>
          </a:p>
          <a:p>
            <a:pPr marL="342900" indent="-342900">
              <a:spcBef>
                <a:spcPct val="20000"/>
              </a:spcBef>
              <a:buFontTx/>
              <a:buChar char="•"/>
            </a:pPr>
            <a:r>
              <a:rPr lang="en-US" sz="2400" dirty="0">
                <a:latin typeface="Times New Roman" pitchFamily="18" charset="0"/>
                <a:cs typeface="Arial" charset="0"/>
              </a:rPr>
              <a:t>Now can act as a </a:t>
            </a:r>
            <a:r>
              <a:rPr lang="en-US" sz="2400" i="1" dirty="0">
                <a:latin typeface="Times New Roman" pitchFamily="18" charset="0"/>
                <a:cs typeface="Arial" charset="0"/>
              </a:rPr>
              <a:t>serial-to-parallel converter</a:t>
            </a:r>
            <a:r>
              <a:rPr lang="en-US" sz="2400" dirty="0">
                <a:latin typeface="Times New Roman" pitchFamily="18" charset="0"/>
                <a:cs typeface="Arial" charset="0"/>
              </a:rPr>
              <a:t> (S</a:t>
            </a:r>
            <a:r>
              <a:rPr lang="en-US" sz="2400" baseline="-25000" dirty="0">
                <a:latin typeface="Times New Roman" pitchFamily="18" charset="0"/>
                <a:cs typeface="Arial" charset="0"/>
              </a:rPr>
              <a:t>in</a:t>
            </a:r>
            <a:r>
              <a:rPr lang="en-US" sz="2400" dirty="0">
                <a:latin typeface="Times New Roman" pitchFamily="18" charset="0"/>
                <a:cs typeface="Arial" charset="0"/>
              </a:rPr>
              <a:t> to </a:t>
            </a:r>
            <a:r>
              <a:rPr lang="en-US" sz="2400" i="1" dirty="0">
                <a:latin typeface="Times New Roman" pitchFamily="18" charset="0"/>
                <a:cs typeface="Arial" charset="0"/>
              </a:rPr>
              <a:t>Q</a:t>
            </a:r>
            <a:r>
              <a:rPr lang="en-US" sz="2400" baseline="-25000" dirty="0">
                <a:latin typeface="Times New Roman" pitchFamily="18" charset="0"/>
                <a:cs typeface="Arial" charset="0"/>
              </a:rPr>
              <a:t>0:</a:t>
            </a:r>
            <a:r>
              <a:rPr lang="en-US" sz="2400" i="1" baseline="-25000" dirty="0">
                <a:latin typeface="Times New Roman" pitchFamily="18" charset="0"/>
                <a:cs typeface="Arial" charset="0"/>
              </a:rPr>
              <a:t>N</a:t>
            </a:r>
            <a:r>
              <a:rPr lang="en-US" sz="2400" baseline="-25000" dirty="0">
                <a:latin typeface="Times New Roman" pitchFamily="18" charset="0"/>
                <a:cs typeface="Arial" charset="0"/>
              </a:rPr>
              <a:t>-1</a:t>
            </a:r>
            <a:r>
              <a:rPr lang="en-US" sz="2400" dirty="0">
                <a:latin typeface="Times New Roman" pitchFamily="18" charset="0"/>
                <a:cs typeface="Arial" charset="0"/>
              </a:rPr>
              <a:t>) or a </a:t>
            </a:r>
            <a:r>
              <a:rPr lang="en-US" sz="2400" i="1" dirty="0">
                <a:latin typeface="Times New Roman" pitchFamily="18" charset="0"/>
                <a:cs typeface="Arial" charset="0"/>
              </a:rPr>
              <a:t>parallel-to-serial converter</a:t>
            </a:r>
            <a:r>
              <a:rPr lang="en-US" sz="2400" dirty="0">
                <a:latin typeface="Times New Roman" pitchFamily="18" charset="0"/>
                <a:cs typeface="Arial" charset="0"/>
              </a:rPr>
              <a:t> (</a:t>
            </a:r>
            <a:r>
              <a:rPr lang="en-US" sz="2400" i="1" dirty="0">
                <a:latin typeface="Times New Roman" pitchFamily="18" charset="0"/>
                <a:cs typeface="Arial" charset="0"/>
              </a:rPr>
              <a:t>D</a:t>
            </a:r>
            <a:r>
              <a:rPr lang="en-US" sz="2400" baseline="-25000" dirty="0">
                <a:latin typeface="Times New Roman" pitchFamily="18" charset="0"/>
                <a:cs typeface="Arial" charset="0"/>
              </a:rPr>
              <a:t>0:</a:t>
            </a:r>
            <a:r>
              <a:rPr lang="en-US" sz="2400" i="1" baseline="-25000" dirty="0">
                <a:latin typeface="Times New Roman" pitchFamily="18" charset="0"/>
                <a:cs typeface="Arial" charset="0"/>
              </a:rPr>
              <a:t>N</a:t>
            </a:r>
            <a:r>
              <a:rPr lang="en-US" sz="2400" baseline="-25000" dirty="0">
                <a:latin typeface="Times New Roman" pitchFamily="18" charset="0"/>
                <a:cs typeface="Arial" charset="0"/>
              </a:rPr>
              <a:t>-1</a:t>
            </a:r>
            <a:r>
              <a:rPr lang="en-US" sz="2400" dirty="0">
                <a:latin typeface="Times New Roman" pitchFamily="18" charset="0"/>
                <a:cs typeface="Arial" charset="0"/>
              </a:rPr>
              <a:t> to </a:t>
            </a:r>
            <a:r>
              <a:rPr lang="en-US" sz="2400" i="1" dirty="0" err="1">
                <a:latin typeface="Times New Roman" pitchFamily="18" charset="0"/>
                <a:cs typeface="Arial" charset="0"/>
              </a:rPr>
              <a:t>S</a:t>
            </a:r>
            <a:r>
              <a:rPr lang="en-US" sz="2400" baseline="-25000" dirty="0" err="1">
                <a:latin typeface="Times New Roman" pitchFamily="18" charset="0"/>
                <a:cs typeface="Arial" charset="0"/>
              </a:rPr>
              <a:t>out</a:t>
            </a:r>
            <a:r>
              <a:rPr lang="en-US" sz="2400" dirty="0">
                <a:latin typeface="Times New Roman" pitchFamily="18" charset="0"/>
                <a:cs typeface="Arial" charset="0"/>
              </a:rPr>
              <a:t>)</a:t>
            </a: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Shift Register with Parallel Load</a:t>
            </a:r>
            <a:endParaRPr lang="en-US" sz="4400" dirty="0">
              <a:solidFill>
                <a:schemeClr val="bg1"/>
              </a:solidFill>
              <a:latin typeface="+mj-lt"/>
            </a:endParaRPr>
          </a:p>
        </p:txBody>
      </p:sp>
    </p:spTree>
    <p:extLst>
      <p:ext uri="{BB962C8B-B14F-4D97-AF65-F5344CB8AC3E}">
        <p14:creationId xmlns:p14="http://schemas.microsoft.com/office/powerpoint/2010/main" val="45919582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8949"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1876989264"/>
              </p:ext>
            </p:extLst>
          </p:nvPr>
        </p:nvGraphicFramePr>
        <p:xfrm>
          <a:off x="1752600" y="3733800"/>
          <a:ext cx="3962400" cy="2897188"/>
        </p:xfrm>
        <a:graphic>
          <a:graphicData uri="http://schemas.openxmlformats.org/presentationml/2006/ole">
            <mc:AlternateContent xmlns:mc="http://schemas.openxmlformats.org/markup-compatibility/2006">
              <mc:Choice xmlns:v="urn:schemas-microsoft-com:vml" Requires="v">
                <p:oleObj spid="_x0000_s83045" name="VISIO" r:id="rId8" imgW="1212480" imgH="926640" progId="Visio.Drawing.6">
                  <p:embed/>
                </p:oleObj>
              </mc:Choice>
              <mc:Fallback>
                <p:oleObj name="VISIO" r:id="rId8" imgW="1212480" imgH="9266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3733800"/>
                        <a:ext cx="3962400" cy="2897188"/>
                      </a:xfrm>
                      <a:prstGeom prst="rect">
                        <a:avLst/>
                      </a:prstGeom>
                    </p:spPr>
                  </p:pic>
                </p:oleObj>
              </mc:Fallback>
            </mc:AlternateContent>
          </a:graphicData>
        </a:graphic>
      </p:graphicFrame>
      <p:sp>
        <p:nvSpPr>
          <p:cNvPr id="97894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8948"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8950" name="Rectangle 6"/>
          <p:cNvSpPr>
            <a:spLocks noChangeArrowheads="1"/>
          </p:cNvSpPr>
          <p:nvPr>
            <p:custDataLst>
              <p:tags r:id="rId5"/>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Efficiently store large amounts of data</a:t>
            </a:r>
          </a:p>
          <a:p>
            <a:pPr marL="342900" indent="-342900">
              <a:spcBef>
                <a:spcPct val="20000"/>
              </a:spcBef>
              <a:buFontTx/>
              <a:buChar char="•"/>
            </a:pPr>
            <a:r>
              <a:rPr lang="en-US" sz="2400" dirty="0" smtClean="0">
                <a:latin typeface="Times New Roman" pitchFamily="18" charset="0"/>
                <a:cs typeface="Arial" charset="0"/>
              </a:rPr>
              <a:t>3 </a:t>
            </a:r>
            <a:r>
              <a:rPr lang="en-US" sz="2400" dirty="0">
                <a:latin typeface="Times New Roman" pitchFamily="18" charset="0"/>
                <a:cs typeface="Arial" charset="0"/>
              </a:rPr>
              <a:t>common types:</a:t>
            </a:r>
          </a:p>
          <a:p>
            <a:pPr marL="742950" lvl="1" indent="-285750">
              <a:spcBef>
                <a:spcPct val="20000"/>
              </a:spcBef>
              <a:buFontTx/>
              <a:buChar char="–"/>
            </a:pPr>
            <a:r>
              <a:rPr lang="en-US" sz="2000" dirty="0">
                <a:latin typeface="Times New Roman" pitchFamily="18" charset="0"/>
                <a:cs typeface="Arial" charset="0"/>
              </a:rPr>
              <a:t>Dynamic random access memory (DRAM)</a:t>
            </a:r>
          </a:p>
          <a:p>
            <a:pPr marL="742950" lvl="1" indent="-285750">
              <a:spcBef>
                <a:spcPct val="20000"/>
              </a:spcBef>
              <a:buFontTx/>
              <a:buChar char="–"/>
            </a:pPr>
            <a:r>
              <a:rPr lang="en-US" sz="2000" dirty="0">
                <a:latin typeface="Times New Roman" pitchFamily="18" charset="0"/>
                <a:cs typeface="Arial" charset="0"/>
              </a:rPr>
              <a:t>Static random access memory (SRAM)</a:t>
            </a:r>
          </a:p>
          <a:p>
            <a:pPr marL="742950" lvl="1" indent="-285750">
              <a:spcBef>
                <a:spcPct val="20000"/>
              </a:spcBef>
              <a:buFontTx/>
              <a:buChar char="–"/>
            </a:pPr>
            <a:r>
              <a:rPr lang="en-US" sz="2000" dirty="0">
                <a:latin typeface="Times New Roman" pitchFamily="18" charset="0"/>
                <a:cs typeface="Arial" charset="0"/>
              </a:rPr>
              <a:t>Read only memory (ROM)</a:t>
            </a:r>
          </a:p>
          <a:p>
            <a:pPr marL="342900" indent="-342900">
              <a:spcBef>
                <a:spcPct val="20000"/>
              </a:spcBef>
              <a:buFontTx/>
              <a:buChar char="•"/>
            </a:pPr>
            <a:r>
              <a:rPr lang="en-US" sz="2400" i="1" dirty="0" smtClean="0">
                <a:latin typeface="Times New Roman" pitchFamily="18" charset="0"/>
                <a:cs typeface="Arial" charset="0"/>
              </a:rPr>
              <a:t>M</a:t>
            </a:r>
            <a:r>
              <a:rPr lang="en-US" sz="2400" dirty="0" smtClean="0">
                <a:latin typeface="Times New Roman" pitchFamily="18" charset="0"/>
                <a:cs typeface="Arial" charset="0"/>
              </a:rPr>
              <a:t>-bit </a:t>
            </a:r>
            <a:r>
              <a:rPr lang="en-US" sz="2400" dirty="0">
                <a:latin typeface="Times New Roman" pitchFamily="18" charset="0"/>
                <a:cs typeface="Arial" charset="0"/>
              </a:rPr>
              <a:t>data value </a:t>
            </a:r>
            <a:r>
              <a:rPr lang="en-US" sz="2400" dirty="0" smtClean="0">
                <a:latin typeface="Times New Roman" pitchFamily="18" charset="0"/>
                <a:cs typeface="Arial" charset="0"/>
              </a:rPr>
              <a:t>read/ written </a:t>
            </a:r>
            <a:r>
              <a:rPr lang="en-US" sz="2400" dirty="0">
                <a:latin typeface="Times New Roman" pitchFamily="18" charset="0"/>
                <a:cs typeface="Arial" charset="0"/>
              </a:rPr>
              <a:t>at each unique </a:t>
            </a:r>
            <a:r>
              <a:rPr lang="en-US" sz="2400" i="1" dirty="0">
                <a:latin typeface="Times New Roman" pitchFamily="18" charset="0"/>
                <a:cs typeface="Arial" charset="0"/>
              </a:rPr>
              <a:t>N</a:t>
            </a:r>
            <a:r>
              <a:rPr lang="en-US" sz="2400" dirty="0">
                <a:latin typeface="Times New Roman" pitchFamily="18" charset="0"/>
                <a:cs typeface="Arial" charset="0"/>
              </a:rPr>
              <a:t>-bit </a:t>
            </a:r>
            <a:r>
              <a:rPr lang="en-US" sz="2400" dirty="0" smtClean="0">
                <a:latin typeface="Times New Roman" pitchFamily="18" charset="0"/>
                <a:cs typeface="Arial" charset="0"/>
              </a:rPr>
              <a:t>address</a:t>
            </a:r>
            <a:endParaRPr lang="en-US" sz="2400" dirty="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Memory Arrays</a:t>
            </a:r>
            <a:endParaRPr lang="en-US" sz="4400" dirty="0">
              <a:solidFill>
                <a:schemeClr val="bg1"/>
              </a:solidFill>
              <a:latin typeface="+mj-lt"/>
            </a:endParaRPr>
          </a:p>
        </p:txBody>
      </p:sp>
    </p:spTree>
    <p:extLst>
      <p:ext uri="{BB962C8B-B14F-4D97-AF65-F5344CB8AC3E}">
        <p14:creationId xmlns:p14="http://schemas.microsoft.com/office/powerpoint/2010/main" val="137636434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9974" name="Object 6"/>
          <p:cNvGraphicFramePr>
            <a:graphicFrameLocks noGrp="1" noChangeAspect="1"/>
          </p:cNvGraphicFramePr>
          <p:nvPr>
            <p:ph sz="half" idx="4294967295"/>
            <p:custDataLst>
              <p:tags r:id="rId2"/>
            </p:custDataLst>
            <p:extLst>
              <p:ext uri="{D42A27DB-BD31-4B8C-83A1-F6EECF244321}">
                <p14:modId xmlns:p14="http://schemas.microsoft.com/office/powerpoint/2010/main" val="731715531"/>
              </p:ext>
            </p:extLst>
          </p:nvPr>
        </p:nvGraphicFramePr>
        <p:xfrm>
          <a:off x="6019800" y="1852735"/>
          <a:ext cx="2438400" cy="1784350"/>
        </p:xfrm>
        <a:graphic>
          <a:graphicData uri="http://schemas.openxmlformats.org/presentationml/2006/ole">
            <mc:AlternateContent xmlns:mc="http://schemas.openxmlformats.org/markup-compatibility/2006">
              <mc:Choice xmlns:v="urn:schemas-microsoft-com:vml" Requires="v">
                <p:oleObj spid="_x0000_s84168" name="VISIO" r:id="rId8" imgW="1212480" imgH="926640" progId="Visio.Drawing.6">
                  <p:embed/>
                </p:oleObj>
              </mc:Choice>
              <mc:Fallback>
                <p:oleObj name="VISIO" r:id="rId8" imgW="1212480" imgH="9266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1852735"/>
                        <a:ext cx="2438400" cy="1784350"/>
                      </a:xfrm>
                      <a:prstGeom prst="rect">
                        <a:avLst/>
                      </a:prstGeom>
                    </p:spPr>
                  </p:pic>
                </p:oleObj>
              </mc:Fallback>
            </mc:AlternateContent>
          </a:graphicData>
        </a:graphic>
      </p:graphicFrame>
      <p:graphicFrame>
        <p:nvGraphicFramePr>
          <p:cNvPr id="979979" name="Object 11"/>
          <p:cNvGraphicFramePr>
            <a:graphicFrameLocks noGrp="1" noChangeAspect="1"/>
          </p:cNvGraphicFramePr>
          <p:nvPr>
            <p:ph sz="half" idx="4294967295"/>
            <p:custDataLst>
              <p:tags r:id="rId3"/>
            </p:custDataLst>
            <p:extLst>
              <p:ext uri="{D42A27DB-BD31-4B8C-83A1-F6EECF244321}">
                <p14:modId xmlns:p14="http://schemas.microsoft.com/office/powerpoint/2010/main" val="2312969568"/>
              </p:ext>
            </p:extLst>
          </p:nvPr>
        </p:nvGraphicFramePr>
        <p:xfrm>
          <a:off x="1600200" y="4114800"/>
          <a:ext cx="5257800" cy="2454275"/>
        </p:xfrm>
        <a:graphic>
          <a:graphicData uri="http://schemas.openxmlformats.org/presentationml/2006/ole">
            <mc:AlternateContent xmlns:mc="http://schemas.openxmlformats.org/markup-compatibility/2006">
              <mc:Choice xmlns:v="urn:schemas-microsoft-com:vml" Requires="v">
                <p:oleObj spid="_x0000_s84169" name="VISIO" r:id="rId10" imgW="2552400" imgH="1246680" progId="Visio.Drawing.6">
                  <p:embed/>
                </p:oleObj>
              </mc:Choice>
              <mc:Fallback>
                <p:oleObj name="VISIO" r:id="rId10" imgW="2552400" imgH="12466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4114800"/>
                        <a:ext cx="5257800" cy="245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9976" name="Rectangle 8"/>
          <p:cNvSpPr>
            <a:spLocks noChangeArrowheads="1"/>
          </p:cNvSpPr>
          <p:nvPr>
            <p:custDataLst>
              <p:tags r:id="rId4"/>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2</a:t>
            </a:r>
            <a:r>
              <a:rPr lang="en-US" sz="2400" dirty="0" smtClean="0">
                <a:latin typeface="Times New Roman" pitchFamily="18" charset="0"/>
                <a:cs typeface="Arial" charset="0"/>
              </a:rPr>
              <a:t>-dimensional </a:t>
            </a:r>
            <a:r>
              <a:rPr lang="en-US" sz="2400" dirty="0">
                <a:latin typeface="Times New Roman" pitchFamily="18" charset="0"/>
                <a:cs typeface="Arial" charset="0"/>
              </a:rPr>
              <a:t>array of bit cells </a:t>
            </a:r>
          </a:p>
          <a:p>
            <a:pPr marL="342900" indent="-342900">
              <a:spcBef>
                <a:spcPct val="20000"/>
              </a:spcBef>
              <a:buFontTx/>
              <a:buChar char="•"/>
            </a:pPr>
            <a:r>
              <a:rPr lang="en-US" sz="2400" dirty="0">
                <a:latin typeface="Times New Roman" pitchFamily="18" charset="0"/>
                <a:cs typeface="Arial" charset="0"/>
              </a:rPr>
              <a:t>Each bit cell stores one bit</a:t>
            </a:r>
          </a:p>
          <a:p>
            <a:pPr marL="342900" indent="-342900">
              <a:spcBef>
                <a:spcPct val="20000"/>
              </a:spcBef>
              <a:buFontTx/>
              <a:buChar char="•"/>
            </a:pPr>
            <a:r>
              <a:rPr lang="en-US" sz="2400" i="1" dirty="0" smtClean="0">
                <a:latin typeface="Times New Roman" pitchFamily="18" charset="0"/>
                <a:cs typeface="Arial" charset="0"/>
              </a:rPr>
              <a:t>N</a:t>
            </a:r>
            <a:r>
              <a:rPr lang="en-US" sz="2400" dirty="0" smtClean="0">
                <a:latin typeface="Times New Roman" pitchFamily="18" charset="0"/>
                <a:cs typeface="Arial" charset="0"/>
              </a:rPr>
              <a:t> </a:t>
            </a:r>
            <a:r>
              <a:rPr lang="en-US" sz="2400" dirty="0">
                <a:latin typeface="Times New Roman" pitchFamily="18" charset="0"/>
                <a:cs typeface="Arial" charset="0"/>
              </a:rPr>
              <a:t>address bits and </a:t>
            </a:r>
            <a:r>
              <a:rPr lang="en-US" sz="2400" i="1" dirty="0">
                <a:latin typeface="Times New Roman" pitchFamily="18" charset="0"/>
                <a:cs typeface="Arial" charset="0"/>
              </a:rPr>
              <a:t>M</a:t>
            </a:r>
            <a:r>
              <a:rPr lang="en-US" sz="2400" dirty="0">
                <a:latin typeface="Times New Roman" pitchFamily="18" charset="0"/>
                <a:cs typeface="Arial" charset="0"/>
              </a:rPr>
              <a:t> data bits:</a:t>
            </a:r>
          </a:p>
          <a:p>
            <a:pPr marL="742950" lvl="1" indent="-285750">
              <a:spcBef>
                <a:spcPct val="20000"/>
              </a:spcBef>
              <a:buFontTx/>
              <a:buChar char="–"/>
            </a:pPr>
            <a:r>
              <a:rPr lang="en-US" sz="2000" dirty="0">
                <a:latin typeface="Times New Roman" pitchFamily="18" charset="0"/>
                <a:cs typeface="Arial" charset="0"/>
              </a:rPr>
              <a:t>2</a:t>
            </a:r>
            <a:r>
              <a:rPr lang="en-US" sz="2000" i="1" baseline="30000" dirty="0">
                <a:latin typeface="Times New Roman" pitchFamily="18" charset="0"/>
                <a:cs typeface="Arial" charset="0"/>
              </a:rPr>
              <a:t>N</a:t>
            </a:r>
            <a:r>
              <a:rPr lang="en-US" sz="2000" dirty="0">
                <a:latin typeface="Times New Roman" pitchFamily="18" charset="0"/>
                <a:cs typeface="Arial" charset="0"/>
              </a:rPr>
              <a:t> rows and </a:t>
            </a:r>
            <a:r>
              <a:rPr lang="en-US" sz="2000" i="1" dirty="0">
                <a:latin typeface="Times New Roman" pitchFamily="18" charset="0"/>
                <a:cs typeface="Arial" charset="0"/>
              </a:rPr>
              <a:t>M</a:t>
            </a:r>
            <a:r>
              <a:rPr lang="en-US" sz="2000" dirty="0">
                <a:latin typeface="Times New Roman" pitchFamily="18" charset="0"/>
                <a:cs typeface="Arial" charset="0"/>
              </a:rPr>
              <a:t> columns</a:t>
            </a:r>
          </a:p>
          <a:p>
            <a:pPr marL="742950" lvl="1" indent="-285750">
              <a:spcBef>
                <a:spcPct val="20000"/>
              </a:spcBef>
              <a:buFontTx/>
              <a:buChar char="–"/>
            </a:pPr>
            <a:r>
              <a:rPr lang="en-US" sz="2000" b="1" dirty="0">
                <a:solidFill>
                  <a:schemeClr val="accent1"/>
                </a:solidFill>
                <a:latin typeface="Times New Roman" pitchFamily="18" charset="0"/>
                <a:cs typeface="Arial" charset="0"/>
              </a:rPr>
              <a:t>Depth:</a:t>
            </a:r>
            <a:r>
              <a:rPr lang="en-US" sz="2000" dirty="0">
                <a:latin typeface="Times New Roman" pitchFamily="18" charset="0"/>
                <a:cs typeface="Arial" charset="0"/>
              </a:rPr>
              <a:t> number of rows (number of words)</a:t>
            </a:r>
          </a:p>
          <a:p>
            <a:pPr marL="742950" lvl="1" indent="-285750">
              <a:spcBef>
                <a:spcPct val="20000"/>
              </a:spcBef>
              <a:buFontTx/>
              <a:buChar char="–"/>
            </a:pPr>
            <a:r>
              <a:rPr lang="en-US" sz="2000" b="1" dirty="0">
                <a:solidFill>
                  <a:schemeClr val="accent1"/>
                </a:solidFill>
                <a:latin typeface="Times New Roman" pitchFamily="18" charset="0"/>
                <a:cs typeface="Arial" charset="0"/>
              </a:rPr>
              <a:t>Width:</a:t>
            </a:r>
            <a:r>
              <a:rPr lang="en-US" sz="2000" dirty="0">
                <a:latin typeface="Times New Roman" pitchFamily="18" charset="0"/>
                <a:cs typeface="Arial" charset="0"/>
              </a:rPr>
              <a:t> number of columns (size of word)</a:t>
            </a:r>
          </a:p>
          <a:p>
            <a:pPr marL="742950" lvl="1" indent="-285750">
              <a:spcBef>
                <a:spcPct val="20000"/>
              </a:spcBef>
              <a:buFontTx/>
              <a:buChar char="–"/>
            </a:pPr>
            <a:r>
              <a:rPr lang="en-US" sz="2000" b="1" dirty="0">
                <a:solidFill>
                  <a:schemeClr val="accent1"/>
                </a:solidFill>
                <a:latin typeface="Times New Roman" pitchFamily="18" charset="0"/>
                <a:cs typeface="Arial" charset="0"/>
              </a:rPr>
              <a:t>Array size:</a:t>
            </a:r>
            <a:r>
              <a:rPr lang="en-US" sz="2000" dirty="0">
                <a:solidFill>
                  <a:schemeClr val="accent1"/>
                </a:solidFill>
                <a:latin typeface="Times New Roman" pitchFamily="18" charset="0"/>
                <a:cs typeface="Arial" charset="0"/>
              </a:rPr>
              <a:t> </a:t>
            </a:r>
            <a:r>
              <a:rPr lang="en-US" sz="2000" dirty="0">
                <a:latin typeface="Times New Roman" pitchFamily="18" charset="0"/>
                <a:cs typeface="Arial" charset="0"/>
              </a:rPr>
              <a:t>depth </a:t>
            </a:r>
            <a:r>
              <a:rPr lang="en-US" sz="2000" dirty="0">
                <a:latin typeface="Times New Roman" pitchFamily="18" charset="0"/>
                <a:cs typeface="Times New Roman" pitchFamily="18" charset="0"/>
              </a:rPr>
              <a:t>× width = 2</a:t>
            </a:r>
            <a:r>
              <a:rPr lang="en-US" sz="2000" i="1" baseline="30000" dirty="0">
                <a:latin typeface="Times New Roman" pitchFamily="18" charset="0"/>
                <a:cs typeface="Arial" charset="0"/>
              </a:rPr>
              <a:t>N</a:t>
            </a:r>
            <a:r>
              <a:rPr lang="en-US" sz="2000" dirty="0">
                <a:latin typeface="Times New Roman" pitchFamily="18" charset="0"/>
                <a:cs typeface="Arial" charset="0"/>
              </a:rPr>
              <a:t>  </a:t>
            </a:r>
            <a:r>
              <a:rPr lang="en-US" sz="2000" dirty="0">
                <a:latin typeface="Times New Roman" pitchFamily="18" charset="0"/>
                <a:cs typeface="Times New Roman" pitchFamily="18" charset="0"/>
              </a:rPr>
              <a:t>× </a:t>
            </a:r>
            <a:r>
              <a:rPr lang="en-US" sz="2000" dirty="0">
                <a:latin typeface="Times New Roman" pitchFamily="18" charset="0"/>
                <a:cs typeface="Arial" charset="0"/>
              </a:rPr>
              <a:t> </a:t>
            </a:r>
            <a:r>
              <a:rPr lang="en-US" sz="2000" i="1" dirty="0">
                <a:latin typeface="Times New Roman" pitchFamily="18" charset="0"/>
                <a:cs typeface="Arial" charset="0"/>
              </a:rPr>
              <a:t>M</a:t>
            </a:r>
            <a:r>
              <a:rPr lang="en-US" sz="2000" dirty="0">
                <a:latin typeface="Times New Roman" pitchFamily="18" charset="0"/>
                <a:cs typeface="Arial" charset="0"/>
              </a:rPr>
              <a:t> </a:t>
            </a:r>
            <a:endParaRPr lang="en-US" sz="2000" dirty="0">
              <a:latin typeface="Times New Roman" pitchFamily="18" charset="0"/>
              <a:cs typeface="Times New Roman" pitchFamily="18" charset="0"/>
            </a:endParaRPr>
          </a:p>
          <a:p>
            <a:pPr marL="342900" indent="-342900">
              <a:spcBef>
                <a:spcPct val="20000"/>
              </a:spcBef>
              <a:buFontTx/>
              <a:buChar char="•"/>
            </a:pPr>
            <a:endParaRPr lang="en-US" sz="2400" dirty="0">
              <a:latin typeface="Times New Roman" pitchFamily="18" charset="0"/>
              <a:cs typeface="Times New Roman" pitchFamily="18" charset="0"/>
            </a:endParaRPr>
          </a:p>
        </p:txBody>
      </p:sp>
      <p:sp>
        <p:nvSpPr>
          <p:cNvPr id="979970"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Memory Arrays</a:t>
            </a:r>
            <a:endParaRPr lang="en-US" sz="4400" dirty="0">
              <a:solidFill>
                <a:schemeClr val="bg1"/>
              </a:solidFill>
              <a:latin typeface="+mj-lt"/>
            </a:endParaRPr>
          </a:p>
        </p:txBody>
      </p:sp>
    </p:spTree>
    <p:extLst>
      <p:ext uri="{BB962C8B-B14F-4D97-AF65-F5344CB8AC3E}">
        <p14:creationId xmlns:p14="http://schemas.microsoft.com/office/powerpoint/2010/main" val="232014558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7383" name="Object 7"/>
          <p:cNvGraphicFramePr>
            <a:graphicFrameLocks noGrp="1" noChangeAspect="1"/>
          </p:cNvGraphicFramePr>
          <p:nvPr>
            <p:ph sz="half" idx="4294967295"/>
            <p:custDataLst>
              <p:tags r:id="rId2"/>
            </p:custDataLst>
            <p:extLst>
              <p:ext uri="{D42A27DB-BD31-4B8C-83A1-F6EECF244321}">
                <p14:modId xmlns:p14="http://schemas.microsoft.com/office/powerpoint/2010/main" val="2523482276"/>
              </p:ext>
            </p:extLst>
          </p:nvPr>
        </p:nvGraphicFramePr>
        <p:xfrm>
          <a:off x="1600200" y="3473450"/>
          <a:ext cx="5943600" cy="2774950"/>
        </p:xfrm>
        <a:graphic>
          <a:graphicData uri="http://schemas.openxmlformats.org/presentationml/2006/ole">
            <mc:AlternateContent xmlns:mc="http://schemas.openxmlformats.org/markup-compatibility/2006">
              <mc:Choice xmlns:v="urn:schemas-microsoft-com:vml" Requires="v">
                <p:oleObj spid="_x0000_s85093" name="VISIO" r:id="rId8" imgW="2552400" imgH="1246680" progId="Visio.Drawing.6">
                  <p:embed/>
                </p:oleObj>
              </mc:Choice>
              <mc:Fallback>
                <p:oleObj name="VISIO" r:id="rId8" imgW="2552400" imgH="12466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3473450"/>
                        <a:ext cx="5943600" cy="2774950"/>
                      </a:xfrm>
                      <a:prstGeom prst="rect">
                        <a:avLst/>
                      </a:prstGeom>
                    </p:spPr>
                  </p:pic>
                </p:oleObj>
              </mc:Fallback>
            </mc:AlternateContent>
          </a:graphicData>
        </a:graphic>
      </p:graphicFrame>
      <p:sp>
        <p:nvSpPr>
          <p:cNvPr id="997384" name="Rectangle 8"/>
          <p:cNvSpPr>
            <a:spLocks noChangeArrowheads="1"/>
          </p:cNvSpPr>
          <p:nvPr>
            <p:custDataLst>
              <p:tags r:id="rId3"/>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2</a:t>
            </a:r>
            <a:r>
              <a:rPr lang="en-US" sz="2400" baseline="30000" dirty="0">
                <a:latin typeface="Times New Roman" pitchFamily="18" charset="0"/>
                <a:cs typeface="Arial" charset="0"/>
              </a:rPr>
              <a:t>2</a:t>
            </a:r>
            <a:r>
              <a:rPr lang="en-US" sz="2400" dirty="0">
                <a:latin typeface="Times New Roman" pitchFamily="18" charset="0"/>
                <a:cs typeface="Arial" charset="0"/>
              </a:rPr>
              <a:t> </a:t>
            </a:r>
            <a:r>
              <a:rPr lang="en-US" sz="2400" dirty="0">
                <a:latin typeface="Times New Roman" pitchFamily="18" charset="0"/>
                <a:cs typeface="Times New Roman" pitchFamily="18" charset="0"/>
              </a:rPr>
              <a:t>×</a:t>
            </a:r>
            <a:r>
              <a:rPr lang="en-US" sz="2400" dirty="0">
                <a:latin typeface="Times New Roman" pitchFamily="18" charset="0"/>
                <a:cs typeface="Arial" charset="0"/>
              </a:rPr>
              <a:t> 3-bit array</a:t>
            </a:r>
          </a:p>
          <a:p>
            <a:pPr marL="342900" indent="-342900">
              <a:spcBef>
                <a:spcPct val="20000"/>
              </a:spcBef>
              <a:buFontTx/>
              <a:buChar char="•"/>
            </a:pPr>
            <a:r>
              <a:rPr lang="en-US" sz="2400" dirty="0">
                <a:latin typeface="Times New Roman" pitchFamily="18" charset="0"/>
                <a:cs typeface="Arial" charset="0"/>
              </a:rPr>
              <a:t>Number of words: 4</a:t>
            </a:r>
          </a:p>
          <a:p>
            <a:pPr marL="342900" indent="-342900">
              <a:spcBef>
                <a:spcPct val="20000"/>
              </a:spcBef>
              <a:buFontTx/>
              <a:buChar char="•"/>
            </a:pPr>
            <a:r>
              <a:rPr lang="en-US" sz="2400" dirty="0">
                <a:latin typeface="Times New Roman" pitchFamily="18" charset="0"/>
                <a:cs typeface="Arial" charset="0"/>
              </a:rPr>
              <a:t>Word size: 3-bits</a:t>
            </a:r>
          </a:p>
          <a:p>
            <a:pPr marL="342900" indent="-342900">
              <a:spcBef>
                <a:spcPct val="20000"/>
              </a:spcBef>
              <a:buFontTx/>
              <a:buChar char="•"/>
            </a:pPr>
            <a:r>
              <a:rPr lang="en-US" sz="2400" dirty="0">
                <a:latin typeface="Times New Roman" pitchFamily="18" charset="0"/>
                <a:cs typeface="Arial" charset="0"/>
              </a:rPr>
              <a:t>For example, the 3-bit word stored at address 10 is 100</a:t>
            </a:r>
            <a:endParaRPr lang="en-US" sz="2400" dirty="0">
              <a:latin typeface="Times New Roman" pitchFamily="18" charset="0"/>
              <a:cs typeface="Times New Roman" pitchFamily="18" charset="0"/>
            </a:endParaRPr>
          </a:p>
          <a:p>
            <a:pPr marL="342900" indent="-342900">
              <a:spcBef>
                <a:spcPct val="20000"/>
              </a:spcBef>
              <a:buFontTx/>
              <a:buChar char="•"/>
            </a:pPr>
            <a:endParaRPr lang="en-US" sz="2400" dirty="0">
              <a:latin typeface="Times New Roman" pitchFamily="18" charset="0"/>
              <a:cs typeface="Times New Roman" pitchFamily="18" charset="0"/>
            </a:endParaRPr>
          </a:p>
        </p:txBody>
      </p:sp>
      <p:sp>
        <p:nvSpPr>
          <p:cNvPr id="99737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7380"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Memory Array Example</a:t>
            </a:r>
            <a:endParaRPr lang="en-US" sz="4400" dirty="0">
              <a:solidFill>
                <a:schemeClr val="bg1"/>
              </a:solidFill>
              <a:latin typeface="+mj-lt"/>
            </a:endParaRPr>
          </a:p>
        </p:txBody>
      </p:sp>
    </p:spTree>
    <p:extLst>
      <p:ext uri="{BB962C8B-B14F-4D97-AF65-F5344CB8AC3E}">
        <p14:creationId xmlns:p14="http://schemas.microsoft.com/office/powerpoint/2010/main" val="152583836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0997" name="Object 5"/>
          <p:cNvGraphicFramePr>
            <a:graphicFrameLocks noGrp="1" noChangeAspect="1"/>
          </p:cNvGraphicFramePr>
          <p:nvPr>
            <p:ph idx="4294967295"/>
            <p:custDataLst>
              <p:tags r:id="rId2"/>
            </p:custDataLst>
            <p:extLst>
              <p:ext uri="{D42A27DB-BD31-4B8C-83A1-F6EECF244321}">
                <p14:modId xmlns:p14="http://schemas.microsoft.com/office/powerpoint/2010/main" val="3838552989"/>
              </p:ext>
            </p:extLst>
          </p:nvPr>
        </p:nvGraphicFramePr>
        <p:xfrm>
          <a:off x="2209800" y="1371600"/>
          <a:ext cx="4122738" cy="3017838"/>
        </p:xfrm>
        <a:graphic>
          <a:graphicData uri="http://schemas.openxmlformats.org/presentationml/2006/ole">
            <mc:AlternateContent xmlns:mc="http://schemas.openxmlformats.org/markup-compatibility/2006">
              <mc:Choice xmlns:v="urn:schemas-microsoft-com:vml" Requires="v">
                <p:oleObj spid="_x0000_s86117" name="VISIO" r:id="rId7" imgW="1389600" imgH="1063080" progId="Visio.Drawing.6">
                  <p:embed/>
                </p:oleObj>
              </mc:Choice>
              <mc:Fallback>
                <p:oleObj name="VISIO" r:id="rId7" imgW="1389600" imgH="106308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1371600"/>
                        <a:ext cx="4122738"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099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099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Memory Arrays</a:t>
            </a:r>
            <a:endParaRPr lang="en-US" sz="4400" dirty="0">
              <a:solidFill>
                <a:schemeClr val="bg1"/>
              </a:solidFill>
              <a:latin typeface="+mj-lt"/>
            </a:endParaRPr>
          </a:p>
        </p:txBody>
      </p:sp>
    </p:spTree>
    <p:extLst>
      <p:ext uri="{BB962C8B-B14F-4D97-AF65-F5344CB8AC3E}">
        <p14:creationId xmlns:p14="http://schemas.microsoft.com/office/powerpoint/2010/main" val="38844294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2020"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539957749"/>
              </p:ext>
            </p:extLst>
          </p:nvPr>
        </p:nvGraphicFramePr>
        <p:xfrm>
          <a:off x="2794793" y="1168523"/>
          <a:ext cx="3402013" cy="1733550"/>
        </p:xfrm>
        <a:graphic>
          <a:graphicData uri="http://schemas.openxmlformats.org/presentationml/2006/ole">
            <mc:AlternateContent xmlns:mc="http://schemas.openxmlformats.org/markup-compatibility/2006">
              <mc:Choice xmlns:v="urn:schemas-microsoft-com:vml" Requires="v">
                <p:oleObj spid="_x0000_s111794" name="Visio" r:id="rId9" imgW="1164946" imgH="620573" progId="Visio.Drawing.11">
                  <p:embed/>
                </p:oleObj>
              </mc:Choice>
              <mc:Fallback>
                <p:oleObj name="Visio" r:id="rId9" imgW="1164946" imgH="620573"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4793" y="1168523"/>
                        <a:ext cx="3402013"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2023" name="Object 7"/>
          <p:cNvGraphicFramePr>
            <a:graphicFrameLocks noGrp="1" noChangeAspect="1"/>
          </p:cNvGraphicFramePr>
          <p:nvPr>
            <p:ph sz="half" idx="4294967295"/>
            <p:custDataLst>
              <p:tags r:id="rId3"/>
            </p:custDataLst>
            <p:extLst>
              <p:ext uri="{D42A27DB-BD31-4B8C-83A1-F6EECF244321}">
                <p14:modId xmlns:p14="http://schemas.microsoft.com/office/powerpoint/2010/main" val="1015707984"/>
              </p:ext>
            </p:extLst>
          </p:nvPr>
        </p:nvGraphicFramePr>
        <p:xfrm>
          <a:off x="1905000" y="3489325"/>
          <a:ext cx="5715000" cy="2673350"/>
        </p:xfrm>
        <a:graphic>
          <a:graphicData uri="http://schemas.openxmlformats.org/presentationml/2006/ole">
            <mc:AlternateContent xmlns:mc="http://schemas.openxmlformats.org/markup-compatibility/2006">
              <mc:Choice xmlns:v="urn:schemas-microsoft-com:vml" Requires="v">
                <p:oleObj spid="_x0000_s111795" name="Visio" r:id="rId11" imgW="3077870" imgH="1506322" progId="Visio.Drawing.11">
                  <p:embed/>
                </p:oleObj>
              </mc:Choice>
              <mc:Fallback>
                <p:oleObj name="Visio" r:id="rId11" imgW="3077870" imgH="1506322"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3489325"/>
                        <a:ext cx="5715000"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201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2021"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82027" name="Text Box 11"/>
          <p:cNvSpPr txBox="1">
            <a:spLocks noChangeArrowheads="1"/>
          </p:cNvSpPr>
          <p:nvPr>
            <p:custDataLst>
              <p:tags r:id="rId6"/>
            </p:custDataLst>
          </p:nvPr>
        </p:nvSpPr>
        <p:spPr bwMode="auto">
          <a:xfrm>
            <a:off x="7391400" y="34131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C00000"/>
                </a:solidFill>
              </a:rPr>
              <a:t>Z</a:t>
            </a:r>
          </a:p>
        </p:txBody>
      </p:sp>
      <p:sp>
        <p:nvSpPr>
          <p:cNvPr id="15" name="TextBox 14"/>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Memory Array Bit Cells</a:t>
            </a:r>
            <a:endParaRPr lang="en-US" sz="4400" dirty="0">
              <a:solidFill>
                <a:schemeClr val="bg1"/>
              </a:solidFill>
              <a:latin typeface="+mj-lt"/>
            </a:endParaRPr>
          </a:p>
        </p:txBody>
      </p:sp>
    </p:spTree>
    <p:extLst>
      <p:ext uri="{BB962C8B-B14F-4D97-AF65-F5344CB8AC3E}">
        <p14:creationId xmlns:p14="http://schemas.microsoft.com/office/powerpoint/2010/main" val="223372046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2020"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2307517620"/>
              </p:ext>
            </p:extLst>
          </p:nvPr>
        </p:nvGraphicFramePr>
        <p:xfrm>
          <a:off x="2794793" y="1168523"/>
          <a:ext cx="3402013" cy="1733550"/>
        </p:xfrm>
        <a:graphic>
          <a:graphicData uri="http://schemas.openxmlformats.org/presentationml/2006/ole">
            <mc:AlternateContent xmlns:mc="http://schemas.openxmlformats.org/markup-compatibility/2006">
              <mc:Choice xmlns:v="urn:schemas-microsoft-com:vml" Requires="v">
                <p:oleObj spid="_x0000_s88264" name="Visio" r:id="rId12" imgW="1164946" imgH="620573" progId="Visio.Drawing.11">
                  <p:embed/>
                </p:oleObj>
              </mc:Choice>
              <mc:Fallback>
                <p:oleObj name="Visio" r:id="rId12" imgW="1164946" imgH="620573" progId="Visio.Drawing.1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94793" y="1168523"/>
                        <a:ext cx="3402013"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2023" name="Object 7"/>
          <p:cNvGraphicFramePr>
            <a:graphicFrameLocks noGrp="1" noChangeAspect="1"/>
          </p:cNvGraphicFramePr>
          <p:nvPr>
            <p:ph sz="half" idx="4294967295"/>
            <p:custDataLst>
              <p:tags r:id="rId3"/>
            </p:custDataLst>
            <p:extLst>
              <p:ext uri="{D42A27DB-BD31-4B8C-83A1-F6EECF244321}">
                <p14:modId xmlns:p14="http://schemas.microsoft.com/office/powerpoint/2010/main" val="3585090267"/>
              </p:ext>
            </p:extLst>
          </p:nvPr>
        </p:nvGraphicFramePr>
        <p:xfrm>
          <a:off x="1905000" y="3489325"/>
          <a:ext cx="5715000" cy="2673350"/>
        </p:xfrm>
        <a:graphic>
          <a:graphicData uri="http://schemas.openxmlformats.org/presentationml/2006/ole">
            <mc:AlternateContent xmlns:mc="http://schemas.openxmlformats.org/markup-compatibility/2006">
              <mc:Choice xmlns:v="urn:schemas-microsoft-com:vml" Requires="v">
                <p:oleObj spid="_x0000_s88265" name="Visio" r:id="rId14" imgW="3077870" imgH="1506322" progId="Visio.Drawing.11">
                  <p:embed/>
                </p:oleObj>
              </mc:Choice>
              <mc:Fallback>
                <p:oleObj name="Visio" r:id="rId14" imgW="3077870" imgH="1506322" progId="Visio.Drawing.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0" y="3489325"/>
                        <a:ext cx="5715000"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201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2021"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82025" name="Text Box 9"/>
          <p:cNvSpPr txBox="1">
            <a:spLocks noChangeArrowheads="1"/>
          </p:cNvSpPr>
          <p:nvPr>
            <p:custDataLst>
              <p:tags r:id="rId6"/>
            </p:custDataLst>
          </p:nvPr>
        </p:nvSpPr>
        <p:spPr bwMode="auto">
          <a:xfrm>
            <a:off x="4648200" y="34290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C00000"/>
                </a:solidFill>
              </a:rPr>
              <a:t>0</a:t>
            </a:r>
          </a:p>
        </p:txBody>
      </p:sp>
      <p:sp>
        <p:nvSpPr>
          <p:cNvPr id="982026" name="Text Box 10"/>
          <p:cNvSpPr txBox="1">
            <a:spLocks noChangeArrowheads="1"/>
          </p:cNvSpPr>
          <p:nvPr>
            <p:custDataLst>
              <p:tags r:id="rId7"/>
            </p:custDataLst>
          </p:nvPr>
        </p:nvSpPr>
        <p:spPr bwMode="auto">
          <a:xfrm>
            <a:off x="4648200" y="46482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C00000"/>
                </a:solidFill>
              </a:rPr>
              <a:t>1</a:t>
            </a:r>
          </a:p>
        </p:txBody>
      </p:sp>
      <p:sp>
        <p:nvSpPr>
          <p:cNvPr id="982027" name="Text Box 11"/>
          <p:cNvSpPr txBox="1">
            <a:spLocks noChangeArrowheads="1"/>
          </p:cNvSpPr>
          <p:nvPr>
            <p:custDataLst>
              <p:tags r:id="rId8"/>
            </p:custDataLst>
          </p:nvPr>
        </p:nvSpPr>
        <p:spPr bwMode="auto">
          <a:xfrm>
            <a:off x="7391400" y="34131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C00000"/>
                </a:solidFill>
              </a:rPr>
              <a:t>Z</a:t>
            </a:r>
          </a:p>
        </p:txBody>
      </p:sp>
      <p:sp>
        <p:nvSpPr>
          <p:cNvPr id="982028" name="Text Box 12"/>
          <p:cNvSpPr txBox="1">
            <a:spLocks noChangeArrowheads="1"/>
          </p:cNvSpPr>
          <p:nvPr>
            <p:custDataLst>
              <p:tags r:id="rId9"/>
            </p:custDataLst>
          </p:nvPr>
        </p:nvSpPr>
        <p:spPr bwMode="auto">
          <a:xfrm>
            <a:off x="7391400" y="46323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C00000"/>
                </a:solidFill>
              </a:rPr>
              <a:t>Z</a:t>
            </a:r>
          </a:p>
        </p:txBody>
      </p:sp>
      <p:sp>
        <p:nvSpPr>
          <p:cNvPr id="15" name="TextBox 14"/>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Memory Array Bit Cells</a:t>
            </a:r>
            <a:endParaRPr lang="en-US" sz="4400" dirty="0">
              <a:solidFill>
                <a:schemeClr val="bg1"/>
              </a:solidFill>
              <a:latin typeface="+mj-lt"/>
            </a:endParaRPr>
          </a:p>
        </p:txBody>
      </p:sp>
    </p:spTree>
    <p:extLst>
      <p:ext uri="{BB962C8B-B14F-4D97-AF65-F5344CB8AC3E}">
        <p14:creationId xmlns:p14="http://schemas.microsoft.com/office/powerpoint/2010/main" val="95730815"/>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45"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1247932455"/>
              </p:ext>
            </p:extLst>
          </p:nvPr>
        </p:nvGraphicFramePr>
        <p:xfrm>
          <a:off x="1219200" y="3054005"/>
          <a:ext cx="6553200" cy="3499195"/>
        </p:xfrm>
        <a:graphic>
          <a:graphicData uri="http://schemas.openxmlformats.org/presentationml/2006/ole">
            <mc:AlternateContent xmlns:mc="http://schemas.openxmlformats.org/markup-compatibility/2006">
              <mc:Choice xmlns:v="urn:schemas-microsoft-com:vml" Requires="v">
                <p:oleObj spid="_x0000_s89190" name="VISIO" r:id="rId8" imgW="4036320" imgH="2255400" progId="Visio.Drawing.6">
                  <p:embed/>
                </p:oleObj>
              </mc:Choice>
              <mc:Fallback>
                <p:oleObj name="VISIO" r:id="rId8" imgW="4036320" imgH="225540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3054005"/>
                        <a:ext cx="6553200" cy="3499195"/>
                      </a:xfrm>
                      <a:prstGeom prst="rect">
                        <a:avLst/>
                      </a:prstGeom>
                    </p:spPr>
                  </p:pic>
                </p:oleObj>
              </mc:Fallback>
            </mc:AlternateContent>
          </a:graphicData>
        </a:graphic>
      </p:graphicFrame>
      <p:sp>
        <p:nvSpPr>
          <p:cNvPr id="983046" name="Rectangle 6"/>
          <p:cNvSpPr>
            <a:spLocks noChangeArrowheads="1"/>
          </p:cNvSpPr>
          <p:nvPr>
            <p:custDataLst>
              <p:tags r:id="rId3"/>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b="1" dirty="0" err="1">
                <a:solidFill>
                  <a:schemeClr val="accent1"/>
                </a:solidFill>
                <a:latin typeface="Times New Roman" pitchFamily="18" charset="0"/>
                <a:cs typeface="Arial" charset="0"/>
              </a:rPr>
              <a:t>Wordline</a:t>
            </a:r>
            <a:r>
              <a:rPr lang="en-US" sz="2600" b="1" dirty="0">
                <a:solidFill>
                  <a:schemeClr val="accent1"/>
                </a:solidFill>
                <a:latin typeface="Times New Roman" pitchFamily="18" charset="0"/>
                <a:cs typeface="Arial" charset="0"/>
              </a:rPr>
              <a:t>: </a:t>
            </a:r>
          </a:p>
          <a:p>
            <a:pPr marL="742950" lvl="1" indent="-285750">
              <a:spcBef>
                <a:spcPct val="20000"/>
              </a:spcBef>
              <a:buFontTx/>
              <a:buChar char="–"/>
            </a:pPr>
            <a:r>
              <a:rPr lang="en-US" sz="1800" dirty="0" smtClean="0">
                <a:latin typeface="Times New Roman" pitchFamily="18" charset="0"/>
                <a:cs typeface="Arial" charset="0"/>
              </a:rPr>
              <a:t>like an enable</a:t>
            </a:r>
            <a:endParaRPr lang="en-US" sz="1800" dirty="0">
              <a:latin typeface="Times New Roman" pitchFamily="18" charset="0"/>
              <a:cs typeface="Arial" charset="0"/>
            </a:endParaRPr>
          </a:p>
          <a:p>
            <a:pPr marL="742950" lvl="1" indent="-285750">
              <a:spcBef>
                <a:spcPct val="20000"/>
              </a:spcBef>
              <a:buFontTx/>
              <a:buChar char="–"/>
            </a:pPr>
            <a:r>
              <a:rPr lang="en-US" sz="1800" dirty="0" smtClean="0">
                <a:latin typeface="Times New Roman" pitchFamily="18" charset="0"/>
                <a:cs typeface="Arial" charset="0"/>
              </a:rPr>
              <a:t>single </a:t>
            </a:r>
            <a:r>
              <a:rPr lang="en-US" sz="1800" dirty="0">
                <a:latin typeface="Times New Roman" pitchFamily="18" charset="0"/>
                <a:cs typeface="Arial" charset="0"/>
              </a:rPr>
              <a:t>row in </a:t>
            </a:r>
            <a:r>
              <a:rPr lang="en-US" sz="1800" dirty="0" smtClean="0">
                <a:latin typeface="Times New Roman" pitchFamily="18" charset="0"/>
                <a:cs typeface="Arial" charset="0"/>
              </a:rPr>
              <a:t>memory </a:t>
            </a:r>
            <a:r>
              <a:rPr lang="en-US" sz="1800" dirty="0">
                <a:latin typeface="Times New Roman" pitchFamily="18" charset="0"/>
                <a:cs typeface="Arial" charset="0"/>
              </a:rPr>
              <a:t>array </a:t>
            </a:r>
            <a:r>
              <a:rPr lang="en-US" sz="1800" dirty="0" smtClean="0">
                <a:latin typeface="Times New Roman" pitchFamily="18" charset="0"/>
                <a:cs typeface="Arial" charset="0"/>
              </a:rPr>
              <a:t>read/written</a:t>
            </a:r>
            <a:endParaRPr lang="en-US" sz="1800" dirty="0">
              <a:latin typeface="Times New Roman" pitchFamily="18" charset="0"/>
              <a:cs typeface="Arial" charset="0"/>
            </a:endParaRPr>
          </a:p>
          <a:p>
            <a:pPr marL="742950" lvl="1" indent="-285750">
              <a:spcBef>
                <a:spcPct val="20000"/>
              </a:spcBef>
              <a:buFontTx/>
              <a:buChar char="–"/>
            </a:pPr>
            <a:r>
              <a:rPr lang="en-US" sz="1800" dirty="0">
                <a:latin typeface="Times New Roman" pitchFamily="18" charset="0"/>
                <a:cs typeface="Arial" charset="0"/>
              </a:rPr>
              <a:t>corresponds to </a:t>
            </a:r>
            <a:r>
              <a:rPr lang="en-US" sz="1800" dirty="0" smtClean="0">
                <a:latin typeface="Times New Roman" pitchFamily="18" charset="0"/>
                <a:cs typeface="Arial" charset="0"/>
              </a:rPr>
              <a:t>unique </a:t>
            </a:r>
            <a:r>
              <a:rPr lang="en-US" sz="1800" dirty="0">
                <a:latin typeface="Times New Roman" pitchFamily="18" charset="0"/>
                <a:cs typeface="Arial" charset="0"/>
              </a:rPr>
              <a:t>address</a:t>
            </a:r>
          </a:p>
          <a:p>
            <a:pPr marL="742950" lvl="1" indent="-285750">
              <a:spcBef>
                <a:spcPct val="20000"/>
              </a:spcBef>
              <a:buFontTx/>
              <a:buChar char="–"/>
            </a:pPr>
            <a:r>
              <a:rPr lang="en-US" sz="1800" dirty="0">
                <a:latin typeface="Times New Roman" pitchFamily="18" charset="0"/>
                <a:cs typeface="Arial" charset="0"/>
              </a:rPr>
              <a:t>only one </a:t>
            </a:r>
            <a:r>
              <a:rPr lang="en-US" sz="1800" dirty="0" err="1">
                <a:latin typeface="Times New Roman" pitchFamily="18" charset="0"/>
                <a:cs typeface="Arial" charset="0"/>
              </a:rPr>
              <a:t>wordline</a:t>
            </a:r>
            <a:r>
              <a:rPr lang="en-US" sz="1800" dirty="0">
                <a:latin typeface="Times New Roman" pitchFamily="18" charset="0"/>
                <a:cs typeface="Arial" charset="0"/>
              </a:rPr>
              <a:t> </a:t>
            </a:r>
            <a:r>
              <a:rPr lang="en-US" sz="1800" dirty="0" smtClean="0">
                <a:latin typeface="Times New Roman" pitchFamily="18" charset="0"/>
                <a:cs typeface="Arial" charset="0"/>
              </a:rPr>
              <a:t>HIGH </a:t>
            </a:r>
            <a:r>
              <a:rPr lang="en-US" sz="1800" dirty="0">
                <a:latin typeface="Times New Roman" pitchFamily="18" charset="0"/>
                <a:cs typeface="Arial" charset="0"/>
              </a:rPr>
              <a:t>at </a:t>
            </a:r>
            <a:r>
              <a:rPr lang="en-US" sz="1800" dirty="0" smtClean="0">
                <a:latin typeface="Times New Roman" pitchFamily="18" charset="0"/>
                <a:cs typeface="Arial" charset="0"/>
              </a:rPr>
              <a:t>once</a:t>
            </a:r>
            <a:endParaRPr lang="en-US" sz="2000" dirty="0">
              <a:latin typeface="Times New Roman" pitchFamily="18" charset="0"/>
              <a:cs typeface="Arial" charset="0"/>
            </a:endParaRPr>
          </a:p>
        </p:txBody>
      </p:sp>
      <p:sp>
        <p:nvSpPr>
          <p:cNvPr id="98304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3044"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Memory Array</a:t>
            </a:r>
            <a:endParaRPr lang="en-US" sz="4400" dirty="0">
              <a:solidFill>
                <a:schemeClr val="bg1"/>
              </a:solidFill>
              <a:latin typeface="+mj-lt"/>
            </a:endParaRPr>
          </a:p>
        </p:txBody>
      </p:sp>
    </p:spTree>
    <p:extLst>
      <p:ext uri="{BB962C8B-B14F-4D97-AF65-F5344CB8AC3E}">
        <p14:creationId xmlns:p14="http://schemas.microsoft.com/office/powerpoint/2010/main" val="296005468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298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22981" name="Rectangle 5"/>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Random access memory (RAM): </a:t>
            </a:r>
            <a:r>
              <a:rPr lang="en-US" sz="3200" b="1" dirty="0">
                <a:solidFill>
                  <a:schemeClr val="accent1"/>
                </a:solidFill>
                <a:latin typeface="Times New Roman" pitchFamily="18" charset="0"/>
                <a:cs typeface="Arial" charset="0"/>
              </a:rPr>
              <a:t>volatile</a:t>
            </a:r>
          </a:p>
          <a:p>
            <a:pPr marL="342900" indent="-342900">
              <a:spcBef>
                <a:spcPct val="20000"/>
              </a:spcBef>
              <a:buFontTx/>
              <a:buChar char="•"/>
            </a:pPr>
            <a:r>
              <a:rPr lang="en-US" sz="3200" dirty="0">
                <a:latin typeface="Times New Roman" pitchFamily="18" charset="0"/>
                <a:cs typeface="Times New Roman" pitchFamily="18" charset="0"/>
              </a:rPr>
              <a:t>Read only memory (ROM): </a:t>
            </a:r>
            <a:r>
              <a:rPr lang="en-US" sz="3200" b="1" dirty="0">
                <a:solidFill>
                  <a:schemeClr val="accent1"/>
                </a:solidFill>
                <a:latin typeface="Times New Roman" pitchFamily="18" charset="0"/>
                <a:cs typeface="Times New Roman" pitchFamily="18" charset="0"/>
              </a:rPr>
              <a:t>nonvolatile</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Types of Memory</a:t>
            </a:r>
            <a:endParaRPr lang="en-US" sz="4400" dirty="0">
              <a:solidFill>
                <a:schemeClr val="bg1"/>
              </a:solidFill>
              <a:latin typeface="+mj-lt"/>
            </a:endParaRPr>
          </a:p>
        </p:txBody>
      </p:sp>
    </p:spTree>
    <p:extLst>
      <p:ext uri="{BB962C8B-B14F-4D97-AF65-F5344CB8AC3E}">
        <p14:creationId xmlns:p14="http://schemas.microsoft.com/office/powerpoint/2010/main" val="34567843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8532"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2810857090"/>
              </p:ext>
            </p:extLst>
          </p:nvPr>
        </p:nvGraphicFramePr>
        <p:xfrm>
          <a:off x="3352800" y="4395788"/>
          <a:ext cx="2743200" cy="2005012"/>
        </p:xfrm>
        <a:graphic>
          <a:graphicData uri="http://schemas.openxmlformats.org/presentationml/2006/ole">
            <mc:AlternateContent xmlns:mc="http://schemas.openxmlformats.org/markup-compatibility/2006">
              <mc:Choice xmlns:v="urn:schemas-microsoft-com:vml" Requires="v">
                <p:oleObj spid="_x0000_s56420" name="VISIO" r:id="rId7" imgW="1050120" imgH="802080" progId="Visio.Drawing.6">
                  <p:embed/>
                </p:oleObj>
              </mc:Choice>
              <mc:Fallback>
                <p:oleObj name="VISIO" r:id="rId7" imgW="1050120" imgH="80208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395788"/>
                        <a:ext cx="2743200" cy="2005012"/>
                      </a:xfrm>
                      <a:prstGeom prst="rect">
                        <a:avLst/>
                      </a:prstGeom>
                    </p:spPr>
                  </p:pic>
                </p:oleObj>
              </mc:Fallback>
            </mc:AlternateContent>
          </a:graphicData>
        </a:graphic>
      </p:graphicFrame>
      <p:sp>
        <p:nvSpPr>
          <p:cNvPr id="91853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18534" name="Rectangle 6"/>
          <p:cNvSpPr>
            <a:spLocks noChangeArrowheads="1"/>
          </p:cNvSpPr>
          <p:nvPr>
            <p:custDataLst>
              <p:tags r:id="rId4"/>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smtClean="0">
                <a:latin typeface="Times New Roman" pitchFamily="18" charset="0"/>
                <a:cs typeface="Arial" charset="0"/>
              </a:rPr>
              <a:t>Types of </a:t>
            </a:r>
            <a:r>
              <a:rPr lang="en-US" sz="3200" dirty="0">
                <a:latin typeface="Times New Roman" pitchFamily="18" charset="0"/>
                <a:cs typeface="Arial" charset="0"/>
              </a:rPr>
              <a:t>carry propagate adders (CPAs</a:t>
            </a:r>
            <a:r>
              <a:rPr lang="en-US" sz="3200" dirty="0" smtClean="0">
                <a:latin typeface="Times New Roman" pitchFamily="18" charset="0"/>
                <a:cs typeface="Arial" charset="0"/>
              </a:rPr>
              <a:t>):</a:t>
            </a:r>
            <a:endParaRPr lang="en-US" sz="3200" dirty="0">
              <a:latin typeface="Times New Roman" pitchFamily="18" charset="0"/>
              <a:cs typeface="Arial" charset="0"/>
            </a:endParaRPr>
          </a:p>
          <a:p>
            <a:pPr marL="742950" lvl="1" indent="-285750">
              <a:spcBef>
                <a:spcPct val="20000"/>
              </a:spcBef>
              <a:buFontTx/>
              <a:buChar char="–"/>
            </a:pPr>
            <a:r>
              <a:rPr lang="en-US" sz="2600" dirty="0">
                <a:latin typeface="Times New Roman" pitchFamily="18" charset="0"/>
                <a:cs typeface="Arial" charset="0"/>
              </a:rPr>
              <a:t>Ripple-carry 	</a:t>
            </a:r>
            <a:r>
              <a:rPr lang="en-US" sz="2600" dirty="0" smtClean="0">
                <a:latin typeface="Times New Roman" pitchFamily="18" charset="0"/>
                <a:cs typeface="Arial" charset="0"/>
              </a:rPr>
              <a:t>	(</a:t>
            </a:r>
            <a:r>
              <a:rPr lang="en-US" sz="2600" dirty="0">
                <a:latin typeface="Times New Roman" pitchFamily="18" charset="0"/>
                <a:cs typeface="Arial" charset="0"/>
              </a:rPr>
              <a:t>slow)</a:t>
            </a:r>
          </a:p>
          <a:p>
            <a:pPr marL="742950" lvl="1" indent="-285750">
              <a:spcBef>
                <a:spcPct val="20000"/>
              </a:spcBef>
              <a:buFontTx/>
              <a:buChar char="–"/>
            </a:pPr>
            <a:r>
              <a:rPr lang="en-US" sz="2600" dirty="0">
                <a:latin typeface="Times New Roman" pitchFamily="18" charset="0"/>
                <a:cs typeface="Arial" charset="0"/>
              </a:rPr>
              <a:t>Carry-</a:t>
            </a:r>
            <a:r>
              <a:rPr lang="en-US" sz="2600" dirty="0" err="1">
                <a:latin typeface="Times New Roman" pitchFamily="18" charset="0"/>
                <a:cs typeface="Arial" charset="0"/>
              </a:rPr>
              <a:t>lookahead</a:t>
            </a:r>
            <a:r>
              <a:rPr lang="en-US" sz="2600" dirty="0">
                <a:latin typeface="Times New Roman" pitchFamily="18" charset="0"/>
                <a:cs typeface="Arial" charset="0"/>
              </a:rPr>
              <a:t> 	(fast)</a:t>
            </a:r>
          </a:p>
          <a:p>
            <a:pPr marL="742950" lvl="1" indent="-285750">
              <a:spcBef>
                <a:spcPct val="20000"/>
              </a:spcBef>
              <a:buFontTx/>
              <a:buChar char="–"/>
            </a:pPr>
            <a:r>
              <a:rPr lang="en-US" sz="2600" dirty="0">
                <a:latin typeface="Times New Roman" pitchFamily="18" charset="0"/>
                <a:cs typeface="Arial" charset="0"/>
              </a:rPr>
              <a:t>Prefix 		</a:t>
            </a:r>
            <a:r>
              <a:rPr lang="en-US" sz="2600" dirty="0" smtClean="0">
                <a:latin typeface="Times New Roman" pitchFamily="18" charset="0"/>
                <a:cs typeface="Arial" charset="0"/>
              </a:rPr>
              <a:t>	(</a:t>
            </a:r>
            <a:r>
              <a:rPr lang="en-US" sz="2600" dirty="0">
                <a:latin typeface="Times New Roman" pitchFamily="18" charset="0"/>
                <a:cs typeface="Arial" charset="0"/>
              </a:rPr>
              <a:t>faster)</a:t>
            </a:r>
          </a:p>
          <a:p>
            <a:pPr marL="342900" indent="-342900">
              <a:spcBef>
                <a:spcPct val="20000"/>
              </a:spcBef>
              <a:buFontTx/>
              <a:buChar char="•"/>
            </a:pPr>
            <a:r>
              <a:rPr lang="en-US" sz="2600" dirty="0">
                <a:latin typeface="Times New Roman" pitchFamily="18" charset="0"/>
                <a:cs typeface="Arial" charset="0"/>
              </a:rPr>
              <a:t>Carry-</a:t>
            </a:r>
            <a:r>
              <a:rPr lang="en-US" sz="2600" dirty="0" err="1">
                <a:latin typeface="Times New Roman" pitchFamily="18" charset="0"/>
                <a:cs typeface="Arial" charset="0"/>
              </a:rPr>
              <a:t>lookahead</a:t>
            </a:r>
            <a:r>
              <a:rPr lang="en-US" sz="2600" dirty="0">
                <a:latin typeface="Times New Roman" pitchFamily="18" charset="0"/>
                <a:cs typeface="Arial" charset="0"/>
              </a:rPr>
              <a:t> and prefix adders </a:t>
            </a:r>
            <a:r>
              <a:rPr lang="en-US" sz="2600" dirty="0" smtClean="0">
                <a:latin typeface="Times New Roman" pitchFamily="18" charset="0"/>
                <a:cs typeface="Arial" charset="0"/>
              </a:rPr>
              <a:t>faster </a:t>
            </a:r>
            <a:r>
              <a:rPr lang="en-US" sz="2600" dirty="0">
                <a:latin typeface="Times New Roman" pitchFamily="18" charset="0"/>
                <a:cs typeface="Arial" charset="0"/>
              </a:rPr>
              <a:t>for large adders but require more </a:t>
            </a:r>
            <a:r>
              <a:rPr lang="en-US" sz="2600" dirty="0" smtClean="0">
                <a:latin typeface="Times New Roman" pitchFamily="18" charset="0"/>
                <a:cs typeface="Arial" charset="0"/>
              </a:rPr>
              <a:t>hardware</a:t>
            </a:r>
            <a:endParaRPr lang="en-US" sz="2600" dirty="0">
              <a:latin typeface="Times New Roman" pitchFamily="18" charset="0"/>
              <a:cs typeface="Arial" charset="0"/>
            </a:endParaRPr>
          </a:p>
          <a:p>
            <a:pPr marL="742950" lvl="1" indent="-285750">
              <a:spcBef>
                <a:spcPct val="20000"/>
              </a:spcBef>
            </a:pPr>
            <a:r>
              <a:rPr lang="en-US" sz="2000" dirty="0">
                <a:latin typeface="Times New Roman" pitchFamily="18" charset="0"/>
                <a:cs typeface="Arial" charset="0"/>
              </a:rPr>
              <a:t> 				</a:t>
            </a:r>
            <a:r>
              <a:rPr lang="en-US" sz="2600" b="1" dirty="0">
                <a:solidFill>
                  <a:schemeClr val="accent1"/>
                </a:solidFill>
                <a:latin typeface="Times New Roman" pitchFamily="18" charset="0"/>
                <a:cs typeface="Arial" charset="0"/>
              </a:rPr>
              <a:t>       Symbol</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err="1" smtClean="0">
                <a:solidFill>
                  <a:schemeClr val="bg1"/>
                </a:solidFill>
                <a:latin typeface="+mj-lt"/>
              </a:rPr>
              <a:t>Multibit</a:t>
            </a:r>
            <a:r>
              <a:rPr lang="en-US" sz="4400" dirty="0" smtClean="0">
                <a:solidFill>
                  <a:schemeClr val="bg1"/>
                </a:solidFill>
                <a:latin typeface="+mj-lt"/>
              </a:rPr>
              <a:t> Adders (CPAs)</a:t>
            </a:r>
            <a:endParaRPr lang="en-US" sz="4400" dirty="0">
              <a:solidFill>
                <a:schemeClr val="bg1"/>
              </a:solidFill>
              <a:latin typeface="+mj-lt"/>
            </a:endParaRPr>
          </a:p>
        </p:txBody>
      </p:sp>
    </p:spTree>
    <p:extLst>
      <p:ext uri="{BB962C8B-B14F-4D97-AF65-F5344CB8AC3E}">
        <p14:creationId xmlns:p14="http://schemas.microsoft.com/office/powerpoint/2010/main" val="288572249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9428"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9430" name="Rectangle 6"/>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solidFill>
                  <a:schemeClr val="accent1"/>
                </a:solidFill>
                <a:latin typeface="Times New Roman" pitchFamily="18" charset="0"/>
                <a:cs typeface="Times New Roman" pitchFamily="18" charset="0"/>
              </a:rPr>
              <a:t>Volatile:</a:t>
            </a:r>
            <a:r>
              <a:rPr lang="en-US" sz="3200" dirty="0">
                <a:latin typeface="Times New Roman" pitchFamily="18" charset="0"/>
                <a:cs typeface="Times New Roman" pitchFamily="18" charset="0"/>
              </a:rPr>
              <a:t> loses its data when </a:t>
            </a:r>
            <a:r>
              <a:rPr lang="en-US" sz="3200" dirty="0" smtClean="0">
                <a:latin typeface="Times New Roman" pitchFamily="18" charset="0"/>
                <a:cs typeface="Times New Roman" pitchFamily="18" charset="0"/>
              </a:rPr>
              <a:t>power off</a:t>
            </a:r>
            <a:endParaRPr lang="en-US" sz="3200" dirty="0">
              <a:latin typeface="Times New Roman" pitchFamily="18" charset="0"/>
              <a:cs typeface="Times New Roman" pitchFamily="18" charset="0"/>
            </a:endParaRPr>
          </a:p>
          <a:p>
            <a:pPr marL="342900" indent="-342900">
              <a:spcBef>
                <a:spcPct val="20000"/>
              </a:spcBef>
              <a:buFontTx/>
              <a:buChar char="•"/>
            </a:pPr>
            <a:r>
              <a:rPr lang="en-US" sz="3200" dirty="0">
                <a:latin typeface="Times New Roman" pitchFamily="18" charset="0"/>
                <a:cs typeface="Times New Roman" pitchFamily="18" charset="0"/>
              </a:rPr>
              <a:t>Read and written quickly</a:t>
            </a:r>
          </a:p>
          <a:p>
            <a:pPr marL="342900" indent="-342900">
              <a:spcBef>
                <a:spcPct val="20000"/>
              </a:spcBef>
              <a:buFontTx/>
              <a:buChar char="•"/>
            </a:pPr>
            <a:r>
              <a:rPr lang="en-US" sz="3200" dirty="0">
                <a:latin typeface="Times New Roman" pitchFamily="18" charset="0"/>
                <a:cs typeface="Times New Roman" pitchFamily="18" charset="0"/>
              </a:rPr>
              <a:t>Main memory in your computer is RAM (DRAM)</a:t>
            </a:r>
          </a:p>
          <a:p>
            <a:pPr marL="342900" indent="-342900">
              <a:spcBef>
                <a:spcPct val="20000"/>
              </a:spcBef>
            </a:pPr>
            <a:endParaRPr lang="en-US" sz="3200" dirty="0">
              <a:latin typeface="Times New Roman" pitchFamily="18" charset="0"/>
              <a:cs typeface="Times New Roman" pitchFamily="18" charset="0"/>
            </a:endParaRPr>
          </a:p>
          <a:p>
            <a:pPr marL="342900" indent="-342900">
              <a:spcBef>
                <a:spcPct val="20000"/>
              </a:spcBef>
            </a:pPr>
            <a:r>
              <a:rPr lang="en-US" sz="2400" dirty="0">
                <a:solidFill>
                  <a:schemeClr val="accent1"/>
                </a:solidFill>
                <a:latin typeface="Times New Roman" pitchFamily="18" charset="0"/>
                <a:cs typeface="Times New Roman" pitchFamily="18" charset="0"/>
              </a:rPr>
              <a:t>	Historically called </a:t>
            </a:r>
            <a:r>
              <a:rPr lang="en-US" sz="2400" i="1" dirty="0">
                <a:solidFill>
                  <a:schemeClr val="accent1"/>
                </a:solidFill>
                <a:latin typeface="Times New Roman" pitchFamily="18" charset="0"/>
                <a:cs typeface="Times New Roman" pitchFamily="18" charset="0"/>
              </a:rPr>
              <a:t>random</a:t>
            </a:r>
            <a:r>
              <a:rPr lang="en-US" sz="2400" dirty="0">
                <a:solidFill>
                  <a:schemeClr val="accent1"/>
                </a:solidFill>
                <a:latin typeface="Times New Roman" pitchFamily="18" charset="0"/>
                <a:cs typeface="Times New Roman" pitchFamily="18" charset="0"/>
              </a:rPr>
              <a:t> access memory because any data word </a:t>
            </a:r>
            <a:r>
              <a:rPr lang="en-US" sz="2400" dirty="0" smtClean="0">
                <a:solidFill>
                  <a:schemeClr val="accent1"/>
                </a:solidFill>
                <a:latin typeface="Times New Roman" pitchFamily="18" charset="0"/>
                <a:cs typeface="Times New Roman" pitchFamily="18" charset="0"/>
              </a:rPr>
              <a:t>accessed </a:t>
            </a:r>
            <a:r>
              <a:rPr lang="en-US" sz="2400" dirty="0">
                <a:solidFill>
                  <a:schemeClr val="accent1"/>
                </a:solidFill>
                <a:latin typeface="Times New Roman" pitchFamily="18" charset="0"/>
                <a:cs typeface="Times New Roman" pitchFamily="18" charset="0"/>
              </a:rPr>
              <a:t>as easily as any other (in contrast to sequential access memories </a:t>
            </a:r>
            <a:r>
              <a:rPr lang="en-US" sz="2400" dirty="0" smtClean="0">
                <a:solidFill>
                  <a:schemeClr val="accent1"/>
                </a:solidFill>
                <a:latin typeface="Times New Roman" pitchFamily="18" charset="0"/>
                <a:cs typeface="Times New Roman" pitchFamily="18" charset="0"/>
              </a:rPr>
              <a:t>such as a </a:t>
            </a:r>
            <a:r>
              <a:rPr lang="en-US" sz="2400" dirty="0">
                <a:solidFill>
                  <a:schemeClr val="accent1"/>
                </a:solidFill>
                <a:latin typeface="Times New Roman" pitchFamily="18" charset="0"/>
                <a:cs typeface="Times New Roman" pitchFamily="18" charset="0"/>
              </a:rPr>
              <a:t>tape recorder)</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RAM: Random Access Memory</a:t>
            </a:r>
            <a:endParaRPr lang="en-US" sz="4400" dirty="0">
              <a:solidFill>
                <a:schemeClr val="bg1"/>
              </a:solidFill>
              <a:latin typeface="+mj-lt"/>
            </a:endParaRPr>
          </a:p>
        </p:txBody>
      </p:sp>
    </p:spTree>
    <p:extLst>
      <p:ext uri="{BB962C8B-B14F-4D97-AF65-F5344CB8AC3E}">
        <p14:creationId xmlns:p14="http://schemas.microsoft.com/office/powerpoint/2010/main" val="70391301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4004"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24005" name="Rectangle 5"/>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solidFill>
                  <a:schemeClr val="accent1"/>
                </a:solidFill>
                <a:latin typeface="Times New Roman" pitchFamily="18" charset="0"/>
                <a:cs typeface="Times New Roman" pitchFamily="18" charset="0"/>
              </a:rPr>
              <a:t>Nonvolatile:</a:t>
            </a:r>
            <a:r>
              <a:rPr lang="en-US" sz="3200" dirty="0">
                <a:solidFill>
                  <a:schemeClr val="accent1"/>
                </a:solidFill>
                <a:latin typeface="Times New Roman" pitchFamily="18" charset="0"/>
                <a:cs typeface="Times New Roman" pitchFamily="18" charset="0"/>
              </a:rPr>
              <a:t> </a:t>
            </a:r>
            <a:r>
              <a:rPr lang="en-US" sz="3200" dirty="0">
                <a:latin typeface="Times New Roman" pitchFamily="18" charset="0"/>
                <a:cs typeface="Times New Roman" pitchFamily="18" charset="0"/>
              </a:rPr>
              <a:t>retains data when power </a:t>
            </a:r>
            <a:r>
              <a:rPr lang="en-US" sz="3200" dirty="0" smtClean="0">
                <a:latin typeface="Times New Roman" pitchFamily="18" charset="0"/>
                <a:cs typeface="Times New Roman" pitchFamily="18" charset="0"/>
              </a:rPr>
              <a:t>off</a:t>
            </a:r>
            <a:endParaRPr lang="en-US" sz="3200" dirty="0">
              <a:latin typeface="Times New Roman" pitchFamily="18" charset="0"/>
              <a:cs typeface="Times New Roman" pitchFamily="18" charset="0"/>
            </a:endParaRPr>
          </a:p>
          <a:p>
            <a:pPr marL="342900" indent="-342900">
              <a:spcBef>
                <a:spcPct val="20000"/>
              </a:spcBef>
              <a:buFontTx/>
              <a:buChar char="•"/>
            </a:pPr>
            <a:r>
              <a:rPr lang="en-US" sz="3200" dirty="0">
                <a:latin typeface="Times New Roman" pitchFamily="18" charset="0"/>
                <a:cs typeface="Times New Roman" pitchFamily="18" charset="0"/>
              </a:rPr>
              <a:t>Read quickly, but writing is impossible or slow</a:t>
            </a:r>
          </a:p>
          <a:p>
            <a:pPr marL="342900" indent="-342900">
              <a:spcBef>
                <a:spcPct val="20000"/>
              </a:spcBef>
              <a:buFontTx/>
              <a:buChar char="•"/>
            </a:pPr>
            <a:r>
              <a:rPr lang="en-US" sz="3200" dirty="0">
                <a:latin typeface="Times New Roman" pitchFamily="18" charset="0"/>
                <a:cs typeface="Times New Roman" pitchFamily="18" charset="0"/>
              </a:rPr>
              <a:t>Flash memory in cameras, thumb drives, and digital cameras are all ROMs</a:t>
            </a:r>
          </a:p>
          <a:p>
            <a:pPr marL="742950" lvl="1" indent="-285750">
              <a:spcBef>
                <a:spcPct val="20000"/>
              </a:spcBef>
            </a:pPr>
            <a:endParaRPr lang="en-US" sz="1500" dirty="0" smtClean="0">
              <a:latin typeface="Times New Roman" pitchFamily="18" charset="0"/>
              <a:cs typeface="Times New Roman" pitchFamily="18" charset="0"/>
            </a:endParaRPr>
          </a:p>
          <a:p>
            <a:pPr marL="742950" lvl="1" indent="-285750">
              <a:spcBef>
                <a:spcPct val="20000"/>
              </a:spcBef>
            </a:pPr>
            <a:r>
              <a:rPr lang="en-US" sz="3200" dirty="0">
                <a:latin typeface="Times New Roman" pitchFamily="18" charset="0"/>
                <a:cs typeface="Times New Roman" pitchFamily="18" charset="0"/>
              </a:rPr>
              <a:t>	</a:t>
            </a:r>
            <a:r>
              <a:rPr lang="en-US" sz="2400" dirty="0">
                <a:solidFill>
                  <a:schemeClr val="accent1"/>
                </a:solidFill>
                <a:latin typeface="Times New Roman" pitchFamily="18" charset="0"/>
                <a:cs typeface="Times New Roman" pitchFamily="18" charset="0"/>
              </a:rPr>
              <a:t>Historically called </a:t>
            </a:r>
            <a:r>
              <a:rPr lang="en-US" sz="2400" i="1" dirty="0">
                <a:solidFill>
                  <a:schemeClr val="accent1"/>
                </a:solidFill>
                <a:latin typeface="Times New Roman" pitchFamily="18" charset="0"/>
                <a:cs typeface="Times New Roman" pitchFamily="18" charset="0"/>
              </a:rPr>
              <a:t>read only</a:t>
            </a:r>
            <a:r>
              <a:rPr lang="en-US" sz="2400" dirty="0">
                <a:solidFill>
                  <a:schemeClr val="accent1"/>
                </a:solidFill>
                <a:latin typeface="Times New Roman" pitchFamily="18" charset="0"/>
                <a:cs typeface="Times New Roman" pitchFamily="18" charset="0"/>
              </a:rPr>
              <a:t> memory because ROMs were written at manufacturing time or by burning fuses. Once ROM was configured, it could not be written again. This is no longer the case for Flash memory and other types of ROMs.</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ROM: Read Only Memory</a:t>
            </a:r>
            <a:endParaRPr lang="en-US" sz="4400" dirty="0">
              <a:solidFill>
                <a:schemeClr val="bg1"/>
              </a:solidFill>
              <a:latin typeface="+mj-lt"/>
            </a:endParaRPr>
          </a:p>
        </p:txBody>
      </p:sp>
    </p:spTree>
    <p:extLst>
      <p:ext uri="{BB962C8B-B14F-4D97-AF65-F5344CB8AC3E}">
        <p14:creationId xmlns:p14="http://schemas.microsoft.com/office/powerpoint/2010/main" val="4122954554"/>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0452"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0453" name="Rectangle 5"/>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smtClean="0">
                <a:latin typeface="Times New Roman" pitchFamily="18" charset="0"/>
                <a:cs typeface="Arial" charset="0"/>
              </a:rPr>
              <a:t>DRAM</a:t>
            </a:r>
            <a:r>
              <a:rPr lang="en-US" sz="3200" dirty="0" smtClean="0">
                <a:latin typeface="Times New Roman" pitchFamily="18" charset="0"/>
                <a:cs typeface="Arial" charset="0"/>
              </a:rPr>
              <a:t> (Dynamic </a:t>
            </a:r>
            <a:r>
              <a:rPr lang="en-US" sz="3200" dirty="0">
                <a:latin typeface="Times New Roman" pitchFamily="18" charset="0"/>
                <a:cs typeface="Arial" charset="0"/>
              </a:rPr>
              <a:t>random access </a:t>
            </a:r>
            <a:r>
              <a:rPr lang="en-US" sz="3200" dirty="0" smtClean="0">
                <a:latin typeface="Times New Roman" pitchFamily="18" charset="0"/>
                <a:cs typeface="Arial" charset="0"/>
              </a:rPr>
              <a:t>memory)</a:t>
            </a:r>
          </a:p>
          <a:p>
            <a:pPr marL="342900" indent="-342900">
              <a:spcBef>
                <a:spcPct val="20000"/>
              </a:spcBef>
              <a:buFontTx/>
              <a:buChar char="•"/>
            </a:pPr>
            <a:r>
              <a:rPr lang="en-US" sz="3200" b="1" dirty="0" smtClean="0">
                <a:latin typeface="Times New Roman" pitchFamily="18" charset="0"/>
                <a:cs typeface="Arial" charset="0"/>
              </a:rPr>
              <a:t>SRAM</a:t>
            </a:r>
            <a:r>
              <a:rPr lang="en-US" sz="3200" dirty="0" smtClean="0">
                <a:latin typeface="Times New Roman" pitchFamily="18" charset="0"/>
                <a:cs typeface="Arial" charset="0"/>
              </a:rPr>
              <a:t> (Static </a:t>
            </a:r>
            <a:r>
              <a:rPr lang="en-US" sz="3200" dirty="0">
                <a:latin typeface="Times New Roman" pitchFamily="18" charset="0"/>
                <a:cs typeface="Arial" charset="0"/>
              </a:rPr>
              <a:t>random access </a:t>
            </a:r>
            <a:r>
              <a:rPr lang="en-US" sz="3200" dirty="0" smtClean="0">
                <a:latin typeface="Times New Roman" pitchFamily="18" charset="0"/>
                <a:cs typeface="Arial" charset="0"/>
              </a:rPr>
              <a:t>memory)</a:t>
            </a:r>
            <a:endParaRPr lang="en-US" sz="3200" dirty="0">
              <a:latin typeface="Times New Roman" pitchFamily="18" charset="0"/>
              <a:cs typeface="Arial" charset="0"/>
            </a:endParaRPr>
          </a:p>
          <a:p>
            <a:pPr marL="342900" indent="-342900">
              <a:spcBef>
                <a:spcPct val="20000"/>
              </a:spcBef>
              <a:buFontTx/>
              <a:buChar char="•"/>
            </a:pPr>
            <a:r>
              <a:rPr lang="en-US" sz="3200" dirty="0">
                <a:latin typeface="Times New Roman" pitchFamily="18" charset="0"/>
                <a:cs typeface="Arial" charset="0"/>
              </a:rPr>
              <a:t>Differ in how they store data:</a:t>
            </a:r>
          </a:p>
          <a:p>
            <a:pPr marL="742950" lvl="1" indent="-285750">
              <a:spcBef>
                <a:spcPct val="20000"/>
              </a:spcBef>
              <a:buFontTx/>
              <a:buChar char="–"/>
            </a:pPr>
            <a:r>
              <a:rPr lang="en-US" sz="2600" dirty="0">
                <a:latin typeface="Times New Roman" pitchFamily="18" charset="0"/>
                <a:cs typeface="Times New Roman" pitchFamily="18" charset="0"/>
              </a:rPr>
              <a:t>DRAM uses a capacitor</a:t>
            </a:r>
          </a:p>
          <a:p>
            <a:pPr marL="742950" lvl="1" indent="-285750">
              <a:spcBef>
                <a:spcPct val="20000"/>
              </a:spcBef>
              <a:buFontTx/>
              <a:buChar char="–"/>
            </a:pPr>
            <a:r>
              <a:rPr lang="en-US" sz="2600" dirty="0">
                <a:latin typeface="Times New Roman" pitchFamily="18" charset="0"/>
                <a:cs typeface="Times New Roman" pitchFamily="18" charset="0"/>
              </a:rPr>
              <a:t>SRAM uses cross-coupled inverters</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Types of RAM</a:t>
            </a:r>
            <a:endParaRPr lang="en-US" sz="4400" dirty="0">
              <a:solidFill>
                <a:schemeClr val="bg1"/>
              </a:solidFill>
              <a:latin typeface="+mj-lt"/>
            </a:endParaRPr>
          </a:p>
        </p:txBody>
      </p:sp>
    </p:spTree>
    <p:extLst>
      <p:ext uri="{BB962C8B-B14F-4D97-AF65-F5344CB8AC3E}">
        <p14:creationId xmlns:p14="http://schemas.microsoft.com/office/powerpoint/2010/main" val="140310404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5030" name="Object 6"/>
          <p:cNvGraphicFramePr>
            <a:graphicFrameLocks noGrp="1" noChangeAspect="1"/>
          </p:cNvGraphicFramePr>
          <p:nvPr>
            <p:ph idx="4294967295"/>
            <p:custDataLst>
              <p:tags r:id="rId2"/>
            </p:custDataLst>
          </p:nvPr>
        </p:nvGraphicFramePr>
        <p:xfrm>
          <a:off x="6162675" y="1600200"/>
          <a:ext cx="2981325" cy="3929063"/>
        </p:xfrm>
        <a:graphic>
          <a:graphicData uri="http://schemas.openxmlformats.org/presentationml/2006/ole">
            <mc:AlternateContent xmlns:mc="http://schemas.openxmlformats.org/markup-compatibility/2006">
              <mc:Choice xmlns:v="urn:schemas-microsoft-com:vml" Requires="v">
                <p:oleObj spid="_x0000_s90213" name="VISIO" r:id="rId8" imgW="1047750" imgH="1381125" progId="Visio.Drawing.6">
                  <p:embed/>
                </p:oleObj>
              </mc:Choice>
              <mc:Fallback>
                <p:oleObj name="VISIO" r:id="rId8" imgW="1047750" imgH="1381125"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2675" y="1600200"/>
                        <a:ext cx="2981325" cy="392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02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5028"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25029" name="Rectangle 5"/>
          <p:cNvSpPr>
            <a:spLocks noChangeArrowheads="1"/>
          </p:cNvSpPr>
          <p:nvPr>
            <p:custDataLst>
              <p:tags r:id="rId5"/>
            </p:custDataLst>
          </p:nvPr>
        </p:nvSpPr>
        <p:spPr bwMode="auto">
          <a:xfrm>
            <a:off x="914400" y="1295400"/>
            <a:ext cx="4267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Invented DRAM in 1966 at IBM</a:t>
            </a:r>
          </a:p>
          <a:p>
            <a:pPr marL="342900" indent="-342900">
              <a:spcBef>
                <a:spcPct val="20000"/>
              </a:spcBef>
              <a:buFontTx/>
              <a:buChar char="•"/>
            </a:pPr>
            <a:r>
              <a:rPr lang="en-US" sz="3200" dirty="0">
                <a:latin typeface="Times New Roman" pitchFamily="18" charset="0"/>
                <a:cs typeface="Arial" charset="0"/>
              </a:rPr>
              <a:t>Others were skeptical that the idea would work</a:t>
            </a:r>
          </a:p>
          <a:p>
            <a:pPr marL="342900" indent="-342900">
              <a:spcBef>
                <a:spcPct val="20000"/>
              </a:spcBef>
              <a:buFontTx/>
              <a:buChar char="•"/>
            </a:pPr>
            <a:r>
              <a:rPr lang="en-US" sz="3200" dirty="0">
                <a:latin typeface="Times New Roman" pitchFamily="18" charset="0"/>
                <a:cs typeface="Arial" charset="0"/>
              </a:rPr>
              <a:t>By the mid-1970’s DRAM </a:t>
            </a:r>
            <a:r>
              <a:rPr lang="en-US" sz="3200" dirty="0" smtClean="0">
                <a:latin typeface="Times New Roman" pitchFamily="18" charset="0"/>
                <a:cs typeface="Arial" charset="0"/>
              </a:rPr>
              <a:t>in </a:t>
            </a:r>
            <a:r>
              <a:rPr lang="en-US" sz="3200" dirty="0">
                <a:latin typeface="Times New Roman" pitchFamily="18" charset="0"/>
                <a:cs typeface="Arial" charset="0"/>
              </a:rPr>
              <a:t>virtually all computers</a:t>
            </a: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Robert </a:t>
            </a:r>
            <a:r>
              <a:rPr lang="en-US" sz="4400" dirty="0" err="1" smtClean="0">
                <a:solidFill>
                  <a:schemeClr val="bg1"/>
                </a:solidFill>
                <a:latin typeface="+mj-lt"/>
              </a:rPr>
              <a:t>Dennard</a:t>
            </a:r>
            <a:r>
              <a:rPr lang="en-US" sz="4400" dirty="0" smtClean="0">
                <a:solidFill>
                  <a:schemeClr val="bg1"/>
                </a:solidFill>
                <a:latin typeface="+mj-lt"/>
              </a:rPr>
              <a:t>, 1932 -</a:t>
            </a:r>
            <a:endParaRPr lang="en-US" sz="4400" dirty="0">
              <a:solidFill>
                <a:schemeClr val="bg1"/>
              </a:solidFill>
              <a:latin typeface="+mj-lt"/>
            </a:endParaRPr>
          </a:p>
        </p:txBody>
      </p:sp>
    </p:spTree>
    <p:extLst>
      <p:ext uri="{BB962C8B-B14F-4D97-AF65-F5344CB8AC3E}">
        <p14:creationId xmlns:p14="http://schemas.microsoft.com/office/powerpoint/2010/main" val="347985133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5092"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3624947406"/>
              </p:ext>
            </p:extLst>
          </p:nvPr>
        </p:nvGraphicFramePr>
        <p:xfrm>
          <a:off x="1219200" y="3851031"/>
          <a:ext cx="3097213" cy="1422400"/>
        </p:xfrm>
        <a:graphic>
          <a:graphicData uri="http://schemas.openxmlformats.org/presentationml/2006/ole">
            <mc:AlternateContent xmlns:mc="http://schemas.openxmlformats.org/markup-compatibility/2006">
              <mc:Choice xmlns:v="urn:schemas-microsoft-com:vml" Requires="v">
                <p:oleObj spid="_x0000_s91336" name="Visio" r:id="rId8" imgW="1292047" imgH="620573" progId="Visio.Drawing.11">
                  <p:embed/>
                </p:oleObj>
              </mc:Choice>
              <mc:Fallback>
                <p:oleObj name="Visio" r:id="rId8" imgW="1292047" imgH="62057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3851031"/>
                        <a:ext cx="309721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5094"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3519354257"/>
              </p:ext>
            </p:extLst>
          </p:nvPr>
        </p:nvGraphicFramePr>
        <p:xfrm>
          <a:off x="4545013" y="3784600"/>
          <a:ext cx="3352800" cy="2006600"/>
        </p:xfrm>
        <a:graphic>
          <a:graphicData uri="http://schemas.openxmlformats.org/presentationml/2006/ole">
            <mc:AlternateContent xmlns:mc="http://schemas.openxmlformats.org/markup-compatibility/2006">
              <mc:Choice xmlns:v="urn:schemas-microsoft-com:vml" Requires="v">
                <p:oleObj spid="_x0000_s91337" name="VISIO" r:id="rId10" imgW="1381680" imgH="865080" progId="Visio.Drawing.6">
                  <p:embed/>
                </p:oleObj>
              </mc:Choice>
              <mc:Fallback>
                <p:oleObj name="VISIO" r:id="rId10" imgW="1381680" imgH="8650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5013" y="3784600"/>
                        <a:ext cx="3352800" cy="2006600"/>
                      </a:xfrm>
                      <a:prstGeom prst="rect">
                        <a:avLst/>
                      </a:prstGeom>
                    </p:spPr>
                  </p:pic>
                </p:oleObj>
              </mc:Fallback>
            </mc:AlternateContent>
          </a:graphicData>
        </a:graphic>
      </p:graphicFrame>
      <p:sp>
        <p:nvSpPr>
          <p:cNvPr id="985093" name="Rectangle 5"/>
          <p:cNvSpPr>
            <a:spLocks noChangeArrowheads="1"/>
          </p:cNvSpPr>
          <p:nvPr>
            <p:custDataLst>
              <p:tags r:id="rId4"/>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Times New Roman" pitchFamily="18" charset="0"/>
                <a:cs typeface="Arial" charset="0"/>
              </a:rPr>
              <a:t>Data bits stored on </a:t>
            </a:r>
            <a:r>
              <a:rPr lang="en-US" sz="2600" dirty="0" smtClean="0">
                <a:latin typeface="Times New Roman" pitchFamily="18" charset="0"/>
                <a:cs typeface="Arial" charset="0"/>
              </a:rPr>
              <a:t>capacitor</a:t>
            </a:r>
            <a:endParaRPr lang="en-US" sz="2600" dirty="0">
              <a:latin typeface="Times New Roman" pitchFamily="18" charset="0"/>
              <a:cs typeface="Arial" charset="0"/>
            </a:endParaRPr>
          </a:p>
          <a:p>
            <a:pPr marL="342900" indent="-342900">
              <a:spcBef>
                <a:spcPct val="20000"/>
              </a:spcBef>
              <a:buFontTx/>
              <a:buChar char="•"/>
            </a:pPr>
            <a:r>
              <a:rPr lang="en-US" sz="2600" i="1" dirty="0">
                <a:latin typeface="Times New Roman" pitchFamily="18" charset="0"/>
                <a:cs typeface="Arial" charset="0"/>
              </a:rPr>
              <a:t>D</a:t>
            </a:r>
            <a:r>
              <a:rPr lang="en-US" sz="2600" i="1" dirty="0" smtClean="0">
                <a:latin typeface="Times New Roman" pitchFamily="18" charset="0"/>
                <a:cs typeface="Arial" charset="0"/>
              </a:rPr>
              <a:t>ynamic</a:t>
            </a:r>
            <a:r>
              <a:rPr lang="en-US" sz="2600" dirty="0" smtClean="0">
                <a:latin typeface="Times New Roman" pitchFamily="18" charset="0"/>
                <a:cs typeface="Arial" charset="0"/>
              </a:rPr>
              <a:t> </a:t>
            </a:r>
            <a:r>
              <a:rPr lang="en-US" sz="2600" dirty="0">
                <a:latin typeface="Times New Roman" pitchFamily="18" charset="0"/>
                <a:cs typeface="Arial" charset="0"/>
              </a:rPr>
              <a:t>because the value needs to be refreshed (rewritten) periodically and after </a:t>
            </a:r>
            <a:r>
              <a:rPr lang="en-US" sz="2600" dirty="0" smtClean="0">
                <a:latin typeface="Times New Roman" pitchFamily="18" charset="0"/>
                <a:cs typeface="Arial" charset="0"/>
              </a:rPr>
              <a:t>read</a:t>
            </a:r>
            <a:r>
              <a:rPr lang="en-US" sz="2600" dirty="0">
                <a:latin typeface="Times New Roman" pitchFamily="18" charset="0"/>
                <a:cs typeface="Arial" charset="0"/>
              </a:rPr>
              <a:t>:</a:t>
            </a:r>
          </a:p>
          <a:p>
            <a:pPr marL="742950" lvl="1" indent="-285750">
              <a:spcBef>
                <a:spcPct val="20000"/>
              </a:spcBef>
              <a:buFontTx/>
              <a:buChar char="–"/>
            </a:pPr>
            <a:r>
              <a:rPr lang="en-US" sz="2200" dirty="0">
                <a:latin typeface="Times New Roman" pitchFamily="18" charset="0"/>
                <a:cs typeface="Arial" charset="0"/>
              </a:rPr>
              <a:t>Charge leakage from the capacitor degrades the value</a:t>
            </a:r>
          </a:p>
          <a:p>
            <a:pPr marL="742950" lvl="1" indent="-285750">
              <a:spcBef>
                <a:spcPct val="20000"/>
              </a:spcBef>
              <a:buFontTx/>
              <a:buChar char="–"/>
            </a:pPr>
            <a:r>
              <a:rPr lang="en-US" sz="2200" dirty="0">
                <a:latin typeface="Times New Roman" pitchFamily="18" charset="0"/>
                <a:cs typeface="Arial" charset="0"/>
              </a:rPr>
              <a:t>Reading destroys the stored value</a:t>
            </a:r>
          </a:p>
        </p:txBody>
      </p:sp>
      <p:sp>
        <p:nvSpPr>
          <p:cNvPr id="985090"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DRAM</a:t>
            </a:r>
            <a:endParaRPr lang="en-US" sz="4400" dirty="0">
              <a:solidFill>
                <a:schemeClr val="bg1"/>
              </a:solidFill>
              <a:latin typeface="+mj-lt"/>
            </a:endParaRPr>
          </a:p>
        </p:txBody>
      </p:sp>
    </p:spTree>
    <p:extLst>
      <p:ext uri="{BB962C8B-B14F-4D97-AF65-F5344CB8AC3E}">
        <p14:creationId xmlns:p14="http://schemas.microsoft.com/office/powerpoint/2010/main" val="2516370744"/>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6117"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1391565983"/>
              </p:ext>
            </p:extLst>
          </p:nvPr>
        </p:nvGraphicFramePr>
        <p:xfrm>
          <a:off x="685800" y="1752600"/>
          <a:ext cx="7924800" cy="2641600"/>
        </p:xfrm>
        <a:graphic>
          <a:graphicData uri="http://schemas.openxmlformats.org/presentationml/2006/ole">
            <mc:AlternateContent xmlns:mc="http://schemas.openxmlformats.org/markup-compatibility/2006">
              <mc:Choice xmlns:v="urn:schemas-microsoft-com:vml" Requires="v">
                <p:oleObj spid="_x0000_s92261" name="VISIO" r:id="rId7" imgW="2979720" imgH="993600" progId="Visio.Drawing.6">
                  <p:embed/>
                </p:oleObj>
              </mc:Choice>
              <mc:Fallback>
                <p:oleObj name="VISIO" r:id="rId7" imgW="2979720" imgH="9936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752600"/>
                        <a:ext cx="7924800" cy="2641600"/>
                      </a:xfrm>
                      <a:prstGeom prst="rect">
                        <a:avLst/>
                      </a:prstGeom>
                    </p:spPr>
                  </p:pic>
                </p:oleObj>
              </mc:Fallback>
            </mc:AlternateContent>
          </a:graphicData>
        </a:graphic>
      </p:graphicFrame>
      <p:sp>
        <p:nvSpPr>
          <p:cNvPr id="98611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611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DRAM</a:t>
            </a:r>
            <a:endParaRPr lang="en-US" sz="4400" dirty="0">
              <a:solidFill>
                <a:schemeClr val="bg1"/>
              </a:solidFill>
              <a:latin typeface="+mj-lt"/>
            </a:endParaRPr>
          </a:p>
        </p:txBody>
      </p:sp>
    </p:spTree>
    <p:extLst>
      <p:ext uri="{BB962C8B-B14F-4D97-AF65-F5344CB8AC3E}">
        <p14:creationId xmlns:p14="http://schemas.microsoft.com/office/powerpoint/2010/main" val="136345496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7141"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4272031396"/>
              </p:ext>
            </p:extLst>
          </p:nvPr>
        </p:nvGraphicFramePr>
        <p:xfrm>
          <a:off x="2438400" y="1219200"/>
          <a:ext cx="3657600" cy="1757363"/>
        </p:xfrm>
        <a:graphic>
          <a:graphicData uri="http://schemas.openxmlformats.org/presentationml/2006/ole">
            <mc:AlternateContent xmlns:mc="http://schemas.openxmlformats.org/markup-compatibility/2006">
              <mc:Choice xmlns:v="urn:schemas-microsoft-com:vml" Requires="v">
                <p:oleObj spid="_x0000_s93384" name="Visio" r:id="rId8" imgW="1292047" imgH="620573" progId="Visio.Drawing.11">
                  <p:embed/>
                </p:oleObj>
              </mc:Choice>
              <mc:Fallback>
                <p:oleObj name="Visio" r:id="rId8" imgW="1292047" imgH="62057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1219200"/>
                        <a:ext cx="3657600" cy="175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7142"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3918047731"/>
              </p:ext>
            </p:extLst>
          </p:nvPr>
        </p:nvGraphicFramePr>
        <p:xfrm>
          <a:off x="1676400" y="3352800"/>
          <a:ext cx="5486400" cy="2190750"/>
        </p:xfrm>
        <a:graphic>
          <a:graphicData uri="http://schemas.openxmlformats.org/presentationml/2006/ole">
            <mc:AlternateContent xmlns:mc="http://schemas.openxmlformats.org/markup-compatibility/2006">
              <mc:Choice xmlns:v="urn:schemas-microsoft-com:vml" Requires="v">
                <p:oleObj spid="_x0000_s93385" name="VISIO" r:id="rId10" imgW="1876320" imgH="784800" progId="Visio.Drawing.6">
                  <p:embed/>
                </p:oleObj>
              </mc:Choice>
              <mc:Fallback>
                <p:oleObj name="VISIO" r:id="rId10" imgW="1876320" imgH="78480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3352800"/>
                        <a:ext cx="5486400" cy="2190750"/>
                      </a:xfrm>
                      <a:prstGeom prst="rect">
                        <a:avLst/>
                      </a:prstGeom>
                    </p:spPr>
                  </p:pic>
                </p:oleObj>
              </mc:Fallback>
            </mc:AlternateContent>
          </a:graphicData>
        </a:graphic>
      </p:graphicFrame>
      <p:sp>
        <p:nvSpPr>
          <p:cNvPr id="98713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7140"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SRAM</a:t>
            </a:r>
            <a:endParaRPr lang="en-US" sz="4400" dirty="0">
              <a:solidFill>
                <a:schemeClr val="bg1"/>
              </a:solidFill>
              <a:latin typeface="+mj-lt"/>
            </a:endParaRPr>
          </a:p>
        </p:txBody>
      </p:sp>
    </p:spTree>
    <p:extLst>
      <p:ext uri="{BB962C8B-B14F-4D97-AF65-F5344CB8AC3E}">
        <p14:creationId xmlns:p14="http://schemas.microsoft.com/office/powerpoint/2010/main" val="4069112236"/>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8162" name="Object 2"/>
          <p:cNvGraphicFramePr>
            <a:graphicFrameLocks noGrp="1" noChangeAspect="1"/>
          </p:cNvGraphicFramePr>
          <p:nvPr>
            <p:ph sz="half" idx="4294967295"/>
            <p:custDataLst>
              <p:tags r:id="rId2"/>
            </p:custDataLst>
            <p:extLst>
              <p:ext uri="{D42A27DB-BD31-4B8C-83A1-F6EECF244321}">
                <p14:modId xmlns:p14="http://schemas.microsoft.com/office/powerpoint/2010/main" val="3688884112"/>
              </p:ext>
            </p:extLst>
          </p:nvPr>
        </p:nvGraphicFramePr>
        <p:xfrm>
          <a:off x="1219200" y="1003300"/>
          <a:ext cx="6248400" cy="3492500"/>
        </p:xfrm>
        <a:graphic>
          <a:graphicData uri="http://schemas.openxmlformats.org/presentationml/2006/ole">
            <mc:AlternateContent xmlns:mc="http://schemas.openxmlformats.org/markup-compatibility/2006">
              <mc:Choice xmlns:v="urn:schemas-microsoft-com:vml" Requires="v">
                <p:oleObj spid="_x0000_s94507" name="VISIO" r:id="rId10" imgW="4036320" imgH="2255400" progId="Visio.Drawing.6">
                  <p:embed/>
                </p:oleObj>
              </mc:Choice>
              <mc:Fallback>
                <p:oleObj name="VISIO" r:id="rId10" imgW="4036320" imgH="225540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1003300"/>
                        <a:ext cx="6248400" cy="3492500"/>
                      </a:xfrm>
                      <a:prstGeom prst="rect">
                        <a:avLst/>
                      </a:prstGeom>
                    </p:spPr>
                  </p:pic>
                </p:oleObj>
              </mc:Fallback>
            </mc:AlternateContent>
          </a:graphicData>
        </a:graphic>
      </p:graphicFrame>
      <p:graphicFrame>
        <p:nvGraphicFramePr>
          <p:cNvPr id="988165" name="Object 5"/>
          <p:cNvGraphicFramePr>
            <a:graphicFrameLocks noGrp="1" noChangeAspect="1"/>
          </p:cNvGraphicFramePr>
          <p:nvPr>
            <p:ph sz="quarter" idx="4294967295"/>
            <p:custDataLst>
              <p:tags r:id="rId3"/>
            </p:custDataLst>
            <p:extLst>
              <p:ext uri="{D42A27DB-BD31-4B8C-83A1-F6EECF244321}">
                <p14:modId xmlns:p14="http://schemas.microsoft.com/office/powerpoint/2010/main" val="2937685493"/>
              </p:ext>
            </p:extLst>
          </p:nvPr>
        </p:nvGraphicFramePr>
        <p:xfrm>
          <a:off x="4114800" y="4648200"/>
          <a:ext cx="3505200" cy="1530350"/>
        </p:xfrm>
        <a:graphic>
          <a:graphicData uri="http://schemas.openxmlformats.org/presentationml/2006/ole">
            <mc:AlternateContent xmlns:mc="http://schemas.openxmlformats.org/markup-compatibility/2006">
              <mc:Choice xmlns:v="urn:schemas-microsoft-com:vml" Requires="v">
                <p:oleObj spid="_x0000_s94508" name="VISIO" r:id="rId12" imgW="2127960" imgH="971640" progId="Visio.Drawing.6">
                  <p:embed/>
                </p:oleObj>
              </mc:Choice>
              <mc:Fallback>
                <p:oleObj name="VISIO" r:id="rId12" imgW="2127960" imgH="97164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14800" y="4648200"/>
                        <a:ext cx="35052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8167" name="Object 7"/>
          <p:cNvGraphicFramePr>
            <a:graphicFrameLocks noGrp="1" noChangeAspect="1"/>
          </p:cNvGraphicFramePr>
          <p:nvPr>
            <p:ph sz="quarter" idx="4294967295"/>
            <p:custDataLst>
              <p:tags r:id="rId4"/>
            </p:custDataLst>
            <p:extLst>
              <p:ext uri="{D42A27DB-BD31-4B8C-83A1-F6EECF244321}">
                <p14:modId xmlns:p14="http://schemas.microsoft.com/office/powerpoint/2010/main" val="2844323105"/>
              </p:ext>
            </p:extLst>
          </p:nvPr>
        </p:nvGraphicFramePr>
        <p:xfrm>
          <a:off x="1447800" y="4980781"/>
          <a:ext cx="2519363" cy="1577975"/>
        </p:xfrm>
        <a:graphic>
          <a:graphicData uri="http://schemas.openxmlformats.org/presentationml/2006/ole">
            <mc:AlternateContent xmlns:mc="http://schemas.openxmlformats.org/markup-compatibility/2006">
              <mc:Choice xmlns:v="urn:schemas-microsoft-com:vml" Requires="v">
                <p:oleObj spid="_x0000_s94509" name="VISIO" r:id="rId14" imgW="1381680" imgH="865080" progId="Visio.Drawing.6">
                  <p:embed/>
                </p:oleObj>
              </mc:Choice>
              <mc:Fallback>
                <p:oleObj name="VISIO" r:id="rId14" imgW="1381680" imgH="865080" progId="Visio.Drawing.6">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47800" y="4980781"/>
                        <a:ext cx="2519363"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8163" name="Rectangle 3"/>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8168" name="Text Box 8"/>
          <p:cNvSpPr txBox="1">
            <a:spLocks noChangeArrowheads="1"/>
          </p:cNvSpPr>
          <p:nvPr>
            <p:custDataLst>
              <p:tags r:id="rId6"/>
            </p:custDataLst>
          </p:nvPr>
        </p:nvSpPr>
        <p:spPr bwMode="auto">
          <a:xfrm>
            <a:off x="2057400" y="4586287"/>
            <a:ext cx="2819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chemeClr val="accent1"/>
                </a:solidFill>
              </a:rPr>
              <a:t>DRAM bit cell:</a:t>
            </a:r>
          </a:p>
        </p:txBody>
      </p:sp>
      <p:sp>
        <p:nvSpPr>
          <p:cNvPr id="988169" name="Text Box 9"/>
          <p:cNvSpPr txBox="1">
            <a:spLocks noChangeArrowheads="1"/>
          </p:cNvSpPr>
          <p:nvPr>
            <p:custDataLst>
              <p:tags r:id="rId7"/>
            </p:custDataLst>
          </p:nvPr>
        </p:nvSpPr>
        <p:spPr bwMode="auto">
          <a:xfrm>
            <a:off x="5410200" y="4586287"/>
            <a:ext cx="2819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chemeClr val="accent1"/>
                </a:solidFill>
              </a:rPr>
              <a:t>SRAM bit cell:</a:t>
            </a:r>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Memory Arrays Review</a:t>
            </a:r>
            <a:endParaRPr lang="en-US" sz="4400" dirty="0">
              <a:solidFill>
                <a:schemeClr val="bg1"/>
              </a:solidFill>
              <a:latin typeface="+mj-lt"/>
            </a:endParaRPr>
          </a:p>
        </p:txBody>
      </p:sp>
    </p:spTree>
    <p:extLst>
      <p:ext uri="{BB962C8B-B14F-4D97-AF65-F5344CB8AC3E}">
        <p14:creationId xmlns:p14="http://schemas.microsoft.com/office/powerpoint/2010/main" val="394126364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9188"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3307484428"/>
              </p:ext>
            </p:extLst>
          </p:nvPr>
        </p:nvGraphicFramePr>
        <p:xfrm>
          <a:off x="1295400" y="1752600"/>
          <a:ext cx="3810000" cy="3116263"/>
        </p:xfrm>
        <a:graphic>
          <a:graphicData uri="http://schemas.openxmlformats.org/presentationml/2006/ole">
            <mc:AlternateContent xmlns:mc="http://schemas.openxmlformats.org/markup-compatibility/2006">
              <mc:Choice xmlns:v="urn:schemas-microsoft-com:vml" Requires="v">
                <p:oleObj spid="_x0000_s95432" name="Visio" r:id="rId8" imgW="2120798" imgH="1734922" progId="Visio.Drawing.11">
                  <p:embed/>
                </p:oleObj>
              </mc:Choice>
              <mc:Fallback>
                <p:oleObj name="Visio" r:id="rId8" imgW="2120798" imgH="1734922"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1752600"/>
                        <a:ext cx="3810000" cy="3116263"/>
                      </a:xfrm>
                      <a:prstGeom prst="rect">
                        <a:avLst/>
                      </a:prstGeom>
                    </p:spPr>
                  </p:pic>
                </p:oleObj>
              </mc:Fallback>
            </mc:AlternateContent>
          </a:graphicData>
        </a:graphic>
      </p:graphicFrame>
      <p:graphicFrame>
        <p:nvGraphicFramePr>
          <p:cNvPr id="989190"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1804240938"/>
              </p:ext>
            </p:extLst>
          </p:nvPr>
        </p:nvGraphicFramePr>
        <p:xfrm>
          <a:off x="5334000" y="1582738"/>
          <a:ext cx="2728912" cy="3714750"/>
        </p:xfrm>
        <a:graphic>
          <a:graphicData uri="http://schemas.openxmlformats.org/presentationml/2006/ole">
            <mc:AlternateContent xmlns:mc="http://schemas.openxmlformats.org/markup-compatibility/2006">
              <mc:Choice xmlns:v="urn:schemas-microsoft-com:vml" Requires="v">
                <p:oleObj spid="_x0000_s95433" name="VISIO" r:id="rId10" imgW="1249200" imgH="1779480" progId="Visio.Drawing.6">
                  <p:embed/>
                </p:oleObj>
              </mc:Choice>
              <mc:Fallback>
                <p:oleObj name="VISIO" r:id="rId10" imgW="1249200" imgH="17794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1582738"/>
                        <a:ext cx="2728912"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9186"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9189"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ROM: Dot Notation</a:t>
            </a:r>
            <a:endParaRPr lang="en-US" sz="4400" dirty="0">
              <a:solidFill>
                <a:schemeClr val="bg1"/>
              </a:solidFill>
              <a:latin typeface="+mj-lt"/>
            </a:endParaRPr>
          </a:p>
        </p:txBody>
      </p:sp>
    </p:spTree>
    <p:extLst>
      <p:ext uri="{BB962C8B-B14F-4D97-AF65-F5344CB8AC3E}">
        <p14:creationId xmlns:p14="http://schemas.microsoft.com/office/powerpoint/2010/main" val="4041039511"/>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80" name="Rectangle 8"/>
          <p:cNvSpPr>
            <a:spLocks noGrp="1" noChangeArrowheads="1"/>
          </p:cNvSpPr>
          <p:nvPr>
            <p:ph sz="half" idx="4294967295"/>
            <p:custDataLst>
              <p:tags r:id="rId1"/>
            </p:custDataLst>
          </p:nvPr>
        </p:nvSpPr>
        <p:spPr>
          <a:xfrm>
            <a:off x="914400" y="1295400"/>
            <a:ext cx="4343400" cy="4953000"/>
          </a:xfrm>
        </p:spPr>
        <p:txBody>
          <a:bodyPr/>
          <a:lstStyle/>
          <a:p>
            <a:r>
              <a:rPr lang="en-US" sz="2000" dirty="0"/>
              <a:t>Developed memories and high speed circuits at </a:t>
            </a:r>
            <a:r>
              <a:rPr lang="en-US" sz="2000" dirty="0" smtClean="0"/>
              <a:t>Toshiba, 1971-1994 </a:t>
            </a:r>
            <a:endParaRPr lang="en-US" sz="2000" dirty="0"/>
          </a:p>
          <a:p>
            <a:r>
              <a:rPr lang="en-US" sz="2000" dirty="0"/>
              <a:t>Invented Flash memory as an unauthorized project pursued during nights and weekends in the late </a:t>
            </a:r>
            <a:r>
              <a:rPr lang="en-US" sz="2000" dirty="0" smtClean="0"/>
              <a:t>1970’s</a:t>
            </a:r>
            <a:endParaRPr lang="en-US" sz="2000" dirty="0"/>
          </a:p>
          <a:p>
            <a:r>
              <a:rPr lang="en-US" sz="2000" dirty="0"/>
              <a:t>The process of erasing the memory reminded him of the flash of a camera </a:t>
            </a:r>
          </a:p>
          <a:p>
            <a:r>
              <a:rPr lang="en-US" sz="2000" dirty="0"/>
              <a:t>Toshiba slow to commercialize the idea; Intel was first to market in 1988 </a:t>
            </a:r>
          </a:p>
          <a:p>
            <a:r>
              <a:rPr lang="en-US" sz="2000" dirty="0"/>
              <a:t>Flash has grown into a $25 billion per year </a:t>
            </a:r>
            <a:r>
              <a:rPr lang="en-US" sz="2000" dirty="0" smtClean="0"/>
              <a:t>market</a:t>
            </a:r>
            <a:endParaRPr lang="en-US" sz="2000" dirty="0"/>
          </a:p>
        </p:txBody>
      </p:sp>
      <p:sp>
        <p:nvSpPr>
          <p:cNvPr id="1027074"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7077" name="Rectangle 5"/>
          <p:cNvSpPr>
            <a:spLocks noChangeArrowheads="1"/>
          </p:cNvSpPr>
          <p:nvPr>
            <p:custDataLst>
              <p:tags r:id="rId3"/>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pic>
        <p:nvPicPr>
          <p:cNvPr id="1027079" name="Picture 7"/>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bwMode="auto">
          <a:xfrm>
            <a:off x="5549900" y="1775148"/>
            <a:ext cx="2679700" cy="3460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43000" y="68759"/>
            <a:ext cx="7924800" cy="769441"/>
          </a:xfrm>
          <a:prstGeom prst="rect">
            <a:avLst/>
          </a:prstGeom>
          <a:noFill/>
        </p:spPr>
        <p:txBody>
          <a:bodyPr wrap="square" rtlCol="0">
            <a:spAutoFit/>
          </a:bodyPr>
          <a:lstStyle/>
          <a:p>
            <a:r>
              <a:rPr lang="en-US" sz="4400" dirty="0" err="1" smtClean="0">
                <a:solidFill>
                  <a:schemeClr val="bg1"/>
                </a:solidFill>
                <a:latin typeface="+mj-lt"/>
              </a:rPr>
              <a:t>Fujio</a:t>
            </a:r>
            <a:r>
              <a:rPr lang="en-US" sz="4400" dirty="0" smtClean="0">
                <a:solidFill>
                  <a:schemeClr val="bg1"/>
                </a:solidFill>
                <a:latin typeface="+mj-lt"/>
              </a:rPr>
              <a:t> </a:t>
            </a:r>
            <a:r>
              <a:rPr lang="en-US" sz="4400" dirty="0" err="1" smtClean="0">
                <a:solidFill>
                  <a:schemeClr val="bg1"/>
                </a:solidFill>
                <a:latin typeface="+mj-lt"/>
              </a:rPr>
              <a:t>Masuoka</a:t>
            </a:r>
            <a:r>
              <a:rPr lang="en-US" sz="4400" dirty="0" smtClean="0">
                <a:solidFill>
                  <a:schemeClr val="bg1"/>
                </a:solidFill>
                <a:latin typeface="+mj-lt"/>
              </a:rPr>
              <a:t>, 1944 - </a:t>
            </a:r>
            <a:endParaRPr lang="en-US" sz="4400" dirty="0">
              <a:solidFill>
                <a:schemeClr val="bg1"/>
              </a:solidFill>
              <a:latin typeface="+mj-lt"/>
            </a:endParaRPr>
          </a:p>
        </p:txBody>
      </p:sp>
    </p:spTree>
    <p:extLst>
      <p:ext uri="{BB962C8B-B14F-4D97-AF65-F5344CB8AC3E}">
        <p14:creationId xmlns:p14="http://schemas.microsoft.com/office/powerpoint/2010/main" val="153530653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9556"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3163161891"/>
              </p:ext>
            </p:extLst>
          </p:nvPr>
        </p:nvGraphicFramePr>
        <p:xfrm>
          <a:off x="838200" y="3429000"/>
          <a:ext cx="8153400" cy="1779588"/>
        </p:xfrm>
        <a:graphic>
          <a:graphicData uri="http://schemas.openxmlformats.org/presentationml/2006/ole">
            <mc:AlternateContent xmlns:mc="http://schemas.openxmlformats.org/markup-compatibility/2006">
              <mc:Choice xmlns:v="urn:schemas-microsoft-com:vml" Requires="v">
                <p:oleObj spid="_x0000_s57444" name="VISIO" r:id="rId6" imgW="3135960" imgH="684360" progId="Visio.Drawing.6">
                  <p:embed/>
                </p:oleObj>
              </mc:Choice>
              <mc:Fallback>
                <p:oleObj name="VISIO" r:id="rId6" imgW="3135960" imgH="68436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3429000"/>
                        <a:ext cx="8153400" cy="1779588"/>
                      </a:xfrm>
                      <a:prstGeom prst="rect">
                        <a:avLst/>
                      </a:prstGeom>
                    </p:spPr>
                  </p:pic>
                </p:oleObj>
              </mc:Fallback>
            </mc:AlternateContent>
          </a:graphicData>
        </a:graphic>
      </p:graphicFrame>
      <p:sp>
        <p:nvSpPr>
          <p:cNvPr id="919554" name="Rectangle 2"/>
          <p:cNvSpPr>
            <a:spLocks noChangeArrowheads="1"/>
          </p:cNvSpPr>
          <p:nvPr>
            <p:custDataLst>
              <p:tags r:id="rId3"/>
            </p:custDataLst>
          </p:nvPr>
        </p:nvSpPr>
        <p:spPr bwMode="auto">
          <a:xfrm>
            <a:off x="914400" y="1134208"/>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Chain 1-bit adders together</a:t>
            </a:r>
          </a:p>
          <a:p>
            <a:pPr marL="342900" indent="-342900">
              <a:spcBef>
                <a:spcPct val="20000"/>
              </a:spcBef>
              <a:buFontTx/>
              <a:buChar char="•"/>
            </a:pPr>
            <a:r>
              <a:rPr lang="en-US" sz="3200" dirty="0">
                <a:latin typeface="Times New Roman" pitchFamily="18" charset="0"/>
                <a:cs typeface="Arial" charset="0"/>
              </a:rPr>
              <a:t>Carry ripples through entire chain</a:t>
            </a:r>
          </a:p>
          <a:p>
            <a:pPr marL="342900" indent="-342900">
              <a:spcBef>
                <a:spcPct val="20000"/>
              </a:spcBef>
              <a:buFontTx/>
              <a:buChar char="•"/>
            </a:pPr>
            <a:r>
              <a:rPr lang="en-US" sz="3200" dirty="0">
                <a:latin typeface="Times New Roman" pitchFamily="18" charset="0"/>
                <a:cs typeface="Arial" charset="0"/>
              </a:rPr>
              <a:t>Disadvantage: </a:t>
            </a:r>
            <a:r>
              <a:rPr lang="en-US" sz="3200" b="1" dirty="0">
                <a:solidFill>
                  <a:schemeClr val="accent1"/>
                </a:solidFill>
                <a:latin typeface="Times New Roman" pitchFamily="18" charset="0"/>
                <a:cs typeface="Arial" charset="0"/>
              </a:rPr>
              <a:t>slow</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Ripple-Carry Adder</a:t>
            </a:r>
            <a:endParaRPr lang="en-US" sz="4400" dirty="0">
              <a:solidFill>
                <a:schemeClr val="bg1"/>
              </a:solidFill>
              <a:latin typeface="+mj-lt"/>
            </a:endParaRPr>
          </a:p>
        </p:txBody>
      </p:sp>
    </p:spTree>
    <p:extLst>
      <p:ext uri="{BB962C8B-B14F-4D97-AF65-F5344CB8AC3E}">
        <p14:creationId xmlns:p14="http://schemas.microsoft.com/office/powerpoint/2010/main" val="70244862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0213"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533364407"/>
              </p:ext>
            </p:extLst>
          </p:nvPr>
        </p:nvGraphicFramePr>
        <p:xfrm>
          <a:off x="1225550" y="1947863"/>
          <a:ext cx="3879850" cy="3033712"/>
        </p:xfrm>
        <a:graphic>
          <a:graphicData uri="http://schemas.openxmlformats.org/presentationml/2006/ole">
            <mc:AlternateContent xmlns:mc="http://schemas.openxmlformats.org/markup-compatibility/2006">
              <mc:Choice xmlns:v="urn:schemas-microsoft-com:vml" Requires="v">
                <p:oleObj spid="_x0000_s96458" name="Visio" r:id="rId8" imgW="2120798" imgH="1734922" progId="Visio.Drawing.11">
                  <p:embed/>
                </p:oleObj>
              </mc:Choice>
              <mc:Fallback>
                <p:oleObj name="Visio" r:id="rId8" imgW="2120798" imgH="1734922"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5550" y="1947863"/>
                        <a:ext cx="3879850" cy="30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0214"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493936267"/>
              </p:ext>
            </p:extLst>
          </p:nvPr>
        </p:nvGraphicFramePr>
        <p:xfrm>
          <a:off x="5105400" y="1905000"/>
          <a:ext cx="3657600" cy="3338513"/>
        </p:xfrm>
        <a:graphic>
          <a:graphicData uri="http://schemas.openxmlformats.org/presentationml/2006/ole">
            <mc:AlternateContent xmlns:mc="http://schemas.openxmlformats.org/markup-compatibility/2006">
              <mc:Choice xmlns:v="urn:schemas-microsoft-com:vml" Requires="v">
                <p:oleObj spid="_x0000_s96459" name="VISIO" r:id="rId10" imgW="1199520" imgH="1095120" progId="Visio.Drawing.6">
                  <p:embed/>
                </p:oleObj>
              </mc:Choice>
              <mc:Fallback>
                <p:oleObj name="VISIO" r:id="rId10" imgW="1199520" imgH="109512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1905000"/>
                        <a:ext cx="3657600" cy="333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021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0212"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ROM Storage</a:t>
            </a:r>
            <a:endParaRPr lang="en-US" sz="4400" dirty="0">
              <a:solidFill>
                <a:schemeClr val="bg1"/>
              </a:solidFill>
              <a:latin typeface="+mj-lt"/>
            </a:endParaRPr>
          </a:p>
        </p:txBody>
      </p:sp>
    </p:spTree>
    <p:extLst>
      <p:ext uri="{BB962C8B-B14F-4D97-AF65-F5344CB8AC3E}">
        <p14:creationId xmlns:p14="http://schemas.microsoft.com/office/powerpoint/2010/main" val="81431203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1237"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4217647885"/>
              </p:ext>
            </p:extLst>
          </p:nvPr>
        </p:nvGraphicFramePr>
        <p:xfrm>
          <a:off x="1377950" y="1947863"/>
          <a:ext cx="3879850" cy="3033712"/>
        </p:xfrm>
        <a:graphic>
          <a:graphicData uri="http://schemas.openxmlformats.org/presentationml/2006/ole">
            <mc:AlternateContent xmlns:mc="http://schemas.openxmlformats.org/markup-compatibility/2006">
              <mc:Choice xmlns:v="urn:schemas-microsoft-com:vml" Requires="v">
                <p:oleObj spid="_x0000_s97381" name="Visio" r:id="rId10" imgW="2120798" imgH="1734922" progId="Visio.Drawing.11">
                  <p:embed/>
                </p:oleObj>
              </mc:Choice>
              <mc:Fallback>
                <p:oleObj name="Visio" r:id="rId10" imgW="2120798" imgH="1734922"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7950" y="1947863"/>
                        <a:ext cx="3879850" cy="30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123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1238" name="Text Box 6"/>
          <p:cNvSpPr txBox="1">
            <a:spLocks noChangeArrowheads="1"/>
          </p:cNvSpPr>
          <p:nvPr>
            <p:custDataLst>
              <p:tags r:id="rId4"/>
            </p:custDataLst>
          </p:nvPr>
        </p:nvSpPr>
        <p:spPr bwMode="auto">
          <a:xfrm>
            <a:off x="5486400" y="2362200"/>
            <a:ext cx="3048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dirty="0"/>
              <a:t>Data</a:t>
            </a:r>
            <a:r>
              <a:rPr lang="en-US" sz="3200" baseline="-25000" dirty="0"/>
              <a:t>2</a:t>
            </a:r>
            <a:r>
              <a:rPr lang="en-US" sz="3200" dirty="0"/>
              <a:t> = </a:t>
            </a:r>
            <a:r>
              <a:rPr lang="en-US" sz="3200" i="1" dirty="0"/>
              <a:t>A</a:t>
            </a:r>
            <a:r>
              <a:rPr lang="en-US" sz="3200" baseline="-25000" dirty="0"/>
              <a:t>1</a:t>
            </a:r>
            <a:r>
              <a:rPr lang="en-US" sz="3200" dirty="0"/>
              <a:t> </a:t>
            </a:r>
            <a:r>
              <a:rPr lang="en-US" sz="3200" dirty="0">
                <a:latin typeface="Symbol" pitchFamily="18" charset="2"/>
              </a:rPr>
              <a:t>Å</a:t>
            </a:r>
            <a:r>
              <a:rPr lang="en-US" sz="3200" dirty="0"/>
              <a:t> </a:t>
            </a:r>
            <a:r>
              <a:rPr lang="en-US" sz="3200" i="1" dirty="0"/>
              <a:t>A</a:t>
            </a:r>
            <a:r>
              <a:rPr lang="en-US" sz="3200" baseline="-25000" dirty="0"/>
              <a:t>0</a:t>
            </a:r>
          </a:p>
          <a:p>
            <a:pPr>
              <a:spcBef>
                <a:spcPct val="50000"/>
              </a:spcBef>
            </a:pPr>
            <a:r>
              <a:rPr lang="en-US" sz="3200" i="1" dirty="0"/>
              <a:t>Data</a:t>
            </a:r>
            <a:r>
              <a:rPr lang="en-US" sz="3200" baseline="-25000" dirty="0"/>
              <a:t>1</a:t>
            </a:r>
            <a:r>
              <a:rPr lang="en-US" sz="3200" dirty="0"/>
              <a:t> = </a:t>
            </a:r>
            <a:r>
              <a:rPr lang="en-US" sz="3200" i="1" dirty="0"/>
              <a:t>A</a:t>
            </a:r>
            <a:r>
              <a:rPr lang="en-US" sz="3200" baseline="-25000" dirty="0"/>
              <a:t>1</a:t>
            </a:r>
            <a:r>
              <a:rPr lang="en-US" sz="3200" dirty="0"/>
              <a:t> + </a:t>
            </a:r>
            <a:r>
              <a:rPr lang="en-US" sz="3200" i="1" dirty="0"/>
              <a:t>A</a:t>
            </a:r>
            <a:r>
              <a:rPr lang="en-US" sz="3200" baseline="-25000" dirty="0"/>
              <a:t>0</a:t>
            </a:r>
          </a:p>
          <a:p>
            <a:pPr>
              <a:spcBef>
                <a:spcPct val="50000"/>
              </a:spcBef>
            </a:pPr>
            <a:r>
              <a:rPr lang="en-US" sz="3200" i="1" dirty="0"/>
              <a:t>Data</a:t>
            </a:r>
            <a:r>
              <a:rPr lang="en-US" sz="3200" baseline="-25000" dirty="0"/>
              <a:t>0</a:t>
            </a:r>
            <a:r>
              <a:rPr lang="en-US" sz="3200" dirty="0"/>
              <a:t> = </a:t>
            </a:r>
            <a:r>
              <a:rPr lang="en-US" sz="3200" i="1" dirty="0"/>
              <a:t>A</a:t>
            </a:r>
            <a:r>
              <a:rPr lang="en-US" sz="3200" baseline="-25000" dirty="0"/>
              <a:t>1</a:t>
            </a:r>
            <a:r>
              <a:rPr lang="en-US" sz="3200" i="1" dirty="0"/>
              <a:t>A</a:t>
            </a:r>
            <a:r>
              <a:rPr lang="en-US" sz="3200" baseline="-25000" dirty="0"/>
              <a:t>0</a:t>
            </a:r>
          </a:p>
        </p:txBody>
      </p:sp>
      <p:sp>
        <p:nvSpPr>
          <p:cNvPr id="991240" name="Line 8"/>
          <p:cNvSpPr>
            <a:spLocks noChangeShapeType="1"/>
          </p:cNvSpPr>
          <p:nvPr>
            <p:custDataLst>
              <p:tags r:id="rId5"/>
            </p:custDataLst>
          </p:nvPr>
        </p:nvSpPr>
        <p:spPr bwMode="auto">
          <a:xfrm>
            <a:off x="6825762" y="3219207"/>
            <a:ext cx="3810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1241" name="Line 9"/>
          <p:cNvSpPr>
            <a:spLocks noChangeShapeType="1"/>
          </p:cNvSpPr>
          <p:nvPr>
            <p:custDataLst>
              <p:tags r:id="rId6"/>
            </p:custDataLst>
          </p:nvPr>
        </p:nvSpPr>
        <p:spPr bwMode="auto">
          <a:xfrm>
            <a:off x="6781800" y="3884613"/>
            <a:ext cx="3810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1242" name="Line 10"/>
          <p:cNvSpPr>
            <a:spLocks noChangeShapeType="1"/>
          </p:cNvSpPr>
          <p:nvPr>
            <p:custDataLst>
              <p:tags r:id="rId7"/>
            </p:custDataLst>
          </p:nvPr>
        </p:nvSpPr>
        <p:spPr bwMode="auto">
          <a:xfrm>
            <a:off x="7315200" y="3884613"/>
            <a:ext cx="3810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ROM Logic</a:t>
            </a:r>
            <a:endParaRPr lang="en-US" sz="4400" dirty="0">
              <a:solidFill>
                <a:schemeClr val="bg1"/>
              </a:solidFill>
              <a:latin typeface="+mj-lt"/>
            </a:endParaRPr>
          </a:p>
        </p:txBody>
      </p:sp>
    </p:spTree>
    <p:extLst>
      <p:ext uri="{BB962C8B-B14F-4D97-AF65-F5344CB8AC3E}">
        <p14:creationId xmlns:p14="http://schemas.microsoft.com/office/powerpoint/2010/main" val="1251438993"/>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1480" name="Object 8"/>
          <p:cNvGraphicFramePr>
            <a:graphicFrameLocks noGrp="1" noChangeAspect="1"/>
          </p:cNvGraphicFramePr>
          <p:nvPr>
            <p:ph sz="half" idx="4294967295"/>
            <p:custDataLst>
              <p:tags r:id="rId2"/>
            </p:custDataLst>
            <p:extLst>
              <p:ext uri="{D42A27DB-BD31-4B8C-83A1-F6EECF244321}">
                <p14:modId xmlns:p14="http://schemas.microsoft.com/office/powerpoint/2010/main" val="1204924689"/>
              </p:ext>
            </p:extLst>
          </p:nvPr>
        </p:nvGraphicFramePr>
        <p:xfrm>
          <a:off x="3429000" y="2101850"/>
          <a:ext cx="4495800" cy="3568700"/>
        </p:xfrm>
        <a:graphic>
          <a:graphicData uri="http://schemas.openxmlformats.org/presentationml/2006/ole">
            <mc:AlternateContent xmlns:mc="http://schemas.openxmlformats.org/markup-compatibility/2006">
              <mc:Choice xmlns:v="urn:schemas-microsoft-com:vml" Requires="v">
                <p:oleObj spid="_x0000_s112730" name="VISIO" r:id="rId9" imgW="2192040" imgH="1740240" progId="Visio.Drawing.6">
                  <p:embed/>
                </p:oleObj>
              </mc:Choice>
              <mc:Fallback>
                <p:oleObj name="VISIO" r:id="rId9" imgW="2192040" imgH="1740240" progId="Visio.Drawing.6">
                  <p:embed/>
                  <p:pic>
                    <p:nvPicPr>
                      <p:cNvPr id="0" name=""/>
                      <p:cNvPicPr>
                        <a:picLocks noChangeAspect="1" noChangeArrowheads="1"/>
                      </p:cNvPicPr>
                      <p:nvPr/>
                    </p:nvPicPr>
                    <p:blipFill>
                      <a:blip r:embed="rId10"/>
                      <a:srcRect/>
                      <a:stretch>
                        <a:fillRect/>
                      </a:stretch>
                    </p:blipFill>
                    <p:spPr bwMode="auto">
                      <a:xfrm>
                        <a:off x="3429000" y="2101850"/>
                        <a:ext cx="4495800" cy="3568700"/>
                      </a:xfrm>
                      <a:prstGeom prst="rect">
                        <a:avLst/>
                      </a:prstGeom>
                    </p:spPr>
                  </p:pic>
                </p:oleObj>
              </mc:Fallback>
            </mc:AlternateContent>
          </a:graphicData>
        </a:graphic>
      </p:graphicFrame>
      <p:sp>
        <p:nvSpPr>
          <p:cNvPr id="10014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14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1478" name="Rectangle 6"/>
          <p:cNvSpPr>
            <a:spLocks noChangeArrowheads="1"/>
          </p:cNvSpPr>
          <p:nvPr>
            <p:custDataLst>
              <p:tags r:id="rId5"/>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Implement the following logic functions using a 2</a:t>
            </a:r>
            <a:r>
              <a:rPr lang="en-US" sz="2400" baseline="30000" dirty="0">
                <a:latin typeface="Times New Roman" pitchFamily="18" charset="0"/>
                <a:cs typeface="Arial" charset="0"/>
              </a:rPr>
              <a:t>2</a:t>
            </a:r>
            <a:r>
              <a:rPr lang="en-US" sz="2400" dirty="0">
                <a:latin typeface="Times New Roman" pitchFamily="18" charset="0"/>
                <a:cs typeface="Arial" charset="0"/>
              </a:rPr>
              <a:t> </a:t>
            </a:r>
            <a:r>
              <a:rPr lang="en-US" sz="2400" dirty="0">
                <a:latin typeface="Times New Roman" pitchFamily="18" charset="0"/>
                <a:cs typeface="Times New Roman" pitchFamily="18" charset="0"/>
              </a:rPr>
              <a:t>× 3-bit ROM:</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1001479" name="Line 7"/>
          <p:cNvSpPr>
            <a:spLocks noChangeShapeType="1"/>
          </p:cNvSpPr>
          <p:nvPr>
            <p:custDataLst>
              <p:tags r:id="rId6"/>
            </p:custDataLst>
          </p:nvPr>
        </p:nvSpPr>
        <p:spPr bwMode="auto">
          <a:xfrm>
            <a:off x="2362200" y="2895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Example: Logic with ROMs</a:t>
            </a:r>
            <a:endParaRPr lang="en-US" sz="4400" dirty="0">
              <a:solidFill>
                <a:schemeClr val="bg1"/>
              </a:solidFill>
              <a:latin typeface="+mj-lt"/>
            </a:endParaRPr>
          </a:p>
        </p:txBody>
      </p:sp>
    </p:spTree>
    <p:extLst>
      <p:ext uri="{BB962C8B-B14F-4D97-AF65-F5344CB8AC3E}">
        <p14:creationId xmlns:p14="http://schemas.microsoft.com/office/powerpoint/2010/main" val="2056235663"/>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1480" name="Object 8"/>
          <p:cNvGraphicFramePr>
            <a:graphicFrameLocks noGrp="1" noChangeAspect="1"/>
          </p:cNvGraphicFramePr>
          <p:nvPr>
            <p:ph sz="half" idx="4294967295"/>
            <p:custDataLst>
              <p:tags r:id="rId2"/>
            </p:custDataLst>
            <p:extLst>
              <p:ext uri="{D42A27DB-BD31-4B8C-83A1-F6EECF244321}">
                <p14:modId xmlns:p14="http://schemas.microsoft.com/office/powerpoint/2010/main" val="2852309239"/>
              </p:ext>
            </p:extLst>
          </p:nvPr>
        </p:nvGraphicFramePr>
        <p:xfrm>
          <a:off x="3429000" y="2101850"/>
          <a:ext cx="4495800" cy="3568700"/>
        </p:xfrm>
        <a:graphic>
          <a:graphicData uri="http://schemas.openxmlformats.org/presentationml/2006/ole">
            <mc:AlternateContent xmlns:mc="http://schemas.openxmlformats.org/markup-compatibility/2006">
              <mc:Choice xmlns:v="urn:schemas-microsoft-com:vml" Requires="v">
                <p:oleObj spid="_x0000_s99429" name="VISIO" r:id="rId9" imgW="2192040" imgH="1740240" progId="Visio.Drawing.6">
                  <p:embed/>
                </p:oleObj>
              </mc:Choice>
              <mc:Fallback>
                <p:oleObj name="VISIO" r:id="rId9" imgW="2192040" imgH="174024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2101850"/>
                        <a:ext cx="4495800" cy="3568700"/>
                      </a:xfrm>
                      <a:prstGeom prst="rect">
                        <a:avLst/>
                      </a:prstGeom>
                    </p:spPr>
                  </p:pic>
                </p:oleObj>
              </mc:Fallback>
            </mc:AlternateContent>
          </a:graphicData>
        </a:graphic>
      </p:graphicFrame>
      <p:sp>
        <p:nvSpPr>
          <p:cNvPr id="10014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14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1478" name="Rectangle 6"/>
          <p:cNvSpPr>
            <a:spLocks noChangeArrowheads="1"/>
          </p:cNvSpPr>
          <p:nvPr>
            <p:custDataLst>
              <p:tags r:id="rId5"/>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Implement the following logic functions using a 2</a:t>
            </a:r>
            <a:r>
              <a:rPr lang="en-US" sz="2400" baseline="30000" dirty="0">
                <a:latin typeface="Times New Roman" pitchFamily="18" charset="0"/>
                <a:cs typeface="Arial" charset="0"/>
              </a:rPr>
              <a:t>2</a:t>
            </a:r>
            <a:r>
              <a:rPr lang="en-US" sz="2400" dirty="0">
                <a:latin typeface="Times New Roman" pitchFamily="18" charset="0"/>
                <a:cs typeface="Arial" charset="0"/>
              </a:rPr>
              <a:t> </a:t>
            </a:r>
            <a:r>
              <a:rPr lang="en-US" sz="2400" dirty="0">
                <a:latin typeface="Times New Roman" pitchFamily="18" charset="0"/>
                <a:cs typeface="Times New Roman" pitchFamily="18" charset="0"/>
              </a:rPr>
              <a:t>× 3-bit ROM:</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1001479" name="Line 7"/>
          <p:cNvSpPr>
            <a:spLocks noChangeShapeType="1"/>
          </p:cNvSpPr>
          <p:nvPr>
            <p:custDataLst>
              <p:tags r:id="rId6"/>
            </p:custDataLst>
          </p:nvPr>
        </p:nvSpPr>
        <p:spPr bwMode="auto">
          <a:xfrm>
            <a:off x="2362200" y="2895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Example: Logic with ROMs</a:t>
            </a:r>
            <a:endParaRPr lang="en-US" sz="4400" dirty="0">
              <a:solidFill>
                <a:schemeClr val="bg1"/>
              </a:solidFill>
              <a:latin typeface="+mj-lt"/>
            </a:endParaRPr>
          </a:p>
        </p:txBody>
      </p:sp>
    </p:spTree>
    <p:extLst>
      <p:ext uri="{BB962C8B-B14F-4D97-AF65-F5344CB8AC3E}">
        <p14:creationId xmlns:p14="http://schemas.microsoft.com/office/powerpoint/2010/main" val="4160570424"/>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285"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2917051368"/>
              </p:ext>
            </p:extLst>
          </p:nvPr>
        </p:nvGraphicFramePr>
        <p:xfrm>
          <a:off x="1447800" y="1143000"/>
          <a:ext cx="6400800" cy="3417888"/>
        </p:xfrm>
        <a:graphic>
          <a:graphicData uri="http://schemas.openxmlformats.org/presentationml/2006/ole">
            <mc:AlternateContent xmlns:mc="http://schemas.openxmlformats.org/markup-compatibility/2006">
              <mc:Choice xmlns:v="urn:schemas-microsoft-com:vml" Requires="v">
                <p:oleObj spid="_x0000_s100453" name="VISIO" r:id="rId11" imgW="4036320" imgH="2255400" progId="Visio.Drawing.6">
                  <p:embed/>
                </p:oleObj>
              </mc:Choice>
              <mc:Fallback>
                <p:oleObj name="VISIO" r:id="rId11" imgW="4036320" imgH="2255400"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1143000"/>
                        <a:ext cx="6400800" cy="341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28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3284"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3286" name="Text Box 6"/>
          <p:cNvSpPr txBox="1">
            <a:spLocks noChangeArrowheads="1"/>
          </p:cNvSpPr>
          <p:nvPr>
            <p:custDataLst>
              <p:tags r:id="rId5"/>
            </p:custDataLst>
          </p:nvPr>
        </p:nvSpPr>
        <p:spPr bwMode="auto">
          <a:xfrm>
            <a:off x="2286000" y="4414897"/>
            <a:ext cx="3048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dirty="0"/>
              <a:t>Data</a:t>
            </a:r>
            <a:r>
              <a:rPr lang="en-US" sz="3200" baseline="-25000" dirty="0"/>
              <a:t>2</a:t>
            </a:r>
            <a:r>
              <a:rPr lang="en-US" sz="3200" dirty="0"/>
              <a:t> = </a:t>
            </a:r>
            <a:r>
              <a:rPr lang="en-US" sz="3200" i="1" dirty="0"/>
              <a:t>A</a:t>
            </a:r>
            <a:r>
              <a:rPr lang="en-US" sz="3200" baseline="-25000" dirty="0"/>
              <a:t>1</a:t>
            </a:r>
            <a:r>
              <a:rPr lang="en-US" sz="3200" dirty="0"/>
              <a:t> </a:t>
            </a:r>
            <a:r>
              <a:rPr lang="en-US" sz="3200" dirty="0">
                <a:latin typeface="Symbol" pitchFamily="18" charset="2"/>
              </a:rPr>
              <a:t>Å</a:t>
            </a:r>
            <a:r>
              <a:rPr lang="en-US" sz="3200" dirty="0"/>
              <a:t> </a:t>
            </a:r>
            <a:r>
              <a:rPr lang="en-US" sz="3200" i="1" dirty="0"/>
              <a:t>A</a:t>
            </a:r>
            <a:r>
              <a:rPr lang="en-US" sz="3200" baseline="-25000" dirty="0"/>
              <a:t>0</a:t>
            </a:r>
          </a:p>
          <a:p>
            <a:pPr>
              <a:spcBef>
                <a:spcPct val="50000"/>
              </a:spcBef>
            </a:pPr>
            <a:r>
              <a:rPr lang="en-US" sz="3200" i="1" dirty="0"/>
              <a:t>Data</a:t>
            </a:r>
            <a:r>
              <a:rPr lang="en-US" sz="3200" baseline="-25000" dirty="0"/>
              <a:t>1</a:t>
            </a:r>
            <a:r>
              <a:rPr lang="en-US" sz="3200" dirty="0"/>
              <a:t> = </a:t>
            </a:r>
            <a:r>
              <a:rPr lang="en-US" sz="3200" i="1" dirty="0"/>
              <a:t>A</a:t>
            </a:r>
            <a:r>
              <a:rPr lang="en-US" sz="3200" baseline="-25000" dirty="0"/>
              <a:t>1</a:t>
            </a:r>
            <a:r>
              <a:rPr lang="en-US" sz="3200" dirty="0"/>
              <a:t> + </a:t>
            </a:r>
            <a:r>
              <a:rPr lang="en-US" sz="3200" i="1" dirty="0"/>
              <a:t>A</a:t>
            </a:r>
            <a:r>
              <a:rPr lang="en-US" sz="3200" baseline="-25000" dirty="0"/>
              <a:t>0</a:t>
            </a:r>
          </a:p>
          <a:p>
            <a:pPr>
              <a:spcBef>
                <a:spcPct val="50000"/>
              </a:spcBef>
            </a:pPr>
            <a:r>
              <a:rPr lang="en-US" sz="3200" i="1" dirty="0"/>
              <a:t>Data</a:t>
            </a:r>
            <a:r>
              <a:rPr lang="en-US" sz="3200" baseline="-25000" dirty="0"/>
              <a:t>0</a:t>
            </a:r>
            <a:r>
              <a:rPr lang="en-US" sz="3200" dirty="0"/>
              <a:t> = </a:t>
            </a:r>
            <a:r>
              <a:rPr lang="en-US" sz="3200" i="1" dirty="0"/>
              <a:t>A</a:t>
            </a:r>
            <a:r>
              <a:rPr lang="en-US" sz="3200" baseline="-25000" dirty="0"/>
              <a:t>1</a:t>
            </a:r>
            <a:r>
              <a:rPr lang="en-US" sz="3200" i="1" dirty="0"/>
              <a:t>A</a:t>
            </a:r>
            <a:r>
              <a:rPr lang="en-US" sz="3200" baseline="-25000" dirty="0"/>
              <a:t>0</a:t>
            </a:r>
          </a:p>
        </p:txBody>
      </p:sp>
      <p:sp>
        <p:nvSpPr>
          <p:cNvPr id="993287" name="Line 7"/>
          <p:cNvSpPr>
            <a:spLocks noChangeShapeType="1"/>
          </p:cNvSpPr>
          <p:nvPr>
            <p:custDataLst>
              <p:tags r:id="rId6"/>
            </p:custDataLst>
          </p:nvPr>
        </p:nvSpPr>
        <p:spPr bwMode="auto">
          <a:xfrm>
            <a:off x="3733800" y="5226109"/>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Box 11"/>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Logic with Any Memory Array</a:t>
            </a:r>
            <a:endParaRPr lang="en-US" sz="4400" dirty="0">
              <a:solidFill>
                <a:schemeClr val="bg1"/>
              </a:solidFill>
              <a:latin typeface="+mj-lt"/>
            </a:endParaRPr>
          </a:p>
        </p:txBody>
      </p:sp>
      <p:sp>
        <p:nvSpPr>
          <p:cNvPr id="16" name="Line 7"/>
          <p:cNvSpPr>
            <a:spLocks noChangeShapeType="1"/>
          </p:cNvSpPr>
          <p:nvPr>
            <p:custDataLst>
              <p:tags r:id="rId7"/>
            </p:custDataLst>
          </p:nvPr>
        </p:nvSpPr>
        <p:spPr bwMode="auto">
          <a:xfrm>
            <a:off x="3733800" y="5988109"/>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7"/>
          <p:cNvSpPr>
            <a:spLocks noChangeShapeType="1"/>
          </p:cNvSpPr>
          <p:nvPr>
            <p:custDataLst>
              <p:tags r:id="rId8"/>
            </p:custDataLst>
          </p:nvPr>
        </p:nvSpPr>
        <p:spPr bwMode="auto">
          <a:xfrm>
            <a:off x="4114800" y="5988109"/>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032843122"/>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8" name="Rectangle 4"/>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4310" name="Rectangle 6"/>
          <p:cNvSpPr>
            <a:spLocks noChangeArrowheads="1"/>
          </p:cNvSpPr>
          <p:nvPr>
            <p:custDataLst>
              <p:tags r:id="rId2"/>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Implement the following logic functions using a 2</a:t>
            </a:r>
            <a:r>
              <a:rPr lang="en-US" sz="2400" baseline="30000" dirty="0">
                <a:latin typeface="Times New Roman" pitchFamily="18" charset="0"/>
                <a:cs typeface="Arial" charset="0"/>
              </a:rPr>
              <a:t>2</a:t>
            </a:r>
            <a:r>
              <a:rPr lang="en-US" sz="2400" dirty="0">
                <a:latin typeface="Times New Roman" pitchFamily="18" charset="0"/>
                <a:cs typeface="Arial" charset="0"/>
              </a:rPr>
              <a:t> </a:t>
            </a:r>
            <a:r>
              <a:rPr lang="en-US" sz="2400" dirty="0">
                <a:latin typeface="Times New Roman" pitchFamily="18" charset="0"/>
                <a:cs typeface="Times New Roman" pitchFamily="18" charset="0"/>
              </a:rPr>
              <a:t>× 3-bit memory array:</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994311" name="Line 7"/>
          <p:cNvSpPr>
            <a:spLocks noChangeShapeType="1"/>
          </p:cNvSpPr>
          <p:nvPr>
            <p:custDataLst>
              <p:tags r:id="rId3"/>
            </p:custDataLst>
          </p:nvPr>
        </p:nvSpPr>
        <p:spPr bwMode="auto">
          <a:xfrm>
            <a:off x="2362200" y="2743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Logic with Memory Arrays</a:t>
            </a:r>
            <a:endParaRPr lang="en-US" sz="4400" dirty="0">
              <a:solidFill>
                <a:schemeClr val="bg1"/>
              </a:solidFill>
              <a:latin typeface="+mj-lt"/>
            </a:endParaRPr>
          </a:p>
        </p:txBody>
      </p:sp>
    </p:spTree>
    <p:extLst>
      <p:ext uri="{BB962C8B-B14F-4D97-AF65-F5344CB8AC3E}">
        <p14:creationId xmlns:p14="http://schemas.microsoft.com/office/powerpoint/2010/main" val="653709004"/>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4312" name="Object 8"/>
          <p:cNvGraphicFramePr>
            <a:graphicFrameLocks noGrp="1" noChangeAspect="1"/>
          </p:cNvGraphicFramePr>
          <p:nvPr>
            <p:ph sz="half" idx="4294967295"/>
            <p:custDataLst>
              <p:tags r:id="rId2"/>
            </p:custDataLst>
            <p:extLst>
              <p:ext uri="{D42A27DB-BD31-4B8C-83A1-F6EECF244321}">
                <p14:modId xmlns:p14="http://schemas.microsoft.com/office/powerpoint/2010/main" val="3833032324"/>
              </p:ext>
            </p:extLst>
          </p:nvPr>
        </p:nvGraphicFramePr>
        <p:xfrm>
          <a:off x="2438400" y="2081213"/>
          <a:ext cx="6629400" cy="3709987"/>
        </p:xfrm>
        <a:graphic>
          <a:graphicData uri="http://schemas.openxmlformats.org/presentationml/2006/ole">
            <mc:AlternateContent xmlns:mc="http://schemas.openxmlformats.org/markup-compatibility/2006">
              <mc:Choice xmlns:v="urn:schemas-microsoft-com:vml" Requires="v">
                <p:oleObj spid="_x0000_s101477" name="VISIO" r:id="rId8" imgW="3992760" imgH="2233800" progId="Visio.Drawing.6">
                  <p:embed/>
                </p:oleObj>
              </mc:Choice>
              <mc:Fallback>
                <p:oleObj name="VISIO" r:id="rId8" imgW="3992760" imgH="223380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2081213"/>
                        <a:ext cx="6629400" cy="3709987"/>
                      </a:xfrm>
                      <a:prstGeom prst="rect">
                        <a:avLst/>
                      </a:prstGeom>
                    </p:spPr>
                  </p:pic>
                </p:oleObj>
              </mc:Fallback>
            </mc:AlternateContent>
          </a:graphicData>
        </a:graphic>
      </p:graphicFrame>
      <p:sp>
        <p:nvSpPr>
          <p:cNvPr id="994308" name="Rectangle 4"/>
          <p:cNvSpPr>
            <a:spLocks noChangeArrowheads="1"/>
          </p:cNvSpPr>
          <p:nvPr>
            <p:custDataLst>
              <p:tags r:id="rId3"/>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4310" name="Rectangle 6"/>
          <p:cNvSpPr>
            <a:spLocks noChangeArrowheads="1"/>
          </p:cNvSpPr>
          <p:nvPr>
            <p:custDataLst>
              <p:tags r:id="rId4"/>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Implement the following logic functions using a 2</a:t>
            </a:r>
            <a:r>
              <a:rPr lang="en-US" sz="2400" baseline="30000" dirty="0">
                <a:latin typeface="Times New Roman" pitchFamily="18" charset="0"/>
                <a:cs typeface="Arial" charset="0"/>
              </a:rPr>
              <a:t>2</a:t>
            </a:r>
            <a:r>
              <a:rPr lang="en-US" sz="2400" dirty="0">
                <a:latin typeface="Times New Roman" pitchFamily="18" charset="0"/>
                <a:cs typeface="Arial" charset="0"/>
              </a:rPr>
              <a:t> </a:t>
            </a:r>
            <a:r>
              <a:rPr lang="en-US" sz="2400" dirty="0">
                <a:latin typeface="Times New Roman" pitchFamily="18" charset="0"/>
                <a:cs typeface="Times New Roman" pitchFamily="18" charset="0"/>
              </a:rPr>
              <a:t>× 3-bit memory array:</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994311" name="Line 7"/>
          <p:cNvSpPr>
            <a:spLocks noChangeShapeType="1"/>
          </p:cNvSpPr>
          <p:nvPr>
            <p:custDataLst>
              <p:tags r:id="rId5"/>
            </p:custDataLst>
          </p:nvPr>
        </p:nvSpPr>
        <p:spPr bwMode="auto">
          <a:xfrm>
            <a:off x="2331720" y="2743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Logic with Memory Arrays</a:t>
            </a:r>
            <a:endParaRPr lang="en-US" sz="4400" dirty="0">
              <a:solidFill>
                <a:schemeClr val="bg1"/>
              </a:solidFill>
              <a:latin typeface="+mj-lt"/>
            </a:endParaRPr>
          </a:p>
        </p:txBody>
      </p:sp>
    </p:spTree>
    <p:extLst>
      <p:ext uri="{BB962C8B-B14F-4D97-AF65-F5344CB8AC3E}">
        <p14:creationId xmlns:p14="http://schemas.microsoft.com/office/powerpoint/2010/main" val="1445130367"/>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67" name="Object 7"/>
          <p:cNvGraphicFramePr>
            <a:graphicFrameLocks noGrp="1" noChangeAspect="1"/>
          </p:cNvGraphicFramePr>
          <p:nvPr>
            <p:ph sz="half" idx="4294967295"/>
            <p:custDataLst>
              <p:tags r:id="rId2"/>
            </p:custDataLst>
            <p:extLst>
              <p:ext uri="{D42A27DB-BD31-4B8C-83A1-F6EECF244321}">
                <p14:modId xmlns:p14="http://schemas.microsoft.com/office/powerpoint/2010/main" val="2518192814"/>
              </p:ext>
            </p:extLst>
          </p:nvPr>
        </p:nvGraphicFramePr>
        <p:xfrm>
          <a:off x="2133600" y="1981200"/>
          <a:ext cx="5181600" cy="4348162"/>
        </p:xfrm>
        <a:graphic>
          <a:graphicData uri="http://schemas.openxmlformats.org/presentationml/2006/ole">
            <mc:AlternateContent xmlns:mc="http://schemas.openxmlformats.org/markup-compatibility/2006">
              <mc:Choice xmlns:v="urn:schemas-microsoft-com:vml" Requires="v">
                <p:oleObj spid="_x0000_s102501" name="VISIO" r:id="rId7" imgW="2898360" imgH="2431800" progId="Visio.Drawing.6">
                  <p:embed/>
                </p:oleObj>
              </mc:Choice>
              <mc:Fallback>
                <p:oleObj name="VISIO" r:id="rId7" imgW="2898360" imgH="24318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1981200"/>
                        <a:ext cx="5181600" cy="4348162"/>
                      </a:xfrm>
                      <a:prstGeom prst="rect">
                        <a:avLst/>
                      </a:prstGeom>
                    </p:spPr>
                  </p:pic>
                </p:oleObj>
              </mc:Fallback>
            </mc:AlternateContent>
          </a:graphicData>
        </a:graphic>
      </p:graphicFrame>
      <p:sp>
        <p:nvSpPr>
          <p:cNvPr id="1013763" name="Rectangle 3"/>
          <p:cNvSpPr>
            <a:spLocks noChangeArrowheads="1"/>
          </p:cNvSpPr>
          <p:nvPr>
            <p:custDataLst>
              <p:tags r:id="rId3"/>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3764" name="Rectangle 4"/>
          <p:cNvSpPr>
            <a:spLocks noChangeArrowheads="1"/>
          </p:cNvSpPr>
          <p:nvPr>
            <p:custDataLst>
              <p:tags r:id="rId4"/>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Called </a:t>
            </a:r>
            <a:r>
              <a:rPr lang="en-US" sz="2400" i="1" dirty="0">
                <a:latin typeface="Times New Roman" pitchFamily="18" charset="0"/>
                <a:cs typeface="Arial" charset="0"/>
              </a:rPr>
              <a:t>lookup tables </a:t>
            </a:r>
            <a:r>
              <a:rPr lang="en-US" sz="2400" dirty="0">
                <a:latin typeface="Times New Roman" pitchFamily="18" charset="0"/>
                <a:cs typeface="Arial" charset="0"/>
              </a:rPr>
              <a:t>(LUTs): look up output at each input combination (address)</a:t>
            </a:r>
            <a:endParaRPr lang="en-US" sz="2400" i="1" dirty="0">
              <a:latin typeface="Times New Roman" pitchFamily="18" charset="0"/>
              <a:cs typeface="Times New Roman" pitchFamily="18"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Logic with Memory Arrays</a:t>
            </a:r>
            <a:endParaRPr lang="en-US" sz="4400" dirty="0">
              <a:solidFill>
                <a:schemeClr val="bg1"/>
              </a:solidFill>
              <a:latin typeface="+mj-lt"/>
            </a:endParaRPr>
          </a:p>
        </p:txBody>
      </p:sp>
    </p:spTree>
    <p:extLst>
      <p:ext uri="{BB962C8B-B14F-4D97-AF65-F5344CB8AC3E}">
        <p14:creationId xmlns:p14="http://schemas.microsoft.com/office/powerpoint/2010/main" val="820768785"/>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8405"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3026021985"/>
              </p:ext>
            </p:extLst>
          </p:nvPr>
        </p:nvGraphicFramePr>
        <p:xfrm>
          <a:off x="2286000" y="3127375"/>
          <a:ext cx="3810000" cy="3044825"/>
        </p:xfrm>
        <a:graphic>
          <a:graphicData uri="http://schemas.openxmlformats.org/presentationml/2006/ole">
            <mc:AlternateContent xmlns:mc="http://schemas.openxmlformats.org/markup-compatibility/2006">
              <mc:Choice xmlns:v="urn:schemas-microsoft-com:vml" Requires="v">
                <p:oleObj spid="_x0000_s103525" name="VISIO" r:id="rId8" imgW="1114560" imgH="931680" progId="Visio.Drawing.6">
                  <p:embed/>
                </p:oleObj>
              </mc:Choice>
              <mc:Fallback>
                <p:oleObj name="VISIO" r:id="rId8" imgW="1114560" imgH="9316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3127375"/>
                        <a:ext cx="3810000" cy="3044825"/>
                      </a:xfrm>
                      <a:prstGeom prst="rect">
                        <a:avLst/>
                      </a:prstGeom>
                    </p:spPr>
                  </p:pic>
                </p:oleObj>
              </mc:Fallback>
            </mc:AlternateContent>
          </a:graphicData>
        </a:graphic>
      </p:graphicFrame>
      <p:sp>
        <p:nvSpPr>
          <p:cNvPr id="99840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8404"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8406" name="Rectangle 6"/>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solidFill>
                  <a:schemeClr val="accent1"/>
                </a:solidFill>
                <a:latin typeface="Times New Roman" pitchFamily="18" charset="0"/>
                <a:cs typeface="Arial" charset="0"/>
              </a:rPr>
              <a:t>Port:</a:t>
            </a:r>
            <a:r>
              <a:rPr lang="en-US" sz="2400" dirty="0">
                <a:solidFill>
                  <a:schemeClr val="accent1"/>
                </a:solidFill>
                <a:latin typeface="Times New Roman" pitchFamily="18" charset="0"/>
                <a:cs typeface="Arial" charset="0"/>
              </a:rPr>
              <a:t> </a:t>
            </a:r>
            <a:r>
              <a:rPr lang="en-US" sz="2400" dirty="0">
                <a:latin typeface="Times New Roman" pitchFamily="18" charset="0"/>
                <a:cs typeface="Arial" charset="0"/>
              </a:rPr>
              <a:t>address/data pair</a:t>
            </a:r>
          </a:p>
          <a:p>
            <a:pPr marL="342900" indent="-342900">
              <a:spcBef>
                <a:spcPct val="20000"/>
              </a:spcBef>
              <a:buFontTx/>
              <a:buChar char="•"/>
            </a:pPr>
            <a:r>
              <a:rPr lang="en-US" sz="2400" dirty="0">
                <a:latin typeface="Times New Roman" pitchFamily="18" charset="0"/>
                <a:cs typeface="Arial" charset="0"/>
              </a:rPr>
              <a:t>3-ported memory</a:t>
            </a:r>
          </a:p>
          <a:p>
            <a:pPr marL="742950" lvl="1" indent="-285750">
              <a:spcBef>
                <a:spcPct val="20000"/>
              </a:spcBef>
              <a:buFontTx/>
              <a:buChar char="–"/>
            </a:pPr>
            <a:r>
              <a:rPr lang="en-US" sz="2000" dirty="0">
                <a:latin typeface="Times New Roman" pitchFamily="18" charset="0"/>
                <a:cs typeface="Times New Roman" pitchFamily="18" charset="0"/>
              </a:rPr>
              <a:t>2 read ports (A1/RD1, A2/RD2)</a:t>
            </a:r>
          </a:p>
          <a:p>
            <a:pPr marL="742950" lvl="1" indent="-285750">
              <a:spcBef>
                <a:spcPct val="20000"/>
              </a:spcBef>
              <a:buFontTx/>
              <a:buChar char="–"/>
            </a:pPr>
            <a:r>
              <a:rPr lang="en-US" sz="2000" dirty="0">
                <a:latin typeface="Times New Roman" pitchFamily="18" charset="0"/>
                <a:cs typeface="Times New Roman" pitchFamily="18" charset="0"/>
              </a:rPr>
              <a:t>1 write port (A3/WD3, WE3 enables writing)</a:t>
            </a:r>
          </a:p>
          <a:p>
            <a:pPr marL="342900" indent="-342900">
              <a:spcBef>
                <a:spcPct val="20000"/>
              </a:spcBef>
              <a:buFontTx/>
              <a:buChar char="•"/>
            </a:pPr>
            <a:r>
              <a:rPr lang="en-US" sz="2400" b="1" dirty="0" smtClean="0">
                <a:latin typeface="Times New Roman" pitchFamily="18" charset="0"/>
                <a:cs typeface="Times New Roman" pitchFamily="18" charset="0"/>
              </a:rPr>
              <a:t>Register file:</a:t>
            </a:r>
            <a:r>
              <a:rPr lang="en-US" sz="2400" dirty="0" smtClean="0">
                <a:latin typeface="Times New Roman" pitchFamily="18" charset="0"/>
                <a:cs typeface="Times New Roman" pitchFamily="18" charset="0"/>
              </a:rPr>
              <a:t> small multi-ported memory</a:t>
            </a:r>
            <a:endParaRPr lang="en-US" sz="2400" b="1" dirty="0">
              <a:latin typeface="Times New Roman" pitchFamily="18" charset="0"/>
              <a:cs typeface="Times New Roman" pitchFamily="18"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Multi-ported Memories</a:t>
            </a:r>
            <a:endParaRPr lang="en-US" sz="4400" dirty="0">
              <a:solidFill>
                <a:schemeClr val="bg1"/>
              </a:solidFill>
              <a:latin typeface="+mj-lt"/>
            </a:endParaRPr>
          </a:p>
        </p:txBody>
      </p:sp>
    </p:spTree>
    <p:extLst>
      <p:ext uri="{BB962C8B-B14F-4D97-AF65-F5344CB8AC3E}">
        <p14:creationId xmlns:p14="http://schemas.microsoft.com/office/powerpoint/2010/main" val="3766797095"/>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1"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5332" name="Rectangle 4"/>
          <p:cNvSpPr>
            <a:spLocks noChangeArrowheads="1"/>
          </p:cNvSpPr>
          <p:nvPr>
            <p:custDataLst>
              <p:tags r:id="rId2"/>
            </p:custDataLst>
          </p:nvPr>
        </p:nvSpPr>
        <p:spPr bwMode="auto">
          <a:xfrm>
            <a:off x="914400" y="1244600"/>
            <a:ext cx="7848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latin typeface="Courier10 BT" pitchFamily="49" charset="0"/>
              </a:rPr>
              <a:t>// 256 x 3 memory module with one read/write port</a:t>
            </a:r>
          </a:p>
          <a:p>
            <a:r>
              <a:rPr lang="en-US" sz="1800" dirty="0">
                <a:latin typeface="Courier10 BT" pitchFamily="49" charset="0"/>
              </a:rPr>
              <a:t>module </a:t>
            </a:r>
            <a:r>
              <a:rPr lang="en-US" sz="1800" dirty="0" err="1">
                <a:latin typeface="Courier10 BT" pitchFamily="49" charset="0"/>
              </a:rPr>
              <a:t>dmem</a:t>
            </a:r>
            <a:r>
              <a:rPr lang="en-US" sz="1800" dirty="0">
                <a:latin typeface="Courier10 BT" pitchFamily="49" charset="0"/>
              </a:rPr>
              <a:t>(	input  </a:t>
            </a:r>
            <a:r>
              <a:rPr lang="en-US" sz="1800" dirty="0" smtClean="0">
                <a:latin typeface="Courier10 BT" pitchFamily="49" charset="0"/>
              </a:rPr>
              <a:t>logic       </a:t>
            </a:r>
            <a:r>
              <a:rPr lang="en-US" sz="1800" dirty="0" err="1" smtClean="0">
                <a:latin typeface="Courier10 BT" pitchFamily="49" charset="0"/>
              </a:rPr>
              <a:t>clk</a:t>
            </a:r>
            <a:r>
              <a:rPr lang="en-US" sz="1800" dirty="0">
                <a:latin typeface="Courier10 BT" pitchFamily="49" charset="0"/>
              </a:rPr>
              <a:t>, we,</a:t>
            </a:r>
          </a:p>
          <a:p>
            <a:r>
              <a:rPr lang="en-US" sz="1800" dirty="0">
                <a:latin typeface="Courier10 BT" pitchFamily="49" charset="0"/>
              </a:rPr>
              <a:t>            	input  </a:t>
            </a:r>
            <a:r>
              <a:rPr lang="en-US" sz="1800" dirty="0" smtClean="0">
                <a:latin typeface="Courier10 BT" pitchFamily="49" charset="0"/>
              </a:rPr>
              <a:t>logic[7:0]  a</a:t>
            </a:r>
            <a:endParaRPr lang="en-US" sz="1800" dirty="0">
              <a:latin typeface="Courier10 BT" pitchFamily="49" charset="0"/>
            </a:endParaRPr>
          </a:p>
          <a:p>
            <a:r>
              <a:rPr lang="en-US" sz="1800" dirty="0">
                <a:latin typeface="Courier10 BT" pitchFamily="49" charset="0"/>
              </a:rPr>
              <a:t>		input  </a:t>
            </a:r>
            <a:r>
              <a:rPr lang="en-US" sz="1800" dirty="0" smtClean="0">
                <a:latin typeface="Courier10 BT" pitchFamily="49" charset="0"/>
              </a:rPr>
              <a:t>logic [2:0</a:t>
            </a:r>
            <a:r>
              <a:rPr lang="en-US" sz="1800" dirty="0">
                <a:latin typeface="Courier10 BT" pitchFamily="49" charset="0"/>
              </a:rPr>
              <a:t>] </a:t>
            </a:r>
            <a:r>
              <a:rPr lang="en-US" sz="1800" dirty="0" err="1" smtClean="0">
                <a:latin typeface="Courier10 BT" pitchFamily="49" charset="0"/>
              </a:rPr>
              <a:t>wd</a:t>
            </a:r>
            <a:r>
              <a:rPr lang="en-US" sz="1800" dirty="0">
                <a:latin typeface="Courier10 BT" pitchFamily="49" charset="0"/>
              </a:rPr>
              <a:t>,</a:t>
            </a:r>
          </a:p>
          <a:p>
            <a:r>
              <a:rPr lang="en-US" sz="1800" dirty="0">
                <a:latin typeface="Courier10 BT" pitchFamily="49" charset="0"/>
              </a:rPr>
              <a:t>            	output </a:t>
            </a:r>
            <a:r>
              <a:rPr lang="en-US" sz="1800" dirty="0" smtClean="0">
                <a:latin typeface="Courier10 BT" pitchFamily="49" charset="0"/>
              </a:rPr>
              <a:t>logic [2:0</a:t>
            </a:r>
            <a:r>
              <a:rPr lang="en-US" sz="1800" dirty="0">
                <a:latin typeface="Courier10 BT" pitchFamily="49" charset="0"/>
              </a:rPr>
              <a:t>] </a:t>
            </a:r>
            <a:r>
              <a:rPr lang="en-US" sz="1800" dirty="0" err="1" smtClean="0">
                <a:latin typeface="Courier10 BT" pitchFamily="49" charset="0"/>
              </a:rPr>
              <a:t>rd</a:t>
            </a:r>
            <a:r>
              <a:rPr lang="en-US" sz="1800" dirty="0">
                <a:latin typeface="Courier10 BT" pitchFamily="49" charset="0"/>
              </a:rPr>
              <a:t>);</a:t>
            </a:r>
          </a:p>
          <a:p>
            <a:endParaRPr lang="en-US" sz="1800" dirty="0">
              <a:latin typeface="Courier10 BT" pitchFamily="49" charset="0"/>
            </a:endParaRPr>
          </a:p>
          <a:p>
            <a:r>
              <a:rPr lang="en-US" sz="1800" dirty="0">
                <a:latin typeface="Courier10 BT" pitchFamily="49" charset="0"/>
              </a:rPr>
              <a:t>  </a:t>
            </a:r>
            <a:r>
              <a:rPr lang="en-US" sz="1800" dirty="0" smtClean="0">
                <a:latin typeface="Courier10 BT" pitchFamily="49" charset="0"/>
              </a:rPr>
              <a:t>logic  </a:t>
            </a:r>
            <a:r>
              <a:rPr lang="en-US" sz="1800" dirty="0">
                <a:latin typeface="Courier10 BT" pitchFamily="49" charset="0"/>
              </a:rPr>
              <a:t>[</a:t>
            </a:r>
            <a:r>
              <a:rPr lang="en-US" sz="1800" dirty="0" smtClean="0">
                <a:latin typeface="Courier10 BT" pitchFamily="49" charset="0"/>
              </a:rPr>
              <a:t>2:0] RAM[255:0</a:t>
            </a:r>
            <a:r>
              <a:rPr lang="en-US" sz="1800" dirty="0">
                <a:latin typeface="Courier10 BT" pitchFamily="49" charset="0"/>
              </a:rPr>
              <a:t>];</a:t>
            </a:r>
          </a:p>
          <a:p>
            <a:endParaRPr lang="en-US" sz="1800" dirty="0">
              <a:latin typeface="Courier10 BT" pitchFamily="49" charset="0"/>
            </a:endParaRPr>
          </a:p>
          <a:p>
            <a:r>
              <a:rPr lang="en-US" sz="1800" dirty="0">
                <a:latin typeface="Courier10 BT" pitchFamily="49" charset="0"/>
              </a:rPr>
              <a:t>  assign </a:t>
            </a:r>
            <a:r>
              <a:rPr lang="en-US" sz="1800" dirty="0" err="1">
                <a:latin typeface="Courier10 BT" pitchFamily="49" charset="0"/>
              </a:rPr>
              <a:t>rd</a:t>
            </a:r>
            <a:r>
              <a:rPr lang="en-US" sz="1800" dirty="0">
                <a:latin typeface="Courier10 BT" pitchFamily="49" charset="0"/>
              </a:rPr>
              <a:t> = RAM[a];</a:t>
            </a:r>
          </a:p>
          <a:p>
            <a:endParaRPr lang="en-US" sz="1800" dirty="0">
              <a:latin typeface="Courier10 BT" pitchFamily="49" charset="0"/>
            </a:endParaRPr>
          </a:p>
          <a:p>
            <a:r>
              <a:rPr lang="en-US" sz="1800" dirty="0">
                <a:latin typeface="Courier10 BT" pitchFamily="49" charset="0"/>
              </a:rPr>
              <a:t>  always @(</a:t>
            </a:r>
            <a:r>
              <a:rPr lang="en-US" sz="1800" dirty="0" err="1">
                <a:latin typeface="Courier10 BT" pitchFamily="49" charset="0"/>
              </a:rPr>
              <a:t>posedge</a:t>
            </a:r>
            <a:r>
              <a:rPr lang="en-US" sz="1800" dirty="0">
                <a:latin typeface="Courier10 BT" pitchFamily="49" charset="0"/>
              </a:rPr>
              <a:t> </a:t>
            </a:r>
            <a:r>
              <a:rPr lang="en-US" sz="1800" dirty="0" err="1">
                <a:latin typeface="Courier10 BT" pitchFamily="49" charset="0"/>
              </a:rPr>
              <a:t>clk</a:t>
            </a:r>
            <a:r>
              <a:rPr lang="en-US" sz="1800" dirty="0">
                <a:latin typeface="Courier10 BT" pitchFamily="49" charset="0"/>
              </a:rPr>
              <a:t>)</a:t>
            </a:r>
          </a:p>
          <a:p>
            <a:r>
              <a:rPr lang="en-US" sz="1800" dirty="0">
                <a:latin typeface="Courier10 BT" pitchFamily="49" charset="0"/>
              </a:rPr>
              <a:t>  </a:t>
            </a:r>
            <a:r>
              <a:rPr lang="en-US" sz="1800" dirty="0" smtClean="0">
                <a:latin typeface="Courier10 BT" pitchFamily="49" charset="0"/>
              </a:rPr>
              <a:t>  if </a:t>
            </a:r>
            <a:r>
              <a:rPr lang="en-US" sz="1800" dirty="0">
                <a:latin typeface="Courier10 BT" pitchFamily="49" charset="0"/>
              </a:rPr>
              <a:t>(we)</a:t>
            </a:r>
          </a:p>
          <a:p>
            <a:r>
              <a:rPr lang="en-US" sz="1800" dirty="0">
                <a:latin typeface="Courier10 BT" pitchFamily="49" charset="0"/>
              </a:rPr>
              <a:t>    </a:t>
            </a:r>
            <a:r>
              <a:rPr lang="en-US" sz="1800" dirty="0" smtClean="0">
                <a:latin typeface="Courier10 BT" pitchFamily="49" charset="0"/>
              </a:rPr>
              <a:t>  RAM[a</a:t>
            </a:r>
            <a:r>
              <a:rPr lang="en-US" sz="1800" dirty="0">
                <a:latin typeface="Courier10 BT" pitchFamily="49" charset="0"/>
              </a:rPr>
              <a:t>] &lt;= </a:t>
            </a:r>
            <a:r>
              <a:rPr lang="en-US" sz="1800" dirty="0" err="1">
                <a:latin typeface="Courier10 BT" pitchFamily="49" charset="0"/>
              </a:rPr>
              <a:t>wd</a:t>
            </a:r>
            <a:r>
              <a:rPr lang="en-US" sz="1800" dirty="0">
                <a:latin typeface="Courier10 BT" pitchFamily="49" charset="0"/>
              </a:rPr>
              <a:t>;</a:t>
            </a:r>
          </a:p>
          <a:p>
            <a:r>
              <a:rPr lang="en-US" sz="1800" dirty="0" err="1">
                <a:latin typeface="Courier10 BT" pitchFamily="49" charset="0"/>
              </a:rPr>
              <a:t>endmodule</a:t>
            </a:r>
            <a:endParaRPr lang="en-US" sz="1800" dirty="0">
              <a:latin typeface="Courier10 BT" pitchFamily="49"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err="1" smtClean="0">
                <a:solidFill>
                  <a:schemeClr val="bg1"/>
                </a:solidFill>
                <a:latin typeface="+mj-lt"/>
              </a:rPr>
              <a:t>SystemVerilog</a:t>
            </a:r>
            <a:r>
              <a:rPr lang="en-US" sz="4400" dirty="0" smtClean="0">
                <a:solidFill>
                  <a:schemeClr val="bg1"/>
                </a:solidFill>
                <a:latin typeface="+mj-lt"/>
              </a:rPr>
              <a:t> Memory Arrays</a:t>
            </a:r>
            <a:endParaRPr lang="en-US" sz="4400" dirty="0">
              <a:solidFill>
                <a:schemeClr val="bg1"/>
              </a:solidFill>
              <a:latin typeface="+mj-lt"/>
            </a:endParaRPr>
          </a:p>
        </p:txBody>
      </p:sp>
    </p:spTree>
    <p:extLst>
      <p:ext uri="{BB962C8B-B14F-4D97-AF65-F5344CB8AC3E}">
        <p14:creationId xmlns:p14="http://schemas.microsoft.com/office/powerpoint/2010/main" val="92646893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ChangeArrowheads="1"/>
          </p:cNvSpPr>
          <p:nvPr>
            <p:custDataLst>
              <p:tags r:id="rId1"/>
            </p:custDataLst>
          </p:nvPr>
        </p:nvSpPr>
        <p:spPr bwMode="auto">
          <a:xfrm>
            <a:off x="978877"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2400" i="1" dirty="0" smtClean="0">
              <a:latin typeface="Times New Roman" pitchFamily="18" charset="0"/>
              <a:cs typeface="Arial" charset="0"/>
            </a:endParaRPr>
          </a:p>
          <a:p>
            <a:pPr marL="342900" indent="-342900">
              <a:spcBef>
                <a:spcPct val="20000"/>
              </a:spcBef>
            </a:pPr>
            <a:r>
              <a:rPr lang="en-US" sz="3800" b="1" i="1" dirty="0">
                <a:solidFill>
                  <a:schemeClr val="accent1"/>
                </a:solidFill>
                <a:latin typeface="Times New Roman" pitchFamily="18" charset="0"/>
                <a:cs typeface="Arial" charset="0"/>
              </a:rPr>
              <a:t>			</a:t>
            </a:r>
            <a:r>
              <a:rPr lang="en-US" sz="3800" b="1" i="1" dirty="0" err="1">
                <a:solidFill>
                  <a:schemeClr val="accent1"/>
                </a:solidFill>
                <a:latin typeface="Times New Roman" pitchFamily="18" charset="0"/>
                <a:cs typeface="Arial" charset="0"/>
              </a:rPr>
              <a:t>t</a:t>
            </a:r>
            <a:r>
              <a:rPr lang="en-US" sz="3800" b="1" baseline="-25000" dirty="0" err="1">
                <a:solidFill>
                  <a:schemeClr val="accent1"/>
                </a:solidFill>
                <a:latin typeface="Times New Roman" pitchFamily="18" charset="0"/>
                <a:cs typeface="Arial" charset="0"/>
              </a:rPr>
              <a:t>ripple</a:t>
            </a:r>
            <a:r>
              <a:rPr lang="en-US" sz="3800" b="1" dirty="0">
                <a:solidFill>
                  <a:schemeClr val="accent1"/>
                </a:solidFill>
                <a:latin typeface="Times New Roman" pitchFamily="18" charset="0"/>
                <a:cs typeface="Arial" charset="0"/>
              </a:rPr>
              <a:t> = </a:t>
            </a:r>
            <a:r>
              <a:rPr lang="en-US" sz="3800" b="1" i="1" dirty="0" err="1">
                <a:solidFill>
                  <a:schemeClr val="accent1"/>
                </a:solidFill>
                <a:latin typeface="Times New Roman" pitchFamily="18" charset="0"/>
                <a:cs typeface="Arial" charset="0"/>
              </a:rPr>
              <a:t>Nt</a:t>
            </a:r>
            <a:r>
              <a:rPr lang="en-US" sz="3800" b="1" i="1" baseline="-25000" dirty="0" err="1">
                <a:solidFill>
                  <a:schemeClr val="accent1"/>
                </a:solidFill>
                <a:latin typeface="Times New Roman" pitchFamily="18" charset="0"/>
                <a:cs typeface="Arial" charset="0"/>
              </a:rPr>
              <a:t>FA</a:t>
            </a:r>
            <a:endParaRPr lang="en-US" sz="3800" b="1" i="1" baseline="-25000" dirty="0">
              <a:solidFill>
                <a:schemeClr val="accent1"/>
              </a:solidFill>
              <a:latin typeface="Times New Roman" pitchFamily="18" charset="0"/>
              <a:cs typeface="Arial" charset="0"/>
            </a:endParaRPr>
          </a:p>
          <a:p>
            <a:pPr marL="342900" indent="-342900">
              <a:spcBef>
                <a:spcPct val="20000"/>
              </a:spcBef>
            </a:pPr>
            <a:r>
              <a:rPr lang="en-US" sz="2400" i="1" baseline="-25000" dirty="0">
                <a:latin typeface="Times New Roman" pitchFamily="18" charset="0"/>
                <a:cs typeface="Arial" charset="0"/>
              </a:rPr>
              <a:t>		</a:t>
            </a:r>
          </a:p>
          <a:p>
            <a:pPr marL="342900" indent="-342900">
              <a:spcBef>
                <a:spcPct val="20000"/>
              </a:spcBef>
            </a:pPr>
            <a:r>
              <a:rPr lang="en-US" sz="2400" i="1" baseline="-25000" dirty="0">
                <a:latin typeface="Times New Roman" pitchFamily="18" charset="0"/>
                <a:cs typeface="Arial" charset="0"/>
              </a:rPr>
              <a:t>	    </a:t>
            </a:r>
            <a:r>
              <a:rPr lang="en-US" sz="2400" dirty="0">
                <a:latin typeface="Times New Roman" pitchFamily="18" charset="0"/>
                <a:cs typeface="Arial" charset="0"/>
              </a:rPr>
              <a:t>where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FA</a:t>
            </a:r>
            <a:r>
              <a:rPr lang="en-US" sz="2400" dirty="0">
                <a:latin typeface="Times New Roman" pitchFamily="18" charset="0"/>
                <a:cs typeface="Arial" charset="0"/>
              </a:rPr>
              <a:t> is the delay of a full adder</a:t>
            </a:r>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Ripple-Carry Adder Delay</a:t>
            </a:r>
            <a:endParaRPr lang="en-US" sz="4400" dirty="0">
              <a:solidFill>
                <a:schemeClr val="bg1"/>
              </a:solidFill>
              <a:latin typeface="+mj-lt"/>
            </a:endParaRPr>
          </a:p>
        </p:txBody>
      </p:sp>
    </p:spTree>
    <p:extLst>
      <p:ext uri="{BB962C8B-B14F-4D97-AF65-F5344CB8AC3E}">
        <p14:creationId xmlns:p14="http://schemas.microsoft.com/office/powerpoint/2010/main" val="3640232358"/>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0692"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0694" name="Rectangle 6"/>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smtClean="0">
                <a:latin typeface="Times New Roman" pitchFamily="18" charset="0"/>
                <a:cs typeface="Arial" charset="0"/>
              </a:rPr>
              <a:t>PLAs </a:t>
            </a:r>
            <a:r>
              <a:rPr lang="en-US" sz="3200" dirty="0" smtClean="0">
                <a:latin typeface="Times New Roman" pitchFamily="18" charset="0"/>
                <a:cs typeface="Arial" charset="0"/>
              </a:rPr>
              <a:t>(Programmable </a:t>
            </a:r>
            <a:r>
              <a:rPr lang="en-US" sz="3200" dirty="0">
                <a:latin typeface="Times New Roman" pitchFamily="18" charset="0"/>
                <a:cs typeface="Arial" charset="0"/>
              </a:rPr>
              <a:t>logic </a:t>
            </a:r>
            <a:r>
              <a:rPr lang="en-US" sz="3200" dirty="0" smtClean="0">
                <a:latin typeface="Times New Roman" pitchFamily="18" charset="0"/>
                <a:cs typeface="Arial" charset="0"/>
              </a:rPr>
              <a:t>arrays)</a:t>
            </a:r>
            <a:endParaRPr lang="en-US" sz="3200" dirty="0">
              <a:latin typeface="Times New Roman" pitchFamily="18" charset="0"/>
              <a:cs typeface="Arial" charset="0"/>
            </a:endParaRPr>
          </a:p>
          <a:p>
            <a:pPr marL="742950" lvl="1" indent="-285750">
              <a:spcBef>
                <a:spcPct val="20000"/>
              </a:spcBef>
              <a:buFontTx/>
              <a:buChar char="–"/>
            </a:pPr>
            <a:r>
              <a:rPr lang="en-US" sz="2600" dirty="0">
                <a:latin typeface="Times New Roman" pitchFamily="18" charset="0"/>
                <a:cs typeface="Arial" charset="0"/>
              </a:rPr>
              <a:t>AND array followed by OR array</a:t>
            </a:r>
          </a:p>
          <a:p>
            <a:pPr marL="742950" lvl="1" indent="-285750">
              <a:spcBef>
                <a:spcPct val="20000"/>
              </a:spcBef>
              <a:buFontTx/>
              <a:buChar char="–"/>
            </a:pPr>
            <a:r>
              <a:rPr lang="en-US" sz="2600" dirty="0" smtClean="0">
                <a:latin typeface="Times New Roman" pitchFamily="18" charset="0"/>
                <a:cs typeface="Arial" charset="0"/>
              </a:rPr>
              <a:t>Combinational </a:t>
            </a:r>
            <a:r>
              <a:rPr lang="en-US" sz="2600" dirty="0">
                <a:latin typeface="Times New Roman" pitchFamily="18" charset="0"/>
                <a:cs typeface="Arial" charset="0"/>
              </a:rPr>
              <a:t>logic only</a:t>
            </a:r>
          </a:p>
          <a:p>
            <a:pPr marL="742950" lvl="1" indent="-285750">
              <a:spcBef>
                <a:spcPct val="20000"/>
              </a:spcBef>
              <a:buFontTx/>
              <a:buChar char="–"/>
            </a:pPr>
            <a:r>
              <a:rPr lang="en-US" sz="2600" dirty="0">
                <a:latin typeface="Times New Roman" pitchFamily="18" charset="0"/>
                <a:cs typeface="Arial" charset="0"/>
              </a:rPr>
              <a:t>Fixed internal connections</a:t>
            </a:r>
          </a:p>
          <a:p>
            <a:pPr marL="342900" indent="-342900">
              <a:spcBef>
                <a:spcPct val="20000"/>
              </a:spcBef>
              <a:buFontTx/>
              <a:buChar char="•"/>
            </a:pPr>
            <a:r>
              <a:rPr lang="en-US" sz="3200" b="1" dirty="0" smtClean="0">
                <a:latin typeface="Times New Roman" pitchFamily="18" charset="0"/>
                <a:cs typeface="Arial" charset="0"/>
              </a:rPr>
              <a:t>FPGAs </a:t>
            </a:r>
            <a:r>
              <a:rPr lang="en-US" sz="3200" dirty="0" smtClean="0">
                <a:latin typeface="Times New Roman" pitchFamily="18" charset="0"/>
                <a:cs typeface="Arial" charset="0"/>
              </a:rPr>
              <a:t>(Field </a:t>
            </a:r>
            <a:r>
              <a:rPr lang="en-US" sz="3200" dirty="0">
                <a:latin typeface="Times New Roman" pitchFamily="18" charset="0"/>
                <a:cs typeface="Arial" charset="0"/>
              </a:rPr>
              <a:t>programmable gate </a:t>
            </a:r>
            <a:r>
              <a:rPr lang="en-US" sz="3200" dirty="0" smtClean="0">
                <a:latin typeface="Times New Roman" pitchFamily="18" charset="0"/>
                <a:cs typeface="Arial" charset="0"/>
              </a:rPr>
              <a:t>arrays)</a:t>
            </a:r>
            <a:endParaRPr lang="en-US" sz="3200" dirty="0">
              <a:latin typeface="Times New Roman" pitchFamily="18" charset="0"/>
              <a:cs typeface="Arial" charset="0"/>
            </a:endParaRPr>
          </a:p>
          <a:p>
            <a:pPr marL="742950" lvl="1" indent="-285750">
              <a:spcBef>
                <a:spcPct val="20000"/>
              </a:spcBef>
              <a:buFontTx/>
              <a:buChar char="–"/>
            </a:pPr>
            <a:r>
              <a:rPr lang="en-US" sz="2600" dirty="0">
                <a:latin typeface="Times New Roman" pitchFamily="18" charset="0"/>
                <a:cs typeface="Times New Roman" pitchFamily="18" charset="0"/>
              </a:rPr>
              <a:t>Array of </a:t>
            </a:r>
            <a:r>
              <a:rPr lang="en-US" sz="2600" dirty="0" smtClean="0">
                <a:latin typeface="Times New Roman" pitchFamily="18" charset="0"/>
                <a:cs typeface="Times New Roman" pitchFamily="18" charset="0"/>
              </a:rPr>
              <a:t>Logic Elements (LEs</a:t>
            </a:r>
            <a:r>
              <a:rPr lang="en-US" sz="2600" dirty="0">
                <a:latin typeface="Times New Roman" pitchFamily="18" charset="0"/>
                <a:cs typeface="Times New Roman" pitchFamily="18" charset="0"/>
              </a:rPr>
              <a:t>)</a:t>
            </a:r>
          </a:p>
          <a:p>
            <a:pPr marL="742950" lvl="1" indent="-285750">
              <a:spcBef>
                <a:spcPct val="20000"/>
              </a:spcBef>
              <a:buFontTx/>
              <a:buChar char="–"/>
            </a:pPr>
            <a:r>
              <a:rPr lang="en-US" sz="2600" dirty="0" smtClean="0">
                <a:latin typeface="Times New Roman" pitchFamily="18" charset="0"/>
                <a:cs typeface="Times New Roman" pitchFamily="18" charset="0"/>
              </a:rPr>
              <a:t>Combinational </a:t>
            </a:r>
            <a:r>
              <a:rPr lang="en-US" sz="2600" dirty="0">
                <a:latin typeface="Times New Roman" pitchFamily="18" charset="0"/>
                <a:cs typeface="Times New Roman" pitchFamily="18" charset="0"/>
              </a:rPr>
              <a:t>and sequential logic</a:t>
            </a:r>
          </a:p>
          <a:p>
            <a:pPr marL="742950" lvl="1" indent="-285750">
              <a:spcBef>
                <a:spcPct val="20000"/>
              </a:spcBef>
              <a:buFontTx/>
              <a:buChar char="–"/>
            </a:pPr>
            <a:r>
              <a:rPr lang="en-US" sz="2600" dirty="0">
                <a:latin typeface="Times New Roman" pitchFamily="18" charset="0"/>
                <a:cs typeface="Times New Roman" pitchFamily="18" charset="0"/>
              </a:rPr>
              <a:t>Programmable internal connections</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Logic Arrays</a:t>
            </a:r>
            <a:endParaRPr lang="en-US" sz="4400" dirty="0">
              <a:solidFill>
                <a:schemeClr val="bg1"/>
              </a:solidFill>
              <a:latin typeface="+mj-lt"/>
            </a:endParaRPr>
          </a:p>
        </p:txBody>
      </p:sp>
    </p:spTree>
    <p:extLst>
      <p:ext uri="{BB962C8B-B14F-4D97-AF65-F5344CB8AC3E}">
        <p14:creationId xmlns:p14="http://schemas.microsoft.com/office/powerpoint/2010/main" val="102957615"/>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8453"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4048989112"/>
              </p:ext>
            </p:extLst>
          </p:nvPr>
        </p:nvGraphicFramePr>
        <p:xfrm>
          <a:off x="2209800" y="3581400"/>
          <a:ext cx="4267200" cy="2622550"/>
        </p:xfrm>
        <a:graphic>
          <a:graphicData uri="http://schemas.openxmlformats.org/presentationml/2006/ole">
            <mc:AlternateContent xmlns:mc="http://schemas.openxmlformats.org/markup-compatibility/2006">
              <mc:Choice xmlns:v="urn:schemas-microsoft-com:vml" Requires="v">
                <p:oleObj spid="_x0000_s104648" name="VISIO" r:id="rId11" imgW="3675960" imgH="2259720" progId="Visio.Drawing.6">
                  <p:embed/>
                </p:oleObj>
              </mc:Choice>
              <mc:Fallback>
                <p:oleObj name="VISIO" r:id="rId11" imgW="3675960" imgH="2259720"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3581400"/>
                        <a:ext cx="4267200"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8460" name="Object 12"/>
          <p:cNvGraphicFramePr>
            <a:graphicFrameLocks noGrp="1" noChangeAspect="1"/>
          </p:cNvGraphicFramePr>
          <p:nvPr>
            <p:ph sz="half" idx="4294967295"/>
            <p:custDataLst>
              <p:tags r:id="rId3"/>
            </p:custDataLst>
            <p:extLst>
              <p:ext uri="{D42A27DB-BD31-4B8C-83A1-F6EECF244321}">
                <p14:modId xmlns:p14="http://schemas.microsoft.com/office/powerpoint/2010/main" val="2746519943"/>
              </p:ext>
            </p:extLst>
          </p:nvPr>
        </p:nvGraphicFramePr>
        <p:xfrm>
          <a:off x="2667000" y="1828800"/>
          <a:ext cx="3200400" cy="1747838"/>
        </p:xfrm>
        <a:graphic>
          <a:graphicData uri="http://schemas.openxmlformats.org/presentationml/2006/ole">
            <mc:AlternateContent xmlns:mc="http://schemas.openxmlformats.org/markup-compatibility/2006">
              <mc:Choice xmlns:v="urn:schemas-microsoft-com:vml" Requires="v">
                <p:oleObj spid="_x0000_s104649" name="VISIO" r:id="rId13" imgW="2447280" imgH="1335960" progId="Visio.Drawing.6">
                  <p:embed/>
                </p:oleObj>
              </mc:Choice>
              <mc:Fallback>
                <p:oleObj name="VISIO" r:id="rId13" imgW="2447280" imgH="1335960" progId="Visio.Drawing.6">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1828800"/>
                        <a:ext cx="3200400" cy="17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8455" name="Rectangle 7"/>
          <p:cNvSpPr>
            <a:spLocks noChangeArrowheads="1"/>
          </p:cNvSpPr>
          <p:nvPr>
            <p:custDataLst>
              <p:tags r:id="rId4"/>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X = ABC + ABC</a:t>
            </a:r>
          </a:p>
          <a:p>
            <a:pPr marL="342900" indent="-342900">
              <a:spcBef>
                <a:spcPct val="20000"/>
              </a:spcBef>
              <a:buFontTx/>
              <a:buChar char="•"/>
            </a:pPr>
            <a:r>
              <a:rPr lang="en-US" sz="2400" dirty="0">
                <a:latin typeface="Times New Roman" pitchFamily="18" charset="0"/>
                <a:cs typeface="Arial" charset="0"/>
              </a:rPr>
              <a:t>Y = AB</a:t>
            </a:r>
            <a:endParaRPr lang="en-US" sz="2400" dirty="0">
              <a:latin typeface="Times New Roman" pitchFamily="18" charset="0"/>
              <a:cs typeface="Times New Roman" pitchFamily="18" charset="0"/>
            </a:endParaRPr>
          </a:p>
        </p:txBody>
      </p:sp>
      <p:sp>
        <p:nvSpPr>
          <p:cNvPr id="1128456" name="Line 8"/>
          <p:cNvSpPr>
            <a:spLocks noChangeShapeType="1"/>
          </p:cNvSpPr>
          <p:nvPr>
            <p:custDataLst>
              <p:tags r:id="rId5"/>
            </p:custDataLst>
          </p:nvPr>
        </p:nvSpPr>
        <p:spPr bwMode="auto">
          <a:xfrm>
            <a:off x="2057400" y="1828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57" name="Line 9"/>
          <p:cNvSpPr>
            <a:spLocks noChangeShapeType="1"/>
          </p:cNvSpPr>
          <p:nvPr>
            <p:custDataLst>
              <p:tags r:id="rId6"/>
            </p:custDataLst>
          </p:nvPr>
        </p:nvSpPr>
        <p:spPr bwMode="auto">
          <a:xfrm>
            <a:off x="1905000" y="1371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58" name="Line 10"/>
          <p:cNvSpPr>
            <a:spLocks noChangeShapeType="1"/>
          </p:cNvSpPr>
          <p:nvPr>
            <p:custDataLst>
              <p:tags r:id="rId7"/>
            </p:custDataLst>
          </p:nvPr>
        </p:nvSpPr>
        <p:spPr bwMode="auto">
          <a:xfrm>
            <a:off x="2133600" y="1371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59" name="Line 11"/>
          <p:cNvSpPr>
            <a:spLocks noChangeShapeType="1"/>
          </p:cNvSpPr>
          <p:nvPr>
            <p:custDataLst>
              <p:tags r:id="rId8"/>
            </p:custDataLst>
          </p:nvPr>
        </p:nvSpPr>
        <p:spPr bwMode="auto">
          <a:xfrm>
            <a:off x="3276600" y="1371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Box 11"/>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PLAs</a:t>
            </a:r>
            <a:endParaRPr lang="en-US" sz="4400" dirty="0">
              <a:solidFill>
                <a:schemeClr val="bg1"/>
              </a:solidFill>
              <a:latin typeface="+mj-lt"/>
            </a:endParaRPr>
          </a:p>
        </p:txBody>
      </p:sp>
    </p:spTree>
    <p:extLst>
      <p:ext uri="{BB962C8B-B14F-4D97-AF65-F5344CB8AC3E}">
        <p14:creationId xmlns:p14="http://schemas.microsoft.com/office/powerpoint/2010/main" val="25350270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25"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461358894"/>
              </p:ext>
            </p:extLst>
          </p:nvPr>
        </p:nvGraphicFramePr>
        <p:xfrm>
          <a:off x="2286000" y="986562"/>
          <a:ext cx="4191000" cy="2290038"/>
        </p:xfrm>
        <a:graphic>
          <a:graphicData uri="http://schemas.openxmlformats.org/presentationml/2006/ole">
            <mc:AlternateContent xmlns:mc="http://schemas.openxmlformats.org/markup-compatibility/2006">
              <mc:Choice xmlns:v="urn:schemas-microsoft-com:vml" Requires="v">
                <p:oleObj spid="_x0000_s105672" name="VISIO" r:id="rId8" imgW="2447280" imgH="1335960" progId="Visio.Drawing.6">
                  <p:embed/>
                </p:oleObj>
              </mc:Choice>
              <mc:Fallback>
                <p:oleObj name="VISIO" r:id="rId8" imgW="2447280" imgH="13359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986562"/>
                        <a:ext cx="4191000" cy="2290038"/>
                      </a:xfrm>
                      <a:prstGeom prst="rect">
                        <a:avLst/>
                      </a:prstGeom>
                    </p:spPr>
                  </p:pic>
                </p:oleObj>
              </mc:Fallback>
            </mc:AlternateContent>
          </a:graphicData>
        </a:graphic>
      </p:graphicFrame>
      <p:graphicFrame>
        <p:nvGraphicFramePr>
          <p:cNvPr id="1003526"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3375391442"/>
              </p:ext>
            </p:extLst>
          </p:nvPr>
        </p:nvGraphicFramePr>
        <p:xfrm>
          <a:off x="1600200" y="3124200"/>
          <a:ext cx="5289638" cy="3343275"/>
        </p:xfrm>
        <a:graphic>
          <a:graphicData uri="http://schemas.openxmlformats.org/presentationml/2006/ole">
            <mc:AlternateContent xmlns:mc="http://schemas.openxmlformats.org/markup-compatibility/2006">
              <mc:Choice xmlns:v="urn:schemas-microsoft-com:vml" Requires="v">
                <p:oleObj spid="_x0000_s105673" name="VISIO" r:id="rId10" imgW="3590280" imgH="2270880" progId="Visio.Drawing.6">
                  <p:embed/>
                </p:oleObj>
              </mc:Choice>
              <mc:Fallback>
                <p:oleObj name="VISIO" r:id="rId10" imgW="3590280" imgH="22708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3124200"/>
                        <a:ext cx="5289638" cy="3343275"/>
                      </a:xfrm>
                      <a:prstGeom prst="rect">
                        <a:avLst/>
                      </a:prstGeom>
                    </p:spPr>
                  </p:pic>
                </p:oleObj>
              </mc:Fallback>
            </mc:AlternateContent>
          </a:graphicData>
        </a:graphic>
      </p:graphicFrame>
      <p:sp>
        <p:nvSpPr>
          <p:cNvPr id="100352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3524"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PLAs: Dot Notation</a:t>
            </a:r>
            <a:endParaRPr lang="en-US" sz="4400" dirty="0">
              <a:solidFill>
                <a:schemeClr val="bg1"/>
              </a:solidFill>
              <a:latin typeface="+mj-lt"/>
            </a:endParaRPr>
          </a:p>
        </p:txBody>
      </p:sp>
    </p:spTree>
    <p:extLst>
      <p:ext uri="{BB962C8B-B14F-4D97-AF65-F5344CB8AC3E}">
        <p14:creationId xmlns:p14="http://schemas.microsoft.com/office/powerpoint/2010/main" val="2622521007"/>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8884"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8885"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8886" name="Rectangle 6"/>
          <p:cNvSpPr>
            <a:spLocks noChangeArrowheads="1"/>
          </p:cNvSpPr>
          <p:nvPr>
            <p:custDataLst>
              <p:tags r:id="rId4"/>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Composed of:</a:t>
            </a:r>
          </a:p>
          <a:p>
            <a:pPr marL="742950" lvl="1" indent="-285750">
              <a:spcBef>
                <a:spcPct val="20000"/>
              </a:spcBef>
              <a:buFontTx/>
              <a:buChar char="–"/>
            </a:pPr>
            <a:r>
              <a:rPr lang="en-US" sz="2600" b="1" dirty="0" smtClean="0">
                <a:solidFill>
                  <a:schemeClr val="accent1"/>
                </a:solidFill>
                <a:latin typeface="Times New Roman" pitchFamily="18" charset="0"/>
                <a:cs typeface="Times New Roman" pitchFamily="18" charset="0"/>
              </a:rPr>
              <a:t>LEs</a:t>
            </a:r>
            <a:r>
              <a:rPr lang="en-US" sz="2600" dirty="0" smtClean="0">
                <a:solidFill>
                  <a:schemeClr val="accent2"/>
                </a:solidFill>
                <a:latin typeface="Times New Roman" pitchFamily="18" charset="0"/>
                <a:cs typeface="Times New Roman" pitchFamily="18" charset="0"/>
              </a:rPr>
              <a:t> </a:t>
            </a:r>
            <a:r>
              <a:rPr lang="en-US" sz="2600" dirty="0" smtClean="0">
                <a:latin typeface="Times New Roman" pitchFamily="18" charset="0"/>
                <a:cs typeface="Times New Roman" pitchFamily="18" charset="0"/>
              </a:rPr>
              <a:t>(Logic elements</a:t>
            </a:r>
            <a:r>
              <a:rPr lang="en-US" sz="2600" dirty="0">
                <a:latin typeface="Times New Roman" pitchFamily="18" charset="0"/>
                <a:cs typeface="Times New Roman" pitchFamily="18" charset="0"/>
              </a:rPr>
              <a:t>): perform logic</a:t>
            </a:r>
          </a:p>
          <a:p>
            <a:pPr marL="742950" lvl="1" indent="-285750">
              <a:spcBef>
                <a:spcPct val="20000"/>
              </a:spcBef>
              <a:buFontTx/>
              <a:buChar char="–"/>
            </a:pPr>
            <a:r>
              <a:rPr lang="en-US" sz="2600" b="1" dirty="0" smtClean="0">
                <a:solidFill>
                  <a:schemeClr val="accent1"/>
                </a:solidFill>
                <a:latin typeface="Times New Roman" pitchFamily="18" charset="0"/>
                <a:cs typeface="Times New Roman" pitchFamily="18" charset="0"/>
              </a:rPr>
              <a:t>IOEs</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(Input/output </a:t>
            </a:r>
            <a:r>
              <a:rPr lang="en-US" sz="2600" dirty="0" smtClean="0">
                <a:latin typeface="Times New Roman" pitchFamily="18" charset="0"/>
                <a:cs typeface="Times New Roman" pitchFamily="18" charset="0"/>
              </a:rPr>
              <a:t>elements): </a:t>
            </a:r>
            <a:r>
              <a:rPr lang="en-US" sz="2600" dirty="0">
                <a:latin typeface="Times New Roman" pitchFamily="18" charset="0"/>
                <a:cs typeface="Times New Roman" pitchFamily="18" charset="0"/>
              </a:rPr>
              <a:t>interface with outside world</a:t>
            </a:r>
          </a:p>
          <a:p>
            <a:pPr marL="742950" lvl="1" indent="-285750">
              <a:spcBef>
                <a:spcPct val="20000"/>
              </a:spcBef>
              <a:buFontTx/>
              <a:buChar char="–"/>
            </a:pPr>
            <a:r>
              <a:rPr lang="en-US" sz="2600" b="1" dirty="0">
                <a:solidFill>
                  <a:schemeClr val="accent1"/>
                </a:solidFill>
                <a:latin typeface="Times New Roman" pitchFamily="18" charset="0"/>
                <a:cs typeface="Times New Roman" pitchFamily="18" charset="0"/>
              </a:rPr>
              <a:t>Programmable interconnection:</a:t>
            </a:r>
            <a:r>
              <a:rPr lang="en-US" sz="2600" dirty="0">
                <a:latin typeface="Times New Roman" pitchFamily="18" charset="0"/>
                <a:cs typeface="Times New Roman" pitchFamily="18" charset="0"/>
              </a:rPr>
              <a:t> connect </a:t>
            </a:r>
            <a:r>
              <a:rPr lang="en-US" sz="2600" dirty="0" smtClean="0">
                <a:latin typeface="Times New Roman" pitchFamily="18" charset="0"/>
                <a:cs typeface="Times New Roman" pitchFamily="18" charset="0"/>
              </a:rPr>
              <a:t>LEs and IOEs</a:t>
            </a:r>
            <a:endParaRPr lang="en-US" sz="2600" dirty="0">
              <a:latin typeface="Times New Roman" pitchFamily="18" charset="0"/>
              <a:cs typeface="Times New Roman" pitchFamily="18" charset="0"/>
            </a:endParaRPr>
          </a:p>
          <a:p>
            <a:pPr marL="742950" lvl="1" indent="-285750">
              <a:spcBef>
                <a:spcPct val="20000"/>
              </a:spcBef>
              <a:buFontTx/>
              <a:buChar char="–"/>
            </a:pPr>
            <a:r>
              <a:rPr lang="en-US" sz="2600" dirty="0">
                <a:latin typeface="Times New Roman" pitchFamily="18" charset="0"/>
                <a:cs typeface="Times New Roman" pitchFamily="18" charset="0"/>
              </a:rPr>
              <a:t>Some FPGAs include other building blocks such as multipliers and RAMs</a:t>
            </a:r>
          </a:p>
        </p:txBody>
      </p:sp>
      <p:sp>
        <p:nvSpPr>
          <p:cNvPr id="9" name="TextBox 8"/>
          <p:cNvSpPr txBox="1"/>
          <p:nvPr/>
        </p:nvSpPr>
        <p:spPr>
          <a:xfrm>
            <a:off x="1143000" y="68759"/>
            <a:ext cx="7924800" cy="692497"/>
          </a:xfrm>
          <a:prstGeom prst="rect">
            <a:avLst/>
          </a:prstGeom>
          <a:noFill/>
        </p:spPr>
        <p:txBody>
          <a:bodyPr wrap="square" rtlCol="0">
            <a:spAutoFit/>
          </a:bodyPr>
          <a:lstStyle/>
          <a:p>
            <a:r>
              <a:rPr lang="en-US" sz="3900" dirty="0" smtClean="0">
                <a:solidFill>
                  <a:schemeClr val="bg1"/>
                </a:solidFill>
                <a:latin typeface="+mj-lt"/>
              </a:rPr>
              <a:t>FPGA: Field Programmable Gate Array</a:t>
            </a:r>
            <a:endParaRPr lang="en-US" sz="3900" dirty="0">
              <a:solidFill>
                <a:schemeClr val="bg1"/>
              </a:solidFill>
              <a:latin typeface="+mj-lt"/>
            </a:endParaRPr>
          </a:p>
        </p:txBody>
      </p:sp>
    </p:spTree>
    <p:extLst>
      <p:ext uri="{BB962C8B-B14F-4D97-AF65-F5344CB8AC3E}">
        <p14:creationId xmlns:p14="http://schemas.microsoft.com/office/powerpoint/2010/main" val="307190788"/>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1716"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1717"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General FPGA Layout</a:t>
            </a:r>
            <a:endParaRPr lang="en-US" sz="4400" dirty="0">
              <a:solidFill>
                <a:schemeClr val="bg1"/>
              </a:solidFill>
              <a:latin typeface="+mj-lt"/>
            </a:endParaRPr>
          </a:p>
        </p:txBody>
      </p:sp>
      <p:pic>
        <p:nvPicPr>
          <p:cNvPr id="10650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5469" y="1247774"/>
            <a:ext cx="4716331"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160798"/>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274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274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2742" name="Rectangle 6"/>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Composed of:</a:t>
            </a:r>
          </a:p>
          <a:p>
            <a:pPr marL="742950" lvl="1" indent="-285750">
              <a:spcBef>
                <a:spcPct val="20000"/>
              </a:spcBef>
              <a:buFontTx/>
              <a:buChar char="–"/>
            </a:pPr>
            <a:r>
              <a:rPr lang="en-US" sz="2600" b="1" dirty="0" smtClean="0">
                <a:solidFill>
                  <a:schemeClr val="accent1"/>
                </a:solidFill>
                <a:latin typeface="Times New Roman" pitchFamily="18" charset="0"/>
                <a:cs typeface="Times New Roman" pitchFamily="18" charset="0"/>
              </a:rPr>
              <a:t>LUTs</a:t>
            </a:r>
            <a:r>
              <a:rPr lang="en-US" sz="2600" dirty="0" smtClean="0">
                <a:solidFill>
                  <a:schemeClr val="accent2"/>
                </a:solidFill>
                <a:latin typeface="Times New Roman" pitchFamily="18" charset="0"/>
                <a:cs typeface="Times New Roman" pitchFamily="18" charset="0"/>
              </a:rPr>
              <a:t> </a:t>
            </a:r>
            <a:r>
              <a:rPr lang="en-US" sz="2600" dirty="0">
                <a:latin typeface="Times New Roman" pitchFamily="18" charset="0"/>
                <a:cs typeface="Times New Roman" pitchFamily="18" charset="0"/>
              </a:rPr>
              <a:t>(lookup tables): perform combinational logic</a:t>
            </a:r>
          </a:p>
          <a:p>
            <a:pPr marL="742950" lvl="1" indent="-285750">
              <a:spcBef>
                <a:spcPct val="20000"/>
              </a:spcBef>
              <a:buFontTx/>
              <a:buChar char="–"/>
            </a:pPr>
            <a:r>
              <a:rPr lang="en-US" sz="2600" b="1" dirty="0">
                <a:solidFill>
                  <a:schemeClr val="accent1"/>
                </a:solidFill>
                <a:latin typeface="Times New Roman" pitchFamily="18" charset="0"/>
                <a:cs typeface="Times New Roman" pitchFamily="18" charset="0"/>
              </a:rPr>
              <a:t>Flip-flops:</a:t>
            </a:r>
            <a:r>
              <a:rPr lang="en-US" sz="2600" dirty="0">
                <a:latin typeface="Times New Roman" pitchFamily="18" charset="0"/>
                <a:cs typeface="Times New Roman" pitchFamily="18" charset="0"/>
              </a:rPr>
              <a:t> perform sequential </a:t>
            </a:r>
            <a:r>
              <a:rPr lang="en-US" sz="2600" dirty="0" smtClean="0">
                <a:latin typeface="Times New Roman" pitchFamily="18" charset="0"/>
                <a:cs typeface="Times New Roman" pitchFamily="18" charset="0"/>
              </a:rPr>
              <a:t>logic</a:t>
            </a:r>
            <a:endParaRPr lang="en-US" sz="2600" dirty="0">
              <a:latin typeface="Times New Roman" pitchFamily="18" charset="0"/>
              <a:cs typeface="Times New Roman" pitchFamily="18" charset="0"/>
            </a:endParaRPr>
          </a:p>
          <a:p>
            <a:pPr marL="742950" lvl="1" indent="-285750">
              <a:spcBef>
                <a:spcPct val="20000"/>
              </a:spcBef>
              <a:buFontTx/>
              <a:buChar char="–"/>
            </a:pPr>
            <a:r>
              <a:rPr lang="en-US" sz="2600" b="1" dirty="0">
                <a:solidFill>
                  <a:schemeClr val="accent1"/>
                </a:solidFill>
                <a:latin typeface="Times New Roman" pitchFamily="18" charset="0"/>
                <a:cs typeface="Times New Roman" pitchFamily="18" charset="0"/>
              </a:rPr>
              <a:t>Multiplexers:</a:t>
            </a:r>
            <a:r>
              <a:rPr lang="en-US" sz="2600" dirty="0">
                <a:latin typeface="Times New Roman" pitchFamily="18" charset="0"/>
                <a:cs typeface="Times New Roman" pitchFamily="18" charset="0"/>
              </a:rPr>
              <a:t> connect LUTs and flip-flops</a:t>
            </a: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LE: Logic Element</a:t>
            </a:r>
            <a:endParaRPr lang="en-US" sz="4400" dirty="0">
              <a:solidFill>
                <a:schemeClr val="bg1"/>
              </a:solidFill>
              <a:latin typeface="+mj-lt"/>
            </a:endParaRPr>
          </a:p>
        </p:txBody>
      </p:sp>
    </p:spTree>
    <p:extLst>
      <p:ext uri="{BB962C8B-B14F-4D97-AF65-F5344CB8AC3E}">
        <p14:creationId xmlns:p14="http://schemas.microsoft.com/office/powerpoint/2010/main" val="2392160329"/>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6596"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6597"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6598"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Altera Cyclone IV LE</a:t>
            </a:r>
            <a:endParaRPr lang="en-US" sz="4400" dirty="0">
              <a:solidFill>
                <a:schemeClr val="bg1"/>
              </a:solidFill>
              <a:latin typeface="+mj-lt"/>
            </a:endParaRPr>
          </a:p>
        </p:txBody>
      </p:sp>
      <p:pic>
        <p:nvPicPr>
          <p:cNvPr id="10753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0649" y="1117355"/>
            <a:ext cx="669547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375446"/>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4788"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4789"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4790" name="Rectangle 6"/>
          <p:cNvSpPr>
            <a:spLocks noChangeArrowheads="1"/>
          </p:cNvSpPr>
          <p:nvPr>
            <p:custDataLst>
              <p:tags r:id="rId4"/>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The Spartan CLB has:</a:t>
            </a:r>
          </a:p>
          <a:p>
            <a:pPr marL="742950" lvl="1" indent="-285750">
              <a:spcBef>
                <a:spcPct val="20000"/>
              </a:spcBef>
              <a:buFontTx/>
              <a:buChar char="–"/>
            </a:pPr>
            <a:r>
              <a:rPr lang="en-US" sz="2600" dirty="0" smtClean="0">
                <a:latin typeface="Times New Roman" pitchFamily="18" charset="0"/>
                <a:cs typeface="Times New Roman" pitchFamily="18" charset="0"/>
              </a:rPr>
              <a:t>1 four-input LUT </a:t>
            </a:r>
            <a:endParaRPr lang="en-US" sz="2000" dirty="0">
              <a:latin typeface="Times New Roman" pitchFamily="18" charset="0"/>
              <a:cs typeface="Times New Roman" pitchFamily="18" charset="0"/>
            </a:endParaRPr>
          </a:p>
          <a:p>
            <a:pPr marL="742950" lvl="1" indent="-285750">
              <a:spcBef>
                <a:spcPct val="20000"/>
              </a:spcBef>
              <a:buFontTx/>
              <a:buChar char="–"/>
            </a:pPr>
            <a:r>
              <a:rPr lang="en-US" sz="2600" dirty="0" smtClean="0">
                <a:latin typeface="Times New Roman" pitchFamily="18" charset="0"/>
                <a:cs typeface="Times New Roman" pitchFamily="18" charset="0"/>
              </a:rPr>
              <a:t>1 </a:t>
            </a:r>
            <a:r>
              <a:rPr lang="en-US" sz="2600" dirty="0">
                <a:latin typeface="Times New Roman" pitchFamily="18" charset="0"/>
                <a:cs typeface="Times New Roman" pitchFamily="18" charset="0"/>
              </a:rPr>
              <a:t>registered </a:t>
            </a:r>
            <a:r>
              <a:rPr lang="en-US" sz="2600" dirty="0" smtClean="0">
                <a:latin typeface="Times New Roman" pitchFamily="18" charset="0"/>
                <a:cs typeface="Times New Roman" pitchFamily="18" charset="0"/>
              </a:rPr>
              <a:t>output </a:t>
            </a:r>
            <a:endParaRPr lang="en-US" sz="2600" dirty="0">
              <a:latin typeface="Times New Roman" pitchFamily="18" charset="0"/>
              <a:cs typeface="Times New Roman" pitchFamily="18" charset="0"/>
            </a:endParaRPr>
          </a:p>
          <a:p>
            <a:pPr marL="742950" lvl="1" indent="-285750">
              <a:spcBef>
                <a:spcPct val="20000"/>
              </a:spcBef>
              <a:buFontTx/>
              <a:buChar char="–"/>
            </a:pPr>
            <a:r>
              <a:rPr lang="en-US" sz="2600" dirty="0">
                <a:latin typeface="Times New Roman" pitchFamily="18" charset="0"/>
                <a:cs typeface="Times New Roman" pitchFamily="18" charset="0"/>
              </a:rPr>
              <a:t>1</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combinational </a:t>
            </a:r>
            <a:r>
              <a:rPr lang="en-US" sz="2600" dirty="0" smtClean="0">
                <a:latin typeface="Times New Roman" pitchFamily="18" charset="0"/>
                <a:cs typeface="Times New Roman" pitchFamily="18" charset="0"/>
              </a:rPr>
              <a:t>output</a:t>
            </a:r>
            <a:endParaRPr lang="en-US" sz="2600" dirty="0">
              <a:latin typeface="Times New Roman" pitchFamily="18" charset="0"/>
              <a:cs typeface="Times New Roman" pitchFamily="18"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Altera Cyclone IV LE</a:t>
            </a:r>
            <a:endParaRPr lang="en-US" sz="4400" dirty="0">
              <a:solidFill>
                <a:schemeClr val="bg1"/>
              </a:solidFill>
              <a:latin typeface="+mj-lt"/>
            </a:endParaRPr>
          </a:p>
        </p:txBody>
      </p:sp>
    </p:spTree>
    <p:extLst>
      <p:ext uri="{BB962C8B-B14F-4D97-AF65-F5344CB8AC3E}">
        <p14:creationId xmlns:p14="http://schemas.microsoft.com/office/powerpoint/2010/main" val="3895271180"/>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762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762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2"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6" name="Rectangle 10"/>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Show how to configure </a:t>
            </a:r>
            <a:r>
              <a:rPr lang="en-US" sz="2400" dirty="0" smtClean="0">
                <a:latin typeface="Times New Roman" pitchFamily="18" charset="0"/>
                <a:cs typeface="Arial" charset="0"/>
              </a:rPr>
              <a:t>a Cyclone IV LE to </a:t>
            </a:r>
            <a:r>
              <a:rPr lang="en-US" sz="2400" dirty="0">
                <a:latin typeface="Times New Roman" pitchFamily="18" charset="0"/>
                <a:cs typeface="Arial" charset="0"/>
              </a:rPr>
              <a:t>perform the following functions:</a:t>
            </a:r>
          </a:p>
          <a:p>
            <a:pPr marL="742950" lvl="1" indent="-285750">
              <a:spcBef>
                <a:spcPct val="20000"/>
              </a:spcBef>
              <a:buFontTx/>
              <a:buChar char="–"/>
            </a:pPr>
            <a:r>
              <a:rPr lang="en-US" sz="2000" i="1" dirty="0">
                <a:latin typeface="Times New Roman" pitchFamily="18" charset="0"/>
                <a:cs typeface="Times New Roman" pitchFamily="18" charset="0"/>
              </a:rPr>
              <a:t>X = ABC + ABC</a:t>
            </a:r>
          </a:p>
          <a:p>
            <a:pPr marL="742950" lvl="1" indent="-285750">
              <a:spcBef>
                <a:spcPct val="20000"/>
              </a:spcBef>
              <a:buFontTx/>
              <a:buChar char="–"/>
            </a:pPr>
            <a:r>
              <a:rPr lang="en-US" sz="2000" i="1" dirty="0">
                <a:latin typeface="Times New Roman" pitchFamily="18" charset="0"/>
                <a:cs typeface="Times New Roman" pitchFamily="18" charset="0"/>
              </a:rPr>
              <a:t>Y = AB</a:t>
            </a:r>
          </a:p>
        </p:txBody>
      </p:sp>
      <p:sp>
        <p:nvSpPr>
          <p:cNvPr id="1007627" name="Line 11"/>
          <p:cNvSpPr>
            <a:spLocks noChangeShapeType="1"/>
          </p:cNvSpPr>
          <p:nvPr>
            <p:custDataLst>
              <p:tags r:id="rId6"/>
            </p:custDataLst>
          </p:nvPr>
        </p:nvSpPr>
        <p:spPr bwMode="auto">
          <a:xfrm>
            <a:off x="22098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28" name="Line 12"/>
          <p:cNvSpPr>
            <a:spLocks noChangeShapeType="1"/>
          </p:cNvSpPr>
          <p:nvPr>
            <p:custDataLst>
              <p:tags r:id="rId7"/>
            </p:custDataLst>
          </p:nvPr>
        </p:nvSpPr>
        <p:spPr bwMode="auto">
          <a:xfrm>
            <a:off x="24384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29" name="Line 13"/>
          <p:cNvSpPr>
            <a:spLocks noChangeShapeType="1"/>
          </p:cNvSpPr>
          <p:nvPr>
            <p:custDataLst>
              <p:tags r:id="rId8"/>
            </p:custDataLst>
          </p:nvPr>
        </p:nvSpPr>
        <p:spPr bwMode="auto">
          <a:xfrm>
            <a:off x="33528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30" name="Line 14"/>
          <p:cNvSpPr>
            <a:spLocks noChangeShapeType="1"/>
          </p:cNvSpPr>
          <p:nvPr>
            <p:custDataLst>
              <p:tags r:id="rId9"/>
            </p:custDataLst>
          </p:nvPr>
        </p:nvSpPr>
        <p:spPr bwMode="auto">
          <a:xfrm>
            <a:off x="2362200" y="2438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Box 14"/>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LE Configuration Example</a:t>
            </a:r>
            <a:endParaRPr lang="en-US" sz="4400" dirty="0">
              <a:solidFill>
                <a:schemeClr val="bg1"/>
              </a:solidFill>
              <a:latin typeface="+mj-lt"/>
            </a:endParaRPr>
          </a:p>
        </p:txBody>
      </p:sp>
    </p:spTree>
    <p:extLst>
      <p:ext uri="{BB962C8B-B14F-4D97-AF65-F5344CB8AC3E}">
        <p14:creationId xmlns:p14="http://schemas.microsoft.com/office/powerpoint/2010/main" val="1391289599"/>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762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762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2"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6" name="Rectangle 10"/>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Show how to configure </a:t>
            </a:r>
            <a:r>
              <a:rPr lang="en-US" sz="2400" dirty="0" smtClean="0">
                <a:latin typeface="Times New Roman" pitchFamily="18" charset="0"/>
                <a:cs typeface="Arial" charset="0"/>
              </a:rPr>
              <a:t>a Cyclone IV LE to </a:t>
            </a:r>
            <a:r>
              <a:rPr lang="en-US" sz="2400" dirty="0">
                <a:latin typeface="Times New Roman" pitchFamily="18" charset="0"/>
                <a:cs typeface="Arial" charset="0"/>
              </a:rPr>
              <a:t>perform the following functions:</a:t>
            </a:r>
          </a:p>
          <a:p>
            <a:pPr marL="742950" lvl="1" indent="-285750">
              <a:spcBef>
                <a:spcPct val="20000"/>
              </a:spcBef>
              <a:buFontTx/>
              <a:buChar char="–"/>
            </a:pPr>
            <a:r>
              <a:rPr lang="en-US" sz="2000" i="1" dirty="0">
                <a:latin typeface="Times New Roman" pitchFamily="18" charset="0"/>
                <a:cs typeface="Times New Roman" pitchFamily="18" charset="0"/>
              </a:rPr>
              <a:t>X = ABC + ABC</a:t>
            </a:r>
          </a:p>
          <a:p>
            <a:pPr marL="742950" lvl="1" indent="-285750">
              <a:spcBef>
                <a:spcPct val="20000"/>
              </a:spcBef>
              <a:buFontTx/>
              <a:buChar char="–"/>
            </a:pPr>
            <a:r>
              <a:rPr lang="en-US" sz="2000" i="1" dirty="0">
                <a:latin typeface="Times New Roman" pitchFamily="18" charset="0"/>
                <a:cs typeface="Times New Roman" pitchFamily="18" charset="0"/>
              </a:rPr>
              <a:t>Y = AB</a:t>
            </a:r>
          </a:p>
        </p:txBody>
      </p:sp>
      <p:sp>
        <p:nvSpPr>
          <p:cNvPr id="1007627" name="Line 11"/>
          <p:cNvSpPr>
            <a:spLocks noChangeShapeType="1"/>
          </p:cNvSpPr>
          <p:nvPr>
            <p:custDataLst>
              <p:tags r:id="rId6"/>
            </p:custDataLst>
          </p:nvPr>
        </p:nvSpPr>
        <p:spPr bwMode="auto">
          <a:xfrm>
            <a:off x="22098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28" name="Line 12"/>
          <p:cNvSpPr>
            <a:spLocks noChangeShapeType="1"/>
          </p:cNvSpPr>
          <p:nvPr>
            <p:custDataLst>
              <p:tags r:id="rId7"/>
            </p:custDataLst>
          </p:nvPr>
        </p:nvSpPr>
        <p:spPr bwMode="auto">
          <a:xfrm>
            <a:off x="24384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29" name="Line 13"/>
          <p:cNvSpPr>
            <a:spLocks noChangeShapeType="1"/>
          </p:cNvSpPr>
          <p:nvPr>
            <p:custDataLst>
              <p:tags r:id="rId8"/>
            </p:custDataLst>
          </p:nvPr>
        </p:nvSpPr>
        <p:spPr bwMode="auto">
          <a:xfrm>
            <a:off x="33528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30" name="Line 14"/>
          <p:cNvSpPr>
            <a:spLocks noChangeShapeType="1"/>
          </p:cNvSpPr>
          <p:nvPr>
            <p:custDataLst>
              <p:tags r:id="rId9"/>
            </p:custDataLst>
          </p:nvPr>
        </p:nvSpPr>
        <p:spPr bwMode="auto">
          <a:xfrm>
            <a:off x="2362200" y="2438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Box 14"/>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LE Configuration Example</a:t>
            </a:r>
            <a:endParaRPr lang="en-US" sz="4400" dirty="0">
              <a:solidFill>
                <a:schemeClr val="bg1"/>
              </a:solidFill>
              <a:latin typeface="+mj-lt"/>
            </a:endParaRPr>
          </a:p>
        </p:txBody>
      </p:sp>
      <p:pic>
        <p:nvPicPr>
          <p:cNvPr id="11366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66626" y="2743200"/>
            <a:ext cx="597206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33699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5358</TotalTime>
  <Words>4548</Words>
  <Application>Microsoft Office PowerPoint</Application>
  <PresentationFormat>Prezentácia na obrazovke (4:3)</PresentationFormat>
  <Paragraphs>1005</Paragraphs>
  <Slides>100</Slides>
  <Notes>99</Notes>
  <HiddenSlides>0</HiddenSlides>
  <MMClips>0</MMClips>
  <ScaleCrop>false</ScaleCrop>
  <HeadingPairs>
    <vt:vector size="8" baseType="variant">
      <vt:variant>
        <vt:lpstr>Použité písma</vt:lpstr>
      </vt:variant>
      <vt:variant>
        <vt:i4>6</vt:i4>
      </vt:variant>
      <vt:variant>
        <vt:lpstr>Motív</vt:lpstr>
      </vt:variant>
      <vt:variant>
        <vt:i4>1</vt:i4>
      </vt:variant>
      <vt:variant>
        <vt:lpstr>Vložené servery OLE</vt:lpstr>
      </vt:variant>
      <vt:variant>
        <vt:i4>2</vt:i4>
      </vt:variant>
      <vt:variant>
        <vt:lpstr>Nadpisy snímok</vt:lpstr>
      </vt:variant>
      <vt:variant>
        <vt:i4>100</vt:i4>
      </vt:variant>
    </vt:vector>
  </HeadingPairs>
  <TitlesOfParts>
    <vt:vector size="109" baseType="lpstr">
      <vt:lpstr>Arial</vt:lpstr>
      <vt:lpstr>Calibri</vt:lpstr>
      <vt:lpstr>Courier (W1)</vt:lpstr>
      <vt:lpstr>Courier10 BT</vt:lpstr>
      <vt:lpstr>Symbol</vt:lpstr>
      <vt:lpstr>Times New Roman</vt:lpstr>
      <vt:lpstr>Office Theme</vt:lpstr>
      <vt:lpstr>VISIO</vt:lpstr>
      <vt:lpstr>Visio</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Harvey Mudd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sharris</dc:creator>
  <cp:lastModifiedBy>Norbert Ádám</cp:lastModifiedBy>
  <cp:revision>129</cp:revision>
  <dcterms:created xsi:type="dcterms:W3CDTF">2012-08-07T04:56:47Z</dcterms:created>
  <dcterms:modified xsi:type="dcterms:W3CDTF">2015-11-25T12:06:36Z</dcterms:modified>
</cp:coreProperties>
</file>