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3.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2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1.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3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35.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7.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38.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9.xml" ContentType="application/vnd.openxmlformats-officedocument.presentationml.notesSlide+xml"/>
  <Override PartName="/ppt/tags/tag134.xml" ContentType="application/vnd.openxmlformats-officedocument.presentationml.tags+xml"/>
  <Override PartName="/ppt/notesSlides/notesSlide40.xml" ContentType="application/vnd.openxmlformats-officedocument.presentationml.notesSlide+xml"/>
  <Override PartName="/ppt/tags/tag135.xml" ContentType="application/vnd.openxmlformats-officedocument.presentationml.tags+xml"/>
  <Override PartName="/ppt/notesSlides/notesSlide41.xml" ContentType="application/vnd.openxmlformats-officedocument.presentationml.notesSlide+xml"/>
  <Override PartName="/ppt/tags/tag136.xml" ContentType="application/vnd.openxmlformats-officedocument.presentationml.tags+xml"/>
  <Override PartName="/ppt/notesSlides/notesSlide42.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43.xml" ContentType="application/vnd.openxmlformats-officedocument.presentationml.notesSlide+xml"/>
  <Override PartName="/ppt/tags/tag139.xml" ContentType="application/vnd.openxmlformats-officedocument.presentationml.tags+xml"/>
  <Override PartName="/ppt/notesSlides/notesSlide44.xml" ContentType="application/vnd.openxmlformats-officedocument.presentationml.notesSlide+xml"/>
  <Override PartName="/ppt/tags/tag140.xml" ContentType="application/vnd.openxmlformats-officedocument.presentationml.tags+xml"/>
  <Override PartName="/ppt/notesSlides/notesSlide45.xml" ContentType="application/vnd.openxmlformats-officedocument.presentationml.notesSlide+xml"/>
  <Override PartName="/ppt/tags/tag141.xml" ContentType="application/vnd.openxmlformats-officedocument.presentationml.tags+xml"/>
  <Override PartName="/ppt/notesSlides/notesSlide46.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47.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48.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49.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50.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51.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52.xml" ContentType="application/vnd.openxmlformats-officedocument.presentationml.notesSlide+xml"/>
  <Override PartName="/ppt/tags/tag160.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61.xml" ContentType="application/vnd.openxmlformats-officedocument.presentationml.tags+xml"/>
  <Override PartName="/ppt/notesSlides/notesSlide5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57.xml" ContentType="application/vnd.openxmlformats-officedocument.presentationml.notesSlide+xml"/>
  <Override PartName="/ppt/tags/tag165.xml" ContentType="application/vnd.openxmlformats-officedocument.presentationml.tags+xml"/>
  <Override PartName="/ppt/notesSlides/notesSlide58.xml" ContentType="application/vnd.openxmlformats-officedocument.presentationml.notesSlide+xml"/>
  <Override PartName="/ppt/tags/tag166.xml" ContentType="application/vnd.openxmlformats-officedocument.presentationml.tags+xml"/>
  <Override PartName="/ppt/notesSlides/notesSlide59.xml" ContentType="application/vnd.openxmlformats-officedocument.presentationml.notesSlide+xml"/>
  <Override PartName="/ppt/tags/tag167.xml" ContentType="application/vnd.openxmlformats-officedocument.presentationml.tags+xml"/>
  <Override PartName="/ppt/notesSlides/notesSlide60.xml" ContentType="application/vnd.openxmlformats-officedocument.presentationml.notesSlide+xml"/>
  <Override PartName="/ppt/tags/tag168.xml" ContentType="application/vnd.openxmlformats-officedocument.presentationml.tags+xml"/>
  <Override PartName="/ppt/notesSlides/notesSlide61.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62.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notesSlides/notesSlide63.xml" ContentType="application/vnd.openxmlformats-officedocument.presentationml.notesSlide+xml"/>
  <Override PartName="/ppt/tags/tag173.xml" ContentType="application/vnd.openxmlformats-officedocument.presentationml.tags+xml"/>
  <Override PartName="/ppt/notesSlides/notesSlide64.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65.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66.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67.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68.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69.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70.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71.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72.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73.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74.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75.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76.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77.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78.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79.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80.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81.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82.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83.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84.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85.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86.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87.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88.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89.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90.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91.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notesSlides/notesSlide92.xml" ContentType="application/vnd.openxmlformats-officedocument.presentationml.notesSlide+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585" r:id="rId2"/>
    <p:sldId id="361" r:id="rId3"/>
    <p:sldId id="458" r:id="rId4"/>
    <p:sldId id="459" r:id="rId5"/>
    <p:sldId id="460" r:id="rId6"/>
    <p:sldId id="461" r:id="rId7"/>
    <p:sldId id="462" r:id="rId8"/>
    <p:sldId id="463" r:id="rId9"/>
    <p:sldId id="464" r:id="rId10"/>
    <p:sldId id="466" r:id="rId11"/>
    <p:sldId id="559" r:id="rId12"/>
    <p:sldId id="468" r:id="rId13"/>
    <p:sldId id="469" r:id="rId14"/>
    <p:sldId id="471" r:id="rId15"/>
    <p:sldId id="560" r:id="rId16"/>
    <p:sldId id="472" r:id="rId17"/>
    <p:sldId id="473" r:id="rId18"/>
    <p:sldId id="474" r:id="rId19"/>
    <p:sldId id="475" r:id="rId20"/>
    <p:sldId id="476" r:id="rId21"/>
    <p:sldId id="477" r:id="rId22"/>
    <p:sldId id="478" r:id="rId23"/>
    <p:sldId id="479" r:id="rId24"/>
    <p:sldId id="561" r:id="rId25"/>
    <p:sldId id="481" r:id="rId26"/>
    <p:sldId id="482" r:id="rId27"/>
    <p:sldId id="562" r:id="rId28"/>
    <p:sldId id="484" r:id="rId29"/>
    <p:sldId id="485" r:id="rId30"/>
    <p:sldId id="486" r:id="rId31"/>
    <p:sldId id="487" r:id="rId32"/>
    <p:sldId id="488" r:id="rId33"/>
    <p:sldId id="489" r:id="rId34"/>
    <p:sldId id="563" r:id="rId35"/>
    <p:sldId id="492" r:id="rId36"/>
    <p:sldId id="564" r:id="rId37"/>
    <p:sldId id="565" r:id="rId38"/>
    <p:sldId id="494" r:id="rId39"/>
    <p:sldId id="496" r:id="rId40"/>
    <p:sldId id="566" r:id="rId41"/>
    <p:sldId id="497" r:id="rId42"/>
    <p:sldId id="498" r:id="rId43"/>
    <p:sldId id="499" r:id="rId44"/>
    <p:sldId id="500" r:id="rId45"/>
    <p:sldId id="501" r:id="rId46"/>
    <p:sldId id="502" r:id="rId47"/>
    <p:sldId id="503" r:id="rId48"/>
    <p:sldId id="505" r:id="rId49"/>
    <p:sldId id="567" r:id="rId50"/>
    <p:sldId id="568" r:id="rId51"/>
    <p:sldId id="507" r:id="rId52"/>
    <p:sldId id="509" r:id="rId53"/>
    <p:sldId id="569" r:id="rId54"/>
    <p:sldId id="510" r:id="rId55"/>
    <p:sldId id="511" r:id="rId56"/>
    <p:sldId id="512" r:id="rId57"/>
    <p:sldId id="513" r:id="rId58"/>
    <p:sldId id="514" r:id="rId59"/>
    <p:sldId id="515" r:id="rId60"/>
    <p:sldId id="516" r:id="rId61"/>
    <p:sldId id="517" r:id="rId62"/>
    <p:sldId id="518" r:id="rId63"/>
    <p:sldId id="519" r:id="rId64"/>
    <p:sldId id="520" r:id="rId65"/>
    <p:sldId id="521" r:id="rId66"/>
    <p:sldId id="522" r:id="rId67"/>
    <p:sldId id="570" r:id="rId68"/>
    <p:sldId id="571" r:id="rId69"/>
    <p:sldId id="525" r:id="rId70"/>
    <p:sldId id="572" r:id="rId71"/>
    <p:sldId id="573" r:id="rId72"/>
    <p:sldId id="528" r:id="rId73"/>
    <p:sldId id="574" r:id="rId74"/>
    <p:sldId id="530" r:id="rId75"/>
    <p:sldId id="575" r:id="rId76"/>
    <p:sldId id="576" r:id="rId77"/>
    <p:sldId id="533" r:id="rId78"/>
    <p:sldId id="536" r:id="rId79"/>
    <p:sldId id="577" r:id="rId80"/>
    <p:sldId id="578" r:id="rId81"/>
    <p:sldId id="579" r:id="rId82"/>
    <p:sldId id="580" r:id="rId83"/>
    <p:sldId id="539" r:id="rId84"/>
    <p:sldId id="540" r:id="rId85"/>
    <p:sldId id="541" r:id="rId86"/>
    <p:sldId id="551" r:id="rId87"/>
    <p:sldId id="550" r:id="rId88"/>
    <p:sldId id="553" r:id="rId89"/>
    <p:sldId id="582" r:id="rId90"/>
    <p:sldId id="554" r:id="rId91"/>
    <p:sldId id="556" r:id="rId92"/>
    <p:sldId id="583" r:id="rId93"/>
    <p:sldId id="558" r:id="rId94"/>
    <p:sldId id="584"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A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1" autoAdjust="0"/>
    <p:restoredTop sz="78046" autoAdjust="0"/>
  </p:normalViewPr>
  <p:slideViewPr>
    <p:cSldViewPr>
      <p:cViewPr varScale="1">
        <p:scale>
          <a:sx n="78" d="100"/>
          <a:sy n="78" d="100"/>
        </p:scale>
        <p:origin x="84" y="6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4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BD5E47-F045-4C01-A154-66E3997AD169}" type="datetimeFigureOut">
              <a:rPr lang="en-US" smtClean="0"/>
              <a:t>11/11/2015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EC52C-64D1-4EF5-AC14-14AF6A3FC30C}" type="slidenum">
              <a:rPr lang="en-US" smtClean="0"/>
              <a:t>‹#›</a:t>
            </a:fld>
            <a:endParaRPr lang="en-US"/>
          </a:p>
        </p:txBody>
      </p:sp>
    </p:spTree>
    <p:extLst>
      <p:ext uri="{BB962C8B-B14F-4D97-AF65-F5344CB8AC3E}">
        <p14:creationId xmlns:p14="http://schemas.microsoft.com/office/powerpoint/2010/main" val="373481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AAD16-29C4-4B0D-9509-B54CCCEEDE43}" type="slidenum">
              <a:rPr lang="en-US"/>
              <a:pPr/>
              <a:t>2</a:t>
            </a:fld>
            <a:endParaRPr lang="en-US"/>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In this chapter, we will analyze and design sequential logic.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844256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65F38-B71E-4901-9737-27A6123E2F74}" type="slidenum">
              <a:rPr lang="en-US"/>
              <a:pPr/>
              <a:t>11</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13764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9B89C-3EE3-48D7-AF0B-13CE0D931477}" type="slidenum">
              <a:rPr lang="en-US"/>
              <a:pPr/>
              <a:t>12</a:t>
            </a:fld>
            <a:endParaRPr lang="en-US"/>
          </a:p>
        </p:txBody>
      </p:sp>
      <p:sp>
        <p:nvSpPr>
          <p:cNvPr id="1087490" name="Rectangle 2"/>
          <p:cNvSpPr>
            <a:spLocks noGrp="1" noRot="1" noChangeAspect="1" noChangeArrowheads="1" noTextEdit="1"/>
          </p:cNvSpPr>
          <p:nvPr>
            <p:ph type="sldImg"/>
          </p:nvPr>
        </p:nvSpPr>
        <p:spPr>
          <a:ln/>
        </p:spPr>
      </p:sp>
      <p:sp>
        <p:nvSpPr>
          <p:cNvPr id="1087491"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Like the cross-coupled inverters, the SR latch is a </a:t>
            </a:r>
            <a:r>
              <a:rPr lang="en-US" sz="1200" i="0" kern="1200" dirty="0" err="1" smtClean="0">
                <a:solidFill>
                  <a:schemeClr val="tx1"/>
                </a:solidFill>
                <a:effectLst/>
                <a:latin typeface="+mn-lt"/>
                <a:ea typeface="+mn-ea"/>
                <a:cs typeface="+mn-cs"/>
              </a:rPr>
              <a:t>bistable</a:t>
            </a:r>
            <a:r>
              <a:rPr lang="en-US" sz="1200" i="0" kern="1200" dirty="0" smtClean="0">
                <a:solidFill>
                  <a:schemeClr val="tx1"/>
                </a:solidFill>
                <a:effectLst/>
                <a:latin typeface="+mn-lt"/>
                <a:ea typeface="+mn-ea"/>
                <a:cs typeface="+mn-cs"/>
              </a:rPr>
              <a:t> element</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with one bit of state stored in Q.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However, the state can be controlled</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through the S and R inputs.</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981269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9D0C8-A7AE-440B-A8FE-D8200FFEF26E}" type="slidenum">
              <a:rPr lang="en-US"/>
              <a:pPr/>
              <a:t>13</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r>
              <a:rPr lang="sk-SK" dirty="0" err="1" smtClean="0"/>
              <a:t>The</a:t>
            </a:r>
            <a:r>
              <a:rPr lang="sk-SK" dirty="0" smtClean="0"/>
              <a:t> D </a:t>
            </a:r>
            <a:r>
              <a:rPr lang="sk-SK" dirty="0" err="1" smtClean="0"/>
              <a:t>latch</a:t>
            </a:r>
            <a:r>
              <a:rPr lang="sk-SK" dirty="0" smtClean="0"/>
              <a:t> </a:t>
            </a:r>
            <a:r>
              <a:rPr lang="en-US" sz="1200" i="0" kern="1200" dirty="0" smtClean="0">
                <a:solidFill>
                  <a:schemeClr val="tx1"/>
                </a:solidFill>
                <a:effectLst/>
                <a:latin typeface="+mn-lt"/>
                <a:ea typeface="+mn-ea"/>
                <a:cs typeface="+mn-cs"/>
              </a:rPr>
              <a:t>has two inputs.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data input, D, controls what the next state</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should be.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clock input, CLK, controls when the state should</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change.</a:t>
            </a:r>
            <a:endParaRPr lang="sk-SK" sz="1200" i="0" kern="1200" dirty="0" smtClean="0">
              <a:solidFill>
                <a:schemeClr val="tx1"/>
              </a:solidFill>
              <a:effectLst/>
              <a:latin typeface="+mn-lt"/>
              <a:ea typeface="+mn-ea"/>
              <a:cs typeface="+mn-cs"/>
            </a:endParaRPr>
          </a:p>
          <a:p>
            <a:endParaRPr lang="sk-SK" sz="1200" i="0" kern="1200" dirty="0" smtClean="0">
              <a:solidFill>
                <a:schemeClr val="tx1"/>
              </a:solidFill>
              <a:effectLst/>
              <a:latin typeface="+mn-lt"/>
              <a:ea typeface="+mn-ea"/>
              <a:cs typeface="+mn-cs"/>
            </a:endParaRPr>
          </a:p>
          <a:p>
            <a:r>
              <a:rPr lang="sk-SK" sz="1200" i="0" kern="1200" dirty="0" smtClean="0">
                <a:solidFill>
                  <a:schemeClr val="tx1"/>
                </a:solidFill>
                <a:effectLst/>
                <a:latin typeface="+mn-lt"/>
                <a:ea typeface="+mn-ea"/>
                <a:cs typeface="+mn-cs"/>
              </a:rPr>
              <a:t>T</a:t>
            </a:r>
            <a:r>
              <a:rPr lang="en-US" sz="1200" i="0" kern="1200" dirty="0" smtClean="0">
                <a:solidFill>
                  <a:schemeClr val="tx1"/>
                </a:solidFill>
                <a:effectLst/>
                <a:latin typeface="+mn-lt"/>
                <a:ea typeface="+mn-ea"/>
                <a:cs typeface="+mn-cs"/>
              </a:rPr>
              <a:t>he clock controls when data</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flows through the latch.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When CLK = 1, the latch is transparent.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data at D flows through to Q as if the latch were just a buffer.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When</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CLK = 0, the latch is opaque.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It blocks the new data from flowing</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through to Q, and Q retains the old value.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Hence, the D latch is sometimes called a transparent latch or a level-sensitive latch.</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220452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93B69-BB14-4557-93B9-5AA91CDD7E46}" type="slidenum">
              <a:rPr lang="en-US"/>
              <a:pPr/>
              <a:t>14</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53964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93B69-BB14-4557-93B9-5AA91CDD7E46}" type="slidenum">
              <a:rPr lang="en-US"/>
              <a:pPr/>
              <a:t>15</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7316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DB552-9272-40F2-845C-204B1D69DBDB}" type="slidenum">
              <a:rPr lang="en-US"/>
              <a:pPr/>
              <a:t>16</a:t>
            </a:fld>
            <a:endParaRPr lang="en-US"/>
          </a:p>
        </p:txBody>
      </p:sp>
      <p:sp>
        <p:nvSpPr>
          <p:cNvPr id="1090562" name="Rectangle 2"/>
          <p:cNvSpPr>
            <a:spLocks noGrp="1" noRot="1" noChangeAspect="1" noChangeArrowheads="1" noTextEdit="1"/>
          </p:cNvSpPr>
          <p:nvPr>
            <p:ph type="sldImg"/>
          </p:nvPr>
        </p:nvSpPr>
        <p:spPr>
          <a:ln/>
        </p:spPr>
      </p:sp>
      <p:sp>
        <p:nvSpPr>
          <p:cNvPr id="10905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18709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6CAEC-6C48-467D-8130-0D7E6E08AB74}" type="slidenum">
              <a:rPr lang="en-US"/>
              <a:pPr/>
              <a:t>17</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D flip-flop can be built from two back-to-back D latches controlled by</a:t>
            </a:r>
            <a:r>
              <a:rPr lang="sk-SK" dirty="0" smtClean="0"/>
              <a:t> </a:t>
            </a:r>
            <a:r>
              <a:rPr lang="en-US" dirty="0" smtClean="0"/>
              <a:t>complementary clocks, as shown in Figure</a:t>
            </a:r>
          </a:p>
          <a:p>
            <a:r>
              <a:rPr lang="en-US" dirty="0" smtClean="0"/>
              <a:t>The first latch, L1, is</a:t>
            </a:r>
            <a:r>
              <a:rPr lang="sk-SK" dirty="0" smtClean="0"/>
              <a:t> </a:t>
            </a:r>
            <a:r>
              <a:rPr lang="en-US" dirty="0" smtClean="0"/>
              <a:t>called the master. The second latch, L2, is called the slave.</a:t>
            </a:r>
            <a:endParaRPr lang="sk-SK" dirty="0" smtClean="0"/>
          </a:p>
          <a:p>
            <a:r>
              <a:rPr lang="sk-SK" dirty="0" smtClean="0"/>
              <a:t>A</a:t>
            </a:r>
            <a:r>
              <a:rPr lang="en-US" dirty="0" smtClean="0"/>
              <a:t> D flip-flop copies D to Q on the rising edge of the</a:t>
            </a:r>
            <a:r>
              <a:rPr lang="sk-SK" dirty="0" smtClean="0"/>
              <a:t> </a:t>
            </a:r>
            <a:r>
              <a:rPr lang="en-US" dirty="0" smtClean="0"/>
              <a:t>clock, and remembers its state at all other times. </a:t>
            </a:r>
            <a:endParaRPr lang="sk-SK" dirty="0" smtClean="0"/>
          </a:p>
          <a:p>
            <a:r>
              <a:rPr lang="en-US" dirty="0" smtClean="0"/>
              <a:t>The rising</a:t>
            </a:r>
            <a:r>
              <a:rPr lang="sk-SK" dirty="0" smtClean="0"/>
              <a:t> </a:t>
            </a:r>
            <a:r>
              <a:rPr lang="en-US" dirty="0" smtClean="0"/>
              <a:t>edge of the clock is often just called the clock edge for brevity. </a:t>
            </a:r>
            <a:endParaRPr lang="sk-SK" dirty="0" smtClean="0"/>
          </a:p>
          <a:p>
            <a:r>
              <a:rPr lang="en-US" dirty="0" smtClean="0"/>
              <a:t>The D</a:t>
            </a:r>
            <a:r>
              <a:rPr lang="sk-SK" dirty="0" smtClean="0"/>
              <a:t> </a:t>
            </a:r>
            <a:r>
              <a:rPr lang="en-US" dirty="0" smtClean="0"/>
              <a:t>input specifies what the new state will be. </a:t>
            </a:r>
            <a:endParaRPr lang="sk-SK" dirty="0" smtClean="0"/>
          </a:p>
          <a:p>
            <a:r>
              <a:rPr lang="en-US" dirty="0" smtClean="0"/>
              <a:t>The clock edge indicates when</a:t>
            </a:r>
            <a:r>
              <a:rPr lang="sk-SK" dirty="0" smtClean="0"/>
              <a:t> </a:t>
            </a:r>
            <a:r>
              <a:rPr lang="en-US" dirty="0" smtClean="0"/>
              <a:t>the state should be updated.</a:t>
            </a:r>
            <a:endParaRPr lang="en-US" dirty="0"/>
          </a:p>
        </p:txBody>
      </p:sp>
    </p:spTree>
    <p:extLst>
      <p:ext uri="{BB962C8B-B14F-4D97-AF65-F5344CB8AC3E}">
        <p14:creationId xmlns:p14="http://schemas.microsoft.com/office/powerpoint/2010/main" val="1760975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1820B-11B3-4E47-8DA8-EF0BB49D8E6A}" type="slidenum">
              <a:rPr lang="en-US"/>
              <a:pPr/>
              <a:t>18</a:t>
            </a:fld>
            <a:endParaRPr lang="en-US"/>
          </a:p>
        </p:txBody>
      </p:sp>
      <p:sp>
        <p:nvSpPr>
          <p:cNvPr id="1092610" name="Rectangle 2"/>
          <p:cNvSpPr>
            <a:spLocks noGrp="1" noRot="1" noChangeAspect="1" noChangeArrowheads="1" noTextEdit="1"/>
          </p:cNvSpPr>
          <p:nvPr>
            <p:ph type="sldImg"/>
          </p:nvPr>
        </p:nvSpPr>
        <p:spPr>
          <a:ln/>
        </p:spPr>
      </p:sp>
      <p:sp>
        <p:nvSpPr>
          <p:cNvPr id="1092611" name="Rectangle 3"/>
          <p:cNvSpPr>
            <a:spLocks noGrp="1" noChangeArrowheads="1"/>
          </p:cNvSpPr>
          <p:nvPr>
            <p:ph type="body" idx="1"/>
          </p:nvPr>
        </p:nvSpPr>
        <p:spPr/>
        <p:txBody>
          <a:bodyPr/>
          <a:lstStyle/>
          <a:p>
            <a:r>
              <a:rPr lang="en-US" dirty="0" smtClean="0"/>
              <a:t>A D flip-flop is also known as a master-slave flip-flop, an edge-triggered</a:t>
            </a:r>
            <a:r>
              <a:rPr lang="sk-SK" dirty="0" smtClean="0"/>
              <a:t> </a:t>
            </a:r>
            <a:r>
              <a:rPr lang="en-US" dirty="0" smtClean="0"/>
              <a:t>flip-flop, or a positive edge-triggered flip-flop. </a:t>
            </a:r>
            <a:endParaRPr lang="sk-SK" dirty="0" smtClean="0"/>
          </a:p>
          <a:p>
            <a:r>
              <a:rPr lang="en-US" dirty="0" smtClean="0"/>
              <a:t>The triangle in the symbols</a:t>
            </a:r>
            <a:r>
              <a:rPr lang="sk-SK" dirty="0" smtClean="0"/>
              <a:t> </a:t>
            </a:r>
            <a:r>
              <a:rPr lang="en-US" dirty="0" smtClean="0"/>
              <a:t>denotes an edge-triggered clock input.</a:t>
            </a:r>
            <a:endParaRPr lang="en-US" dirty="0"/>
          </a:p>
        </p:txBody>
      </p:sp>
    </p:spTree>
    <p:extLst>
      <p:ext uri="{BB962C8B-B14F-4D97-AF65-F5344CB8AC3E}">
        <p14:creationId xmlns:p14="http://schemas.microsoft.com/office/powerpoint/2010/main" val="4037814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81123-E7F4-472C-B1F2-BC7FF42E54A8}" type="slidenum">
              <a:rPr lang="en-US"/>
              <a:pPr/>
              <a:t>19</a:t>
            </a:fld>
            <a:endParaRPr lang="en-US"/>
          </a:p>
        </p:txBody>
      </p:sp>
      <p:sp>
        <p:nvSpPr>
          <p:cNvPr id="1093634" name="Rectangle 2"/>
          <p:cNvSpPr>
            <a:spLocks noGrp="1" noRot="1" noChangeAspect="1" noChangeArrowheads="1" noTextEdit="1"/>
          </p:cNvSpPr>
          <p:nvPr>
            <p:ph type="sldImg"/>
          </p:nvPr>
        </p:nvSpPr>
        <p:spPr>
          <a:ln/>
        </p:spPr>
      </p:sp>
      <p:sp>
        <p:nvSpPr>
          <p:cNvPr id="1093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87562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AEE0A-4F0B-400F-AFAD-6EE6551C831C}" type="slidenum">
              <a:rPr lang="en-US"/>
              <a:pPr/>
              <a:t>20</a:t>
            </a:fld>
            <a:endParaRPr lang="en-US"/>
          </a:p>
        </p:txBody>
      </p:sp>
      <p:sp>
        <p:nvSpPr>
          <p:cNvPr id="1094658" name="Rectangle 2"/>
          <p:cNvSpPr>
            <a:spLocks noGrp="1" noRot="1" noChangeAspect="1" noChangeArrowheads="1" noTextEdit="1"/>
          </p:cNvSpPr>
          <p:nvPr>
            <p:ph type="sldImg"/>
          </p:nvPr>
        </p:nvSpPr>
        <p:spPr>
          <a:ln/>
        </p:spPr>
      </p:sp>
      <p:sp>
        <p:nvSpPr>
          <p:cNvPr id="1094659" name="Rectangle 3"/>
          <p:cNvSpPr>
            <a:spLocks noGrp="1" noChangeArrowheads="1"/>
          </p:cNvSpPr>
          <p:nvPr>
            <p:ph type="body" idx="1"/>
          </p:nvPr>
        </p:nvSpPr>
        <p:spPr/>
        <p:txBody>
          <a:bodyPr/>
          <a:lstStyle/>
          <a:p>
            <a:r>
              <a:rPr lang="en-US" dirty="0" smtClean="0"/>
              <a:t>An N-bit register is a bank of N flip-flops that share a common CLK</a:t>
            </a:r>
            <a:r>
              <a:rPr lang="sk-SK" dirty="0" smtClean="0"/>
              <a:t> </a:t>
            </a:r>
            <a:r>
              <a:rPr lang="en-US" dirty="0" smtClean="0"/>
              <a:t>input, so that all bits of the register are updated at the same time.</a:t>
            </a:r>
            <a:endParaRPr lang="en-US" dirty="0"/>
          </a:p>
        </p:txBody>
      </p:sp>
    </p:spTree>
    <p:extLst>
      <p:ext uri="{BB962C8B-B14F-4D97-AF65-F5344CB8AC3E}">
        <p14:creationId xmlns:p14="http://schemas.microsoft.com/office/powerpoint/2010/main" val="35354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8E45E-7509-41D4-A527-1E19CBA323BC}" type="slidenum">
              <a:rPr lang="en-US"/>
              <a:pPr/>
              <a:t>3</a:t>
            </a:fld>
            <a:endParaRPr lang="en-US"/>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The outputs of sequential logic depend on both current and prior input values.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Hence, sequential logic has memory. </a:t>
            </a:r>
            <a:endParaRPr lang="sk-SK" sz="1200" i="0" kern="1200" dirty="0" smtClean="0">
              <a:solidFill>
                <a:schemeClr val="tx1"/>
              </a:solidFill>
              <a:effectLst/>
              <a:latin typeface="+mn-lt"/>
              <a:ea typeface="+mn-ea"/>
              <a:cs typeface="+mn-cs"/>
            </a:endParaRPr>
          </a:p>
          <a:p>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Sequential logic might explicitly</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remember certain previous inputs,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or it might distill the prior inputs into</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a smaller amount of information called the state of the system. </a:t>
            </a:r>
            <a:endParaRPr lang="sk-SK" sz="1200" i="0" kern="1200" dirty="0" smtClean="0">
              <a:solidFill>
                <a:schemeClr val="tx1"/>
              </a:solidFill>
              <a:effectLst/>
              <a:latin typeface="+mn-lt"/>
              <a:ea typeface="+mn-ea"/>
              <a:cs typeface="+mn-cs"/>
            </a:endParaRPr>
          </a:p>
          <a:p>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state</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of a digital sequential circuit is a set of bits called state variables that contain all </a:t>
            </a:r>
            <a:endParaRPr lang="sk-SK" sz="1200" i="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information about the past necessary to explain the future</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behavior of the circuit.</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2342415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BC2D3-AE92-470A-B224-D9B0745FC321}" type="slidenum">
              <a:rPr lang="en-US"/>
              <a:pPr/>
              <a:t>21</a:t>
            </a:fld>
            <a:endParaRPr lang="en-US"/>
          </a:p>
        </p:txBody>
      </p:sp>
      <p:sp>
        <p:nvSpPr>
          <p:cNvPr id="1095682" name="Rectangle 2"/>
          <p:cNvSpPr>
            <a:spLocks noGrp="1" noRot="1" noChangeAspect="1" noChangeArrowheads="1" noTextEdit="1"/>
          </p:cNvSpPr>
          <p:nvPr>
            <p:ph type="sldImg"/>
          </p:nvPr>
        </p:nvSpPr>
        <p:spPr>
          <a:ln/>
        </p:spPr>
      </p:sp>
      <p:sp>
        <p:nvSpPr>
          <p:cNvPr id="1095683" name="Rectangle 3"/>
          <p:cNvSpPr>
            <a:spLocks noGrp="1" noChangeArrowheads="1"/>
          </p:cNvSpPr>
          <p:nvPr>
            <p:ph type="body" idx="1"/>
          </p:nvPr>
        </p:nvSpPr>
        <p:spPr/>
        <p:txBody>
          <a:bodyPr/>
          <a:lstStyle/>
          <a:p>
            <a:r>
              <a:rPr lang="en-US" dirty="0" smtClean="0"/>
              <a:t>An enabled flip-flop adds another input called EN or ENABLE to determine whether data is loaded on the clock edge. </a:t>
            </a:r>
            <a:endParaRPr lang="sk-SK" dirty="0" smtClean="0"/>
          </a:p>
          <a:p>
            <a:r>
              <a:rPr lang="en-US" dirty="0" smtClean="0"/>
              <a:t>When EN is TRUE, the</a:t>
            </a:r>
            <a:r>
              <a:rPr lang="sk-SK" dirty="0" smtClean="0"/>
              <a:t> </a:t>
            </a:r>
            <a:r>
              <a:rPr lang="en-US" dirty="0" smtClean="0"/>
              <a:t>enabled flip-flop behaves like an ordinary D flip-flop. </a:t>
            </a:r>
            <a:endParaRPr lang="sk-SK" dirty="0" smtClean="0"/>
          </a:p>
          <a:p>
            <a:r>
              <a:rPr lang="en-US" dirty="0" smtClean="0"/>
              <a:t>When EN is</a:t>
            </a:r>
            <a:r>
              <a:rPr lang="sk-SK" dirty="0" smtClean="0"/>
              <a:t> </a:t>
            </a:r>
            <a:r>
              <a:rPr lang="en-US" dirty="0" smtClean="0"/>
              <a:t>FALSE, the enabled flip-flop ignores the clock and retains its state.</a:t>
            </a:r>
            <a:endParaRPr lang="en-US" dirty="0"/>
          </a:p>
        </p:txBody>
      </p:sp>
    </p:spTree>
    <p:extLst>
      <p:ext uri="{BB962C8B-B14F-4D97-AF65-F5344CB8AC3E}">
        <p14:creationId xmlns:p14="http://schemas.microsoft.com/office/powerpoint/2010/main" val="2467823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935A8-F182-4E26-8D3B-7F190794F632}" type="slidenum">
              <a:rPr lang="en-US"/>
              <a:pPr/>
              <a:t>22</a:t>
            </a:fld>
            <a:endParaRPr lang="en-US"/>
          </a:p>
        </p:txBody>
      </p:sp>
      <p:sp>
        <p:nvSpPr>
          <p:cNvPr id="1096706" name="Rectangle 2"/>
          <p:cNvSpPr>
            <a:spLocks noGrp="1" noRot="1" noChangeAspect="1" noChangeArrowheads="1" noTextEdit="1"/>
          </p:cNvSpPr>
          <p:nvPr>
            <p:ph type="sldImg"/>
          </p:nvPr>
        </p:nvSpPr>
        <p:spPr>
          <a:ln/>
        </p:spPr>
      </p:sp>
      <p:sp>
        <p:nvSpPr>
          <p:cNvPr id="1096707" name="Rectangle 3"/>
          <p:cNvSpPr>
            <a:spLocks noGrp="1" noChangeArrowheads="1"/>
          </p:cNvSpPr>
          <p:nvPr>
            <p:ph type="body" idx="1"/>
          </p:nvPr>
        </p:nvSpPr>
        <p:spPr/>
        <p:txBody>
          <a:bodyPr/>
          <a:lstStyle/>
          <a:p>
            <a:r>
              <a:rPr lang="en-US" dirty="0" smtClean="0"/>
              <a:t>A resettable flip-flop adds another input called RESET. When RESET is</a:t>
            </a:r>
            <a:r>
              <a:rPr lang="sk-SK" dirty="0" smtClean="0"/>
              <a:t> </a:t>
            </a:r>
            <a:r>
              <a:rPr lang="en-US" dirty="0" smtClean="0"/>
              <a:t>FALSE, the resettable flip-flop behaves like an ordinary D flip-flop.</a:t>
            </a:r>
          </a:p>
          <a:p>
            <a:r>
              <a:rPr lang="en-US" dirty="0" smtClean="0"/>
              <a:t>When RESET is TRUE, the resettable flip-flop ignores D and resets</a:t>
            </a:r>
            <a:r>
              <a:rPr lang="sk-SK" dirty="0" smtClean="0"/>
              <a:t> </a:t>
            </a:r>
            <a:r>
              <a:rPr lang="en-US" dirty="0" smtClean="0"/>
              <a:t>the output to 0.</a:t>
            </a:r>
            <a:endParaRPr lang="en-US" dirty="0"/>
          </a:p>
        </p:txBody>
      </p:sp>
    </p:spTree>
    <p:extLst>
      <p:ext uri="{BB962C8B-B14F-4D97-AF65-F5344CB8AC3E}">
        <p14:creationId xmlns:p14="http://schemas.microsoft.com/office/powerpoint/2010/main" val="3151150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31006-6D2A-46D4-BA92-746C02BFFFAE}" type="slidenum">
              <a:rPr lang="en-US"/>
              <a:pPr/>
              <a:t>23</a:t>
            </a:fld>
            <a:endParaRPr lang="en-US"/>
          </a:p>
        </p:txBody>
      </p:sp>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74536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31006-6D2A-46D4-BA92-746C02BFFFAE}" type="slidenum">
              <a:rPr lang="en-US"/>
              <a:pPr/>
              <a:t>24</a:t>
            </a:fld>
            <a:endParaRPr lang="en-US"/>
          </a:p>
        </p:txBody>
      </p:sp>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837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26F94-2E4A-459B-BD4E-E2B26FDEE0AB}" type="slidenum">
              <a:rPr lang="en-US"/>
              <a:pPr/>
              <a:t>25</a:t>
            </a:fld>
            <a:endParaRPr lang="en-US"/>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0620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C1854-E766-44CA-9083-E98D277D3E9A}" type="slidenum">
              <a:rPr lang="en-US"/>
              <a:pPr/>
              <a:t>26</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8784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C1854-E766-44CA-9083-E98D277D3E9A}" type="slidenum">
              <a:rPr lang="en-US"/>
              <a:pPr/>
              <a:t>27</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r>
              <a:rPr lang="sk-SK" dirty="0" smtClean="0"/>
              <a:t>S</a:t>
            </a:r>
            <a:r>
              <a:rPr lang="en-US" dirty="0" err="1" smtClean="0"/>
              <a:t>uppose</a:t>
            </a:r>
            <a:r>
              <a:rPr lang="en-US" dirty="0" smtClean="0"/>
              <a:t> node X is initially 0. Then Y= 1, Z=0, and hence X= 1, which</a:t>
            </a:r>
            <a:r>
              <a:rPr lang="sk-SK" dirty="0" smtClean="0"/>
              <a:t> </a:t>
            </a:r>
            <a:r>
              <a:rPr lang="en-US" dirty="0" smtClean="0"/>
              <a:t>is inconsistent with our original assumption. </a:t>
            </a:r>
            <a:endParaRPr lang="sk-SK" dirty="0" smtClean="0"/>
          </a:p>
          <a:p>
            <a:r>
              <a:rPr lang="en-US" dirty="0" smtClean="0"/>
              <a:t>The circuit has no stable states and is</a:t>
            </a:r>
            <a:r>
              <a:rPr lang="sk-SK" dirty="0" smtClean="0"/>
              <a:t> </a:t>
            </a:r>
            <a:r>
              <a:rPr lang="en-US" dirty="0" smtClean="0"/>
              <a:t>said to be unstable or </a:t>
            </a:r>
            <a:r>
              <a:rPr lang="en-US" dirty="0" err="1" smtClean="0"/>
              <a:t>astable</a:t>
            </a:r>
            <a:r>
              <a:rPr lang="en-US" dirty="0" smtClean="0"/>
              <a:t>.</a:t>
            </a:r>
            <a:endParaRPr lang="sk-SK" dirty="0" smtClean="0"/>
          </a:p>
          <a:p>
            <a:r>
              <a:rPr lang="en-US" dirty="0" smtClean="0"/>
              <a:t>This circuit is called a ring oscillator.</a:t>
            </a:r>
            <a:endParaRPr lang="en-US" dirty="0"/>
          </a:p>
        </p:txBody>
      </p:sp>
    </p:spTree>
    <p:extLst>
      <p:ext uri="{BB962C8B-B14F-4D97-AF65-F5344CB8AC3E}">
        <p14:creationId xmlns:p14="http://schemas.microsoft.com/office/powerpoint/2010/main" val="2549905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9D7CD-E42A-4D59-B663-08F5640C19AE}" type="slidenum">
              <a:rPr lang="en-US"/>
              <a:pPr/>
              <a:t>28</a:t>
            </a:fld>
            <a:endParaRPr lang="en-US"/>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r>
              <a:rPr lang="sk-SK" dirty="0" smtClean="0"/>
              <a:t>S</a:t>
            </a:r>
            <a:r>
              <a:rPr lang="en-US" dirty="0" err="1" smtClean="0"/>
              <a:t>equential</a:t>
            </a:r>
            <a:r>
              <a:rPr lang="en-US" dirty="0" smtClean="0"/>
              <a:t> circuits with cyclic paths can have undesirable races or</a:t>
            </a:r>
            <a:r>
              <a:rPr lang="sk-SK" dirty="0" smtClean="0"/>
              <a:t> </a:t>
            </a:r>
            <a:r>
              <a:rPr lang="en-US" dirty="0" smtClean="0"/>
              <a:t>unstable behavior.</a:t>
            </a:r>
            <a:endParaRPr lang="sk-SK" dirty="0" smtClean="0"/>
          </a:p>
          <a:p>
            <a:r>
              <a:rPr lang="en-US" dirty="0" smtClean="0"/>
              <a:t>To avoid these problems, designers break the cyclic paths by inserting registers somewhere in the path.</a:t>
            </a:r>
            <a:endParaRPr lang="sk-SK" dirty="0" smtClean="0"/>
          </a:p>
          <a:p>
            <a:r>
              <a:rPr lang="en-US" dirty="0" smtClean="0"/>
              <a:t>This transforms the circuit into a</a:t>
            </a:r>
            <a:r>
              <a:rPr lang="sk-SK" baseline="0" dirty="0" smtClean="0"/>
              <a:t> </a:t>
            </a:r>
            <a:r>
              <a:rPr lang="en-US" dirty="0" smtClean="0"/>
              <a:t>collection of combinational logic and registers. </a:t>
            </a:r>
            <a:endParaRPr lang="sk-SK" dirty="0" smtClean="0"/>
          </a:p>
          <a:p>
            <a:r>
              <a:rPr lang="en-US" dirty="0" smtClean="0"/>
              <a:t>The registers contain the</a:t>
            </a:r>
            <a:r>
              <a:rPr lang="sk-SK" dirty="0" smtClean="0"/>
              <a:t> </a:t>
            </a:r>
            <a:r>
              <a:rPr lang="en-US" dirty="0" smtClean="0"/>
              <a:t>state of the system, which changes only at the clock edge, so we say the</a:t>
            </a:r>
            <a:r>
              <a:rPr lang="sk-SK" dirty="0" smtClean="0"/>
              <a:t> </a:t>
            </a:r>
            <a:r>
              <a:rPr lang="en-US" dirty="0" smtClean="0"/>
              <a:t>state is synchronized to the clock. </a:t>
            </a:r>
            <a:endParaRPr lang="sk-SK" dirty="0" smtClean="0"/>
          </a:p>
          <a:p>
            <a:r>
              <a:rPr lang="en-US" dirty="0" smtClean="0"/>
              <a:t>If the clock is sufficiently slow, so</a:t>
            </a:r>
            <a:r>
              <a:rPr lang="sk-SK" dirty="0" smtClean="0"/>
              <a:t> </a:t>
            </a:r>
            <a:r>
              <a:rPr lang="en-US" dirty="0" smtClean="0"/>
              <a:t>that the inputs to all registers settle before the next clock edge, all races</a:t>
            </a:r>
            <a:r>
              <a:rPr lang="sk-SK" dirty="0" smtClean="0"/>
              <a:t> </a:t>
            </a:r>
            <a:r>
              <a:rPr lang="en-US" dirty="0" smtClean="0"/>
              <a:t>are eliminated. </a:t>
            </a:r>
            <a:endParaRPr lang="sk-SK" dirty="0" smtClean="0"/>
          </a:p>
          <a:p>
            <a:endParaRPr lang="sk-SK" dirty="0" smtClean="0"/>
          </a:p>
          <a:p>
            <a:r>
              <a:rPr lang="en-US" dirty="0" smtClean="0"/>
              <a:t>The rules of synchronous sequential circuit composition teach us that</a:t>
            </a:r>
            <a:r>
              <a:rPr lang="sk-SK" dirty="0" smtClean="0"/>
              <a:t> </a:t>
            </a:r>
            <a:r>
              <a:rPr lang="en-US" dirty="0" smtClean="0"/>
              <a:t>a circuit is a synchronous sequential circuit if it consists of interconnected</a:t>
            </a:r>
          </a:p>
          <a:p>
            <a:r>
              <a:rPr lang="en-US" dirty="0" smtClean="0"/>
              <a:t>circuit elements such that</a:t>
            </a:r>
          </a:p>
          <a:p>
            <a:pPr marL="171450" indent="-171450">
              <a:buFont typeface="Arial" panose="020B0604020202020204" pitchFamily="34" charset="0"/>
              <a:buChar char="•"/>
            </a:pPr>
            <a:r>
              <a:rPr lang="en-US" dirty="0" smtClean="0"/>
              <a:t>Every circuit element is either a register or a combinational circuit</a:t>
            </a:r>
          </a:p>
          <a:p>
            <a:pPr marL="171450" indent="-171450">
              <a:buFont typeface="Arial" panose="020B0604020202020204" pitchFamily="34" charset="0"/>
              <a:buChar char="•"/>
            </a:pPr>
            <a:r>
              <a:rPr lang="en-US" dirty="0" smtClean="0"/>
              <a:t>At least one circuit element is a register</a:t>
            </a:r>
          </a:p>
          <a:p>
            <a:pPr marL="171450" indent="-171450">
              <a:buFont typeface="Arial" panose="020B0604020202020204" pitchFamily="34" charset="0"/>
              <a:buChar char="•"/>
            </a:pPr>
            <a:r>
              <a:rPr lang="en-US" dirty="0" smtClean="0"/>
              <a:t>All registers receive the same clock signal</a:t>
            </a:r>
          </a:p>
          <a:p>
            <a:pPr marL="171450" indent="-171450">
              <a:buFont typeface="Arial" panose="020B0604020202020204" pitchFamily="34" charset="0"/>
              <a:buChar char="•"/>
            </a:pPr>
            <a:r>
              <a:rPr lang="en-US" dirty="0" smtClean="0"/>
              <a:t>Every cyclic path contains at least one register.</a:t>
            </a:r>
            <a:r>
              <a:rPr lang="sk-SK" dirty="0" smtClean="0"/>
              <a:t> </a:t>
            </a:r>
          </a:p>
          <a:p>
            <a:r>
              <a:rPr lang="en-US" dirty="0" smtClean="0"/>
              <a:t>Sequential circuits that are not synchronous are called asynchronous.</a:t>
            </a:r>
            <a:endParaRPr lang="sk-SK" dirty="0" smtClean="0"/>
          </a:p>
          <a:p>
            <a:endParaRPr lang="sk-SK" dirty="0" smtClean="0"/>
          </a:p>
          <a:p>
            <a:r>
              <a:rPr lang="en-US" dirty="0" smtClean="0"/>
              <a:t>Two other common types of synchronous sequential circuits are</a:t>
            </a:r>
            <a:r>
              <a:rPr lang="sk-SK" dirty="0" smtClean="0"/>
              <a:t> </a:t>
            </a:r>
            <a:r>
              <a:rPr lang="en-US" dirty="0" smtClean="0"/>
              <a:t>called </a:t>
            </a:r>
            <a:r>
              <a:rPr lang="en-US" b="1" dirty="0" smtClean="0"/>
              <a:t>finite state machines</a:t>
            </a:r>
            <a:r>
              <a:rPr lang="en-US" dirty="0" smtClean="0"/>
              <a:t> and </a:t>
            </a:r>
            <a:r>
              <a:rPr lang="en-US" b="1" dirty="0" smtClean="0"/>
              <a:t>pipelines.</a:t>
            </a:r>
            <a:endParaRPr lang="en-US" b="1" dirty="0"/>
          </a:p>
        </p:txBody>
      </p:sp>
    </p:spTree>
    <p:extLst>
      <p:ext uri="{BB962C8B-B14F-4D97-AF65-F5344CB8AC3E}">
        <p14:creationId xmlns:p14="http://schemas.microsoft.com/office/powerpoint/2010/main" val="1535887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647D4-F49E-4E01-A75A-BDD43C5D64E5}" type="slidenum">
              <a:rPr lang="en-US"/>
              <a:pPr/>
              <a:t>29</a:t>
            </a:fld>
            <a:endParaRPr lang="en-US"/>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r>
              <a:rPr lang="en-US" dirty="0" smtClean="0"/>
              <a:t>An FSM has M inputs, N outputs, and k bits</a:t>
            </a:r>
            <a:r>
              <a:rPr lang="sk-SK" dirty="0" smtClean="0"/>
              <a:t> </a:t>
            </a:r>
            <a:r>
              <a:rPr lang="en-US" dirty="0" smtClean="0"/>
              <a:t>of state. </a:t>
            </a:r>
            <a:endParaRPr lang="sk-SK" dirty="0" smtClean="0"/>
          </a:p>
          <a:p>
            <a:r>
              <a:rPr lang="en-US" dirty="0" smtClean="0"/>
              <a:t>It also receives a clock and, optionally, a reset signal. </a:t>
            </a:r>
            <a:endParaRPr lang="sk-SK" dirty="0" smtClean="0"/>
          </a:p>
          <a:p>
            <a:r>
              <a:rPr lang="en-US" dirty="0" smtClean="0"/>
              <a:t>An FSM</a:t>
            </a:r>
            <a:r>
              <a:rPr lang="sk-SK" dirty="0" smtClean="0"/>
              <a:t> </a:t>
            </a:r>
            <a:r>
              <a:rPr lang="en-US" dirty="0" smtClean="0"/>
              <a:t>consists of two blocks of combinational logic, next state logic and output</a:t>
            </a:r>
            <a:r>
              <a:rPr lang="sk-SK" dirty="0" smtClean="0"/>
              <a:t> </a:t>
            </a:r>
            <a:r>
              <a:rPr lang="en-US" dirty="0" smtClean="0"/>
              <a:t>logic, and a register that stores the state.</a:t>
            </a:r>
            <a:endParaRPr lang="en-US" dirty="0"/>
          </a:p>
        </p:txBody>
      </p:sp>
    </p:spTree>
    <p:extLst>
      <p:ext uri="{BB962C8B-B14F-4D97-AF65-F5344CB8AC3E}">
        <p14:creationId xmlns:p14="http://schemas.microsoft.com/office/powerpoint/2010/main" val="1996446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0A421-FDA6-4107-84F0-56F52739A675}" type="slidenum">
              <a:rPr lang="en-US"/>
              <a:pPr/>
              <a:t>30</a:t>
            </a:fld>
            <a:endParaRPr lang="en-US"/>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r>
              <a:rPr lang="en-US" dirty="0" smtClean="0"/>
              <a:t>There are two general classes of finite state machines, characterized by their functional specifications. </a:t>
            </a:r>
            <a:endParaRPr lang="sk-SK" dirty="0" smtClean="0"/>
          </a:p>
          <a:p>
            <a:r>
              <a:rPr lang="en-US" dirty="0" smtClean="0"/>
              <a:t>In Moore machines, the outputs</a:t>
            </a:r>
            <a:r>
              <a:rPr lang="sk-SK" dirty="0" smtClean="0"/>
              <a:t> </a:t>
            </a:r>
            <a:r>
              <a:rPr lang="en-US" dirty="0" smtClean="0"/>
              <a:t>depend only on the current state of the machine. </a:t>
            </a:r>
            <a:endParaRPr lang="sk-SK" dirty="0" smtClean="0"/>
          </a:p>
          <a:p>
            <a:r>
              <a:rPr lang="en-US" dirty="0" smtClean="0"/>
              <a:t>In Mealy machines, the</a:t>
            </a:r>
            <a:r>
              <a:rPr lang="sk-SK" dirty="0" smtClean="0"/>
              <a:t> </a:t>
            </a:r>
            <a:r>
              <a:rPr lang="en-US" dirty="0" smtClean="0"/>
              <a:t>outputs depend on both the current state and</a:t>
            </a:r>
            <a:r>
              <a:rPr lang="sk-SK" dirty="0" smtClean="0"/>
              <a:t> </a:t>
            </a:r>
            <a:r>
              <a:rPr lang="en-US" dirty="0" smtClean="0"/>
              <a:t>the current inputs.</a:t>
            </a:r>
            <a:endParaRPr lang="en-US" dirty="0"/>
          </a:p>
        </p:txBody>
      </p:sp>
    </p:spTree>
    <p:extLst>
      <p:ext uri="{BB962C8B-B14F-4D97-AF65-F5344CB8AC3E}">
        <p14:creationId xmlns:p14="http://schemas.microsoft.com/office/powerpoint/2010/main" val="292595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1D1F9-1FC3-46FB-9867-1CD1BC8C10A3}" type="slidenum">
              <a:rPr lang="en-US"/>
              <a:pPr/>
              <a:t>4</a:t>
            </a:fld>
            <a:endParaRPr lang="en-US"/>
          </a:p>
        </p:txBody>
      </p:sp>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71777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90410-379E-485A-B746-B1738B1FAA5A}" type="slidenum">
              <a:rPr lang="en-US"/>
              <a:pPr/>
              <a:t>31</a:t>
            </a:fld>
            <a:endParaRPr lang="en-US"/>
          </a:p>
        </p:txBody>
      </p:sp>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495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18B3A-CAEB-4752-A358-C0BEA022CF69}" type="slidenum">
              <a:rPr lang="en-US"/>
              <a:pPr/>
              <a:t>32</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0552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86D0B-AF34-4D53-861E-7E78DC8137CF}" type="slidenum">
              <a:rPr lang="en-US"/>
              <a:pPr/>
              <a:t>33</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2659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86D0B-AF34-4D53-861E-7E78DC8137CF}" type="slidenum">
              <a:rPr lang="en-US"/>
              <a:pPr/>
              <a:t>34</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9246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D4DD8-D6FD-4DCF-BA5D-E735299DC7C5}" type="slidenum">
              <a:rPr lang="en-US"/>
              <a:pPr/>
              <a:t>35</a:t>
            </a:fld>
            <a:endParaRPr lang="en-US"/>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0205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D4DD8-D6FD-4DCF-BA5D-E735299DC7C5}" type="slidenum">
              <a:rPr lang="en-US"/>
              <a:pPr/>
              <a:t>36</a:t>
            </a:fld>
            <a:endParaRPr lang="en-US"/>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1436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52231-7235-49BB-A972-8DC89CD476F7}" type="slidenum">
              <a:rPr lang="en-US"/>
              <a:pPr/>
              <a:t>37</a:t>
            </a:fld>
            <a:endParaRPr lang="en-US"/>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49971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52231-7235-49BB-A972-8DC89CD476F7}" type="slidenum">
              <a:rPr lang="en-US"/>
              <a:pPr/>
              <a:t>38</a:t>
            </a:fld>
            <a:endParaRPr lang="en-US"/>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46425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CEFCF-9927-498F-BF9C-06491275FEB8}" type="slidenum">
              <a:rPr lang="en-US"/>
              <a:pPr/>
              <a:t>39</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9492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CEFCF-9927-498F-BF9C-06491275FEB8}" type="slidenum">
              <a:rPr lang="en-US"/>
              <a:pPr/>
              <a:t>40</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9586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D4312-8977-4F80-AA52-ABB01A077599}" type="slidenum">
              <a:rPr lang="en-US"/>
              <a:pPr/>
              <a:t>5</a:t>
            </a:fld>
            <a:endParaRPr lang="en-US"/>
          </a:p>
        </p:txBody>
      </p:sp>
      <p:sp>
        <p:nvSpPr>
          <p:cNvPr id="1080322" name="Rectangle 2"/>
          <p:cNvSpPr>
            <a:spLocks noGrp="1" noRot="1" noChangeAspect="1" noChangeArrowheads="1" noTextEdit="1"/>
          </p:cNvSpPr>
          <p:nvPr>
            <p:ph type="sldImg"/>
          </p:nvPr>
        </p:nvSpPr>
        <p:spPr>
          <a:ln/>
        </p:spPr>
      </p:sp>
      <p:sp>
        <p:nvSpPr>
          <p:cNvPr id="1080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9162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D33E6-F610-4A42-895D-5660907B102C}" type="slidenum">
              <a:rPr lang="en-US"/>
              <a:pPr/>
              <a:t>41</a:t>
            </a:fld>
            <a:endParaRPr lang="en-US"/>
          </a:p>
        </p:txBody>
      </p:sp>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740030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7C5A3-38BE-40EB-97FE-DF4586642641}" type="slidenum">
              <a:rPr lang="en-US"/>
              <a:pPr/>
              <a:t>42</a:t>
            </a:fld>
            <a:endParaRPr lang="en-US"/>
          </a:p>
        </p:txBody>
      </p:sp>
      <p:sp>
        <p:nvSpPr>
          <p:cNvPr id="1113090" name="Rectangle 2"/>
          <p:cNvSpPr>
            <a:spLocks noGrp="1" noRot="1" noChangeAspect="1" noChangeArrowheads="1" noTextEdit="1"/>
          </p:cNvSpPr>
          <p:nvPr>
            <p:ph type="sldImg"/>
          </p:nvPr>
        </p:nvSpPr>
        <p:spPr>
          <a:ln/>
        </p:spPr>
      </p:sp>
      <p:sp>
        <p:nvSpPr>
          <p:cNvPr id="1113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0543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B6035-2815-429E-996F-7F771C5247D7}" type="slidenum">
              <a:rPr lang="en-US"/>
              <a:pPr/>
              <a:t>43</a:t>
            </a:fld>
            <a:endParaRPr lang="en-US"/>
          </a:p>
        </p:txBody>
      </p:sp>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990711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3A673-15E4-43FD-9820-18EED3E60DF9}" type="slidenum">
              <a:rPr lang="en-US"/>
              <a:pPr/>
              <a:t>44</a:t>
            </a:fld>
            <a:endParaRPr lang="en-US"/>
          </a:p>
        </p:txBody>
      </p:sp>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7439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8C371-F2CE-4B3E-8DFC-F0AE1C80FFFA}" type="slidenum">
              <a:rPr lang="en-US"/>
              <a:pPr/>
              <a:t>45</a:t>
            </a:fld>
            <a:endParaRPr lang="en-US"/>
          </a:p>
        </p:txBody>
      </p:sp>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p:txBody>
          <a:bodyPr/>
          <a:lstStyle/>
          <a:p>
            <a:r>
              <a:rPr lang="en-US" dirty="0" smtClean="0"/>
              <a:t>In the previous example, the state and output encodings were selected</a:t>
            </a:r>
            <a:r>
              <a:rPr lang="sk-SK" dirty="0" smtClean="0"/>
              <a:t> </a:t>
            </a:r>
            <a:r>
              <a:rPr lang="en-US" dirty="0" smtClean="0"/>
              <a:t>arbitrarily. </a:t>
            </a:r>
            <a:endParaRPr lang="sk-SK" dirty="0" smtClean="0"/>
          </a:p>
          <a:p>
            <a:r>
              <a:rPr lang="en-US" dirty="0" smtClean="0"/>
              <a:t>A different choice would have resulted in a different circuit.</a:t>
            </a:r>
          </a:p>
          <a:p>
            <a:endParaRPr lang="en-US" dirty="0" smtClean="0"/>
          </a:p>
          <a:p>
            <a:r>
              <a:rPr lang="en-US" dirty="0" smtClean="0"/>
              <a:t>One important decision in state encoding is the choice between binary encoding and one-hot encoding. </a:t>
            </a:r>
          </a:p>
          <a:p>
            <a:r>
              <a:rPr lang="en-US" dirty="0" smtClean="0"/>
              <a:t>With binary encoding, as was used in the traffic light controller example, each state is represented as a binary number. </a:t>
            </a:r>
          </a:p>
          <a:p>
            <a:r>
              <a:rPr lang="en-US" dirty="0" smtClean="0"/>
              <a:t>In one-hot encoding, a separate bit of state is used for each state. </a:t>
            </a:r>
          </a:p>
          <a:p>
            <a:r>
              <a:rPr lang="en-US" dirty="0" smtClean="0"/>
              <a:t>It is called one-hot because only one bit is “hot” or TRUE at any time.</a:t>
            </a:r>
          </a:p>
          <a:p>
            <a:endParaRPr lang="en-US" dirty="0" smtClean="0"/>
          </a:p>
          <a:p>
            <a:r>
              <a:rPr lang="en-US" dirty="0" smtClean="0"/>
              <a:t>Each bit of state is stored in a flip-flop, so one-hot encoding requires more flip-flops than binary encoding. </a:t>
            </a:r>
          </a:p>
          <a:p>
            <a:r>
              <a:rPr lang="en-US" dirty="0" smtClean="0"/>
              <a:t>However, with one-hot encoding, the next-state and output logic is often simpler, so fewer gates are required. </a:t>
            </a:r>
          </a:p>
          <a:p>
            <a:r>
              <a:rPr lang="en-US" dirty="0" smtClean="0"/>
              <a:t>The best encoding choice depends on the specific FSM.</a:t>
            </a:r>
            <a:endParaRPr lang="en-US" dirty="0"/>
          </a:p>
        </p:txBody>
      </p:sp>
    </p:spTree>
    <p:extLst>
      <p:ext uri="{BB962C8B-B14F-4D97-AF65-F5344CB8AC3E}">
        <p14:creationId xmlns:p14="http://schemas.microsoft.com/office/powerpoint/2010/main" val="255969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56710-8BAE-4B10-8909-8B43FC303E78}" type="slidenum">
              <a:rPr lang="en-US"/>
              <a:pPr/>
              <a:t>46</a:t>
            </a:fld>
            <a:endParaRPr lang="en-US"/>
          </a:p>
        </p:txBody>
      </p:sp>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03944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FBB1C-AFD2-452F-AE9C-5C545DA8F6A2}" type="slidenum">
              <a:rPr lang="en-US"/>
              <a:pPr/>
              <a:t>47</a:t>
            </a:fld>
            <a:endParaRPr lang="en-US"/>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Mealy machines are much like Moore machines, but the outputs can depend on inputs as well as the current state</a:t>
            </a:r>
          </a:p>
          <a:p>
            <a:r>
              <a:rPr lang="en-US" dirty="0" smtClean="0"/>
              <a:t>Therefor, for Mealy machines, the outputs are labeled on the arcs instead of in the circles.</a:t>
            </a:r>
          </a:p>
          <a:p>
            <a:endParaRPr lang="en-US" dirty="0" smtClean="0"/>
          </a:p>
        </p:txBody>
      </p:sp>
    </p:spTree>
    <p:extLst>
      <p:ext uri="{BB962C8B-B14F-4D97-AF65-F5344CB8AC3E}">
        <p14:creationId xmlns:p14="http://schemas.microsoft.com/office/powerpoint/2010/main" val="36856720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A2F1B-DCB4-4CD2-8D20-E2F2C9E42578}" type="slidenum">
              <a:rPr lang="en-US"/>
              <a:pPr/>
              <a:t>48</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0361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A2F1B-DCB4-4CD2-8D20-E2F2C9E42578}" type="slidenum">
              <a:rPr lang="en-US"/>
              <a:pPr/>
              <a:t>49</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0037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1C152-2BB5-47F1-AAC4-43FBED82498F}" type="slidenum">
              <a:rPr lang="en-US"/>
              <a:pPr/>
              <a:t>50</a:t>
            </a:fld>
            <a:endParaRPr lang="en-US"/>
          </a:p>
        </p:txBody>
      </p:sp>
      <p:sp>
        <p:nvSpPr>
          <p:cNvPr id="1172482" name="Rectangle 2"/>
          <p:cNvSpPr>
            <a:spLocks noGrp="1" noRot="1" noChangeAspect="1" noChangeArrowheads="1" noTextEdit="1"/>
          </p:cNvSpPr>
          <p:nvPr>
            <p:ph type="sldImg"/>
          </p:nvPr>
        </p:nvSpPr>
        <p:spPr>
          <a:ln/>
        </p:spPr>
      </p:sp>
      <p:sp>
        <p:nvSpPr>
          <p:cNvPr id="1172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0709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7D844-8467-4118-A647-F5CB2BAE7A77}" type="slidenum">
              <a:rPr lang="en-US"/>
              <a:pPr/>
              <a:t>6</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The fundamental building block of memory is a </a:t>
            </a:r>
            <a:r>
              <a:rPr lang="en-US" sz="1200" i="0" kern="1200" dirty="0" err="1" smtClean="0">
                <a:solidFill>
                  <a:schemeClr val="tx1"/>
                </a:solidFill>
                <a:effectLst/>
                <a:latin typeface="+mn-lt"/>
                <a:ea typeface="+mn-ea"/>
                <a:cs typeface="+mn-cs"/>
              </a:rPr>
              <a:t>bistable</a:t>
            </a:r>
            <a:r>
              <a:rPr lang="en-US" sz="1200" i="0" kern="1200" dirty="0" smtClean="0">
                <a:solidFill>
                  <a:schemeClr val="tx1"/>
                </a:solidFill>
                <a:effectLst/>
                <a:latin typeface="+mn-lt"/>
                <a:ea typeface="+mn-ea"/>
                <a:cs typeface="+mn-cs"/>
              </a:rPr>
              <a:t> element, an element with two stable states.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Figure</a:t>
            </a:r>
            <a:r>
              <a:rPr lang="sk-SK" sz="1200" i="0" kern="1200" dirty="0" smtClean="0">
                <a:solidFill>
                  <a:schemeClr val="tx1"/>
                </a:solidFill>
                <a:effectLst/>
                <a:latin typeface="+mn-lt"/>
                <a:ea typeface="+mn-ea"/>
                <a:cs typeface="+mn-cs"/>
              </a:rPr>
              <a:t>s</a:t>
            </a:r>
            <a:r>
              <a:rPr lang="en-US" sz="1200" i="0" kern="1200" dirty="0" smtClean="0">
                <a:solidFill>
                  <a:schemeClr val="tx1"/>
                </a:solidFill>
                <a:effectLst/>
                <a:latin typeface="+mn-lt"/>
                <a:ea typeface="+mn-ea"/>
                <a:cs typeface="+mn-cs"/>
              </a:rPr>
              <a:t> show a simple </a:t>
            </a:r>
            <a:r>
              <a:rPr lang="en-US" sz="1200" i="0" kern="1200" dirty="0" err="1" smtClean="0">
                <a:solidFill>
                  <a:schemeClr val="tx1"/>
                </a:solidFill>
                <a:effectLst/>
                <a:latin typeface="+mn-lt"/>
                <a:ea typeface="+mn-ea"/>
                <a:cs typeface="+mn-cs"/>
              </a:rPr>
              <a:t>bistable</a:t>
            </a:r>
            <a:r>
              <a:rPr lang="en-US" sz="1200" i="0" kern="1200" dirty="0" smtClean="0">
                <a:solidFill>
                  <a:schemeClr val="tx1"/>
                </a:solidFill>
                <a:effectLst/>
                <a:latin typeface="+mn-lt"/>
                <a:ea typeface="+mn-ea"/>
                <a:cs typeface="+mn-cs"/>
              </a:rPr>
              <a:t> element</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consisting of a pair of inverters connected in a loop.</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The inverters are</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cross-coupled, meaning that the input of I1 is the output of I2 and vice</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versa.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555910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1C152-2BB5-47F1-AAC4-43FBED82498F}" type="slidenum">
              <a:rPr lang="en-US"/>
              <a:pPr/>
              <a:t>51</a:t>
            </a:fld>
            <a:endParaRPr lang="en-US"/>
          </a:p>
        </p:txBody>
      </p:sp>
      <p:sp>
        <p:nvSpPr>
          <p:cNvPr id="1172482" name="Rectangle 2"/>
          <p:cNvSpPr>
            <a:spLocks noGrp="1" noRot="1" noChangeAspect="1" noChangeArrowheads="1" noTextEdit="1"/>
          </p:cNvSpPr>
          <p:nvPr>
            <p:ph type="sldImg"/>
          </p:nvPr>
        </p:nvSpPr>
        <p:spPr>
          <a:ln/>
        </p:spPr>
      </p:sp>
      <p:sp>
        <p:nvSpPr>
          <p:cNvPr id="1172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9267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F450A-1244-4B5A-84F2-759B6D6CBCE1}" type="slidenum">
              <a:rPr lang="en-US"/>
              <a:pPr/>
              <a:t>52</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368681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F450A-1244-4B5A-84F2-759B6D6CBCE1}" type="slidenum">
              <a:rPr lang="en-US"/>
              <a:pPr/>
              <a:t>53</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839719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523F3-9B38-4F84-BAFB-D536A77E864C}" type="slidenum">
              <a:rPr lang="en-US"/>
              <a:pPr/>
              <a:t>54</a:t>
            </a:fld>
            <a:endParaRPr lang="en-US"/>
          </a:p>
        </p:txBody>
      </p:sp>
      <p:sp>
        <p:nvSpPr>
          <p:cNvPr id="1122306" name="Rectangle 2"/>
          <p:cNvSpPr>
            <a:spLocks noGrp="1" noRot="1" noChangeAspect="1" noChangeArrowheads="1" noTextEdit="1"/>
          </p:cNvSpPr>
          <p:nvPr>
            <p:ph type="sldImg"/>
          </p:nvPr>
        </p:nvSpPr>
        <p:spPr>
          <a:ln/>
        </p:spPr>
      </p:sp>
      <p:sp>
        <p:nvSpPr>
          <p:cNvPr id="1122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221482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5651C-EBAB-449E-86FD-A0A6D2718334}" type="slidenum">
              <a:rPr lang="en-US"/>
              <a:pPr/>
              <a:t>55</a:t>
            </a:fld>
            <a:endParaRPr lang="en-US"/>
          </a:p>
        </p:txBody>
      </p:sp>
      <p:sp>
        <p:nvSpPr>
          <p:cNvPr id="1123330" name="Rectangle 2"/>
          <p:cNvSpPr>
            <a:spLocks noGrp="1" noRot="1" noChangeAspec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487492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C5392-36DB-42CE-9D7A-0AA778D8D761}" type="slidenum">
              <a:rPr lang="en-US"/>
              <a:pPr/>
              <a:t>56</a:t>
            </a:fld>
            <a:endParaRPr lang="en-US"/>
          </a:p>
        </p:txBody>
      </p:sp>
      <p:sp>
        <p:nvSpPr>
          <p:cNvPr id="1124354" name="Rectangle 2"/>
          <p:cNvSpPr>
            <a:spLocks noGrp="1" noRot="1" noChangeAspect="1" noChangeArrowheads="1" noTextEdit="1"/>
          </p:cNvSpPr>
          <p:nvPr>
            <p:ph type="sldImg"/>
          </p:nvPr>
        </p:nvSpPr>
        <p:spPr>
          <a:ln/>
        </p:spPr>
      </p:sp>
      <p:sp>
        <p:nvSpPr>
          <p:cNvPr id="1124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8345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8685C-D1B0-4D8B-B0A5-2B18BF8B052D}" type="slidenum">
              <a:rPr lang="en-US"/>
              <a:pPr/>
              <a:t>57</a:t>
            </a:fld>
            <a:endParaRPr lang="en-US"/>
          </a:p>
        </p:txBody>
      </p:sp>
      <p:sp>
        <p:nvSpPr>
          <p:cNvPr id="1125378" name="Rectangle 2"/>
          <p:cNvSpPr>
            <a:spLocks noGrp="1" noRot="1" noChangeAspect="1" noChangeArrowheads="1" noTextEdit="1"/>
          </p:cNvSpPr>
          <p:nvPr>
            <p:ph type="sldImg"/>
          </p:nvPr>
        </p:nvSpPr>
        <p:spPr>
          <a:ln/>
        </p:spPr>
      </p:sp>
      <p:sp>
        <p:nvSpPr>
          <p:cNvPr id="1125379" name="Rectangle 3"/>
          <p:cNvSpPr>
            <a:spLocks noGrp="1" noChangeArrowheads="1"/>
          </p:cNvSpPr>
          <p:nvPr>
            <p:ph type="body" idx="1"/>
          </p:nvPr>
        </p:nvSpPr>
        <p:spPr/>
        <p:txBody>
          <a:bodyPr/>
          <a:lstStyle/>
          <a:p>
            <a:r>
              <a:rPr lang="en-US" dirty="0" smtClean="0"/>
              <a:t>Designing complex FSMs is often easier if they can be broken down into multiple interacting simpler state machines such that the output of some</a:t>
            </a:r>
          </a:p>
          <a:p>
            <a:r>
              <a:rPr lang="en-US" dirty="0" smtClean="0"/>
              <a:t>machines is the input of others. This application of hierarchy and modularity is called factoring of state machines.</a:t>
            </a:r>
            <a:endParaRPr lang="en-US" dirty="0"/>
          </a:p>
        </p:txBody>
      </p:sp>
    </p:spTree>
    <p:extLst>
      <p:ext uri="{BB962C8B-B14F-4D97-AF65-F5344CB8AC3E}">
        <p14:creationId xmlns:p14="http://schemas.microsoft.com/office/powerpoint/2010/main" val="12295917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C99AA-8100-4649-997E-E119C710D76B}" type="slidenum">
              <a:rPr lang="en-US"/>
              <a:pPr/>
              <a:t>58</a:t>
            </a:fld>
            <a:endParaRPr lang="en-US"/>
          </a:p>
        </p:txBody>
      </p:sp>
      <p:sp>
        <p:nvSpPr>
          <p:cNvPr id="1126402" name="Rectangle 2"/>
          <p:cNvSpPr>
            <a:spLocks noGrp="1" noRot="1" noChangeAspect="1" noChangeArrowheads="1" noTextEdit="1"/>
          </p:cNvSpPr>
          <p:nvPr>
            <p:ph type="sldImg"/>
          </p:nvPr>
        </p:nvSpPr>
        <p:spPr>
          <a:ln/>
        </p:spPr>
      </p:sp>
      <p:sp>
        <p:nvSpPr>
          <p:cNvPr id="1126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40264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EB43B-2887-4459-945B-4649A99177B0}" type="slidenum">
              <a:rPr lang="en-US"/>
              <a:pPr/>
              <a:t>59</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744281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E4387-E047-4D0D-A470-32D5B95B03F5}" type="slidenum">
              <a:rPr lang="en-US"/>
              <a:pPr/>
              <a:t>60</a:t>
            </a:fld>
            <a:endParaRPr lang="en-US"/>
          </a:p>
        </p:txBody>
      </p:sp>
      <p:sp>
        <p:nvSpPr>
          <p:cNvPr id="1128450" name="Rectangle 2"/>
          <p:cNvSpPr>
            <a:spLocks noGrp="1" noRot="1" noChangeAspect="1" noChangeArrowheads="1" noTextEdit="1"/>
          </p:cNvSpPr>
          <p:nvPr>
            <p:ph type="sldImg"/>
          </p:nvPr>
        </p:nvSpPr>
        <p:spPr>
          <a:ln/>
        </p:spPr>
      </p:sp>
      <p:sp>
        <p:nvSpPr>
          <p:cNvPr id="1128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117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C8C2B-079B-4CA4-B588-26F772BF6F31}" type="slidenum">
              <a:rPr lang="en-US"/>
              <a:pPr/>
              <a:t>7</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Because the cross-coupled inverters have two stable states, Q = 0 and</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Q = 1, the circuit is said to be </a:t>
            </a:r>
            <a:r>
              <a:rPr lang="en-US" sz="1200" i="0" kern="1200" dirty="0" err="1" smtClean="0">
                <a:solidFill>
                  <a:schemeClr val="tx1"/>
                </a:solidFill>
                <a:effectLst/>
                <a:latin typeface="+mn-lt"/>
                <a:ea typeface="+mn-ea"/>
                <a:cs typeface="+mn-cs"/>
              </a:rPr>
              <a:t>bistable</a:t>
            </a:r>
            <a:r>
              <a:rPr lang="en-US" sz="1200" i="0" kern="1200" dirty="0" smtClean="0">
                <a:solidFill>
                  <a:schemeClr val="tx1"/>
                </a:solidFill>
                <a:effectLst/>
                <a:latin typeface="+mn-lt"/>
                <a:ea typeface="+mn-ea"/>
                <a:cs typeface="+mn-cs"/>
              </a:rPr>
              <a:t>.</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An element with N stable states conveys log2</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N bits of information, so a</a:t>
            </a:r>
            <a:r>
              <a:rPr lang="sk-SK" sz="1200" i="0" kern="1200" dirty="0" smtClean="0">
                <a:solidFill>
                  <a:schemeClr val="tx1"/>
                </a:solidFill>
                <a:effectLst/>
                <a:latin typeface="+mn-lt"/>
                <a:ea typeface="+mn-ea"/>
                <a:cs typeface="+mn-cs"/>
              </a:rPr>
              <a:t> </a:t>
            </a:r>
            <a:r>
              <a:rPr lang="en-US" sz="1200" i="0" kern="1200" dirty="0" err="1" smtClean="0">
                <a:solidFill>
                  <a:schemeClr val="tx1"/>
                </a:solidFill>
                <a:effectLst/>
                <a:latin typeface="+mn-lt"/>
                <a:ea typeface="+mn-ea"/>
                <a:cs typeface="+mn-cs"/>
              </a:rPr>
              <a:t>bistable</a:t>
            </a:r>
            <a:r>
              <a:rPr lang="en-US" sz="1200" i="0" kern="1200" dirty="0" smtClean="0">
                <a:solidFill>
                  <a:schemeClr val="tx1"/>
                </a:solidFill>
                <a:effectLst/>
                <a:latin typeface="+mn-lt"/>
                <a:ea typeface="+mn-ea"/>
                <a:cs typeface="+mn-cs"/>
              </a:rPr>
              <a:t> element stores one bit.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892952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461A3-E3FE-4585-8FDC-C29E6BC44D89}" type="slidenum">
              <a:rPr lang="en-US"/>
              <a:pPr/>
              <a:t>61</a:t>
            </a:fld>
            <a:endParaRPr lang="en-US"/>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r>
              <a:rPr lang="en-US" dirty="0" smtClean="0"/>
              <a:t>Finite state machines are a powerful way to systematically design sequential circuits from a written specification. </a:t>
            </a:r>
          </a:p>
          <a:p>
            <a:r>
              <a:rPr lang="en-US" dirty="0" smtClean="0"/>
              <a:t>Use the following procedure to design an FSM:</a:t>
            </a:r>
          </a:p>
          <a:p>
            <a:endParaRPr lang="en-US" dirty="0"/>
          </a:p>
        </p:txBody>
      </p:sp>
    </p:spTree>
    <p:extLst>
      <p:ext uri="{BB962C8B-B14F-4D97-AF65-F5344CB8AC3E}">
        <p14:creationId xmlns:p14="http://schemas.microsoft.com/office/powerpoint/2010/main" val="5169229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45660-5D1A-41E8-80AC-2EC751F426AC}" type="slidenum">
              <a:rPr lang="en-US"/>
              <a:pPr/>
              <a:t>62</a:t>
            </a:fld>
            <a:endParaRPr lang="en-US"/>
          </a:p>
        </p:txBody>
      </p:sp>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64748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D95AF-4C32-4A22-A632-E6C6BB834A4F}" type="slidenum">
              <a:rPr lang="en-US"/>
              <a:pPr/>
              <a:t>63</a:t>
            </a:fld>
            <a:endParaRPr lang="en-US"/>
          </a:p>
        </p:txBody>
      </p:sp>
      <p:sp>
        <p:nvSpPr>
          <p:cNvPr id="1225730" name="Rectangle 2"/>
          <p:cNvSpPr>
            <a:spLocks noGrp="1" noRot="1" noChangeAspect="1" noChangeArrowheads="1" noTextEdit="1"/>
          </p:cNvSpPr>
          <p:nvPr>
            <p:ph type="sldImg"/>
          </p:nvPr>
        </p:nvSpPr>
        <p:spPr>
          <a:ln/>
        </p:spPr>
      </p:sp>
      <p:sp>
        <p:nvSpPr>
          <p:cNvPr id="1225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88859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02B60-314C-45E6-97D3-A6CB3B568149}" type="slidenum">
              <a:rPr lang="en-US"/>
              <a:pPr/>
              <a:t>64</a:t>
            </a:fld>
            <a:endParaRPr lang="en-US"/>
          </a:p>
        </p:txBody>
      </p:sp>
      <p:sp>
        <p:nvSpPr>
          <p:cNvPr id="1227778" name="Rectangle 2"/>
          <p:cNvSpPr>
            <a:spLocks noGrp="1" noRot="1" noChangeAspect="1" noChangeArrowheads="1" noTextEdit="1"/>
          </p:cNvSpPr>
          <p:nvPr>
            <p:ph type="sldImg"/>
          </p:nvPr>
        </p:nvSpPr>
        <p:spPr>
          <a:ln/>
        </p:spPr>
      </p:sp>
      <p:sp>
        <p:nvSpPr>
          <p:cNvPr id="1227779" name="Rectangle 3"/>
          <p:cNvSpPr>
            <a:spLocks noGrp="1" noChangeArrowheads="1"/>
          </p:cNvSpPr>
          <p:nvPr>
            <p:ph type="body" idx="1"/>
          </p:nvPr>
        </p:nvSpPr>
        <p:spPr/>
        <p:txBody>
          <a:bodyPr/>
          <a:lstStyle/>
          <a:p>
            <a:r>
              <a:rPr lang="en-US" dirty="0" smtClean="0"/>
              <a:t>When the clock rises, the output (or outputs) may start to change after the clock-to-Q contamination delay, </a:t>
            </a:r>
            <a:r>
              <a:rPr lang="en-US" dirty="0" err="1" smtClean="0"/>
              <a:t>tccq</a:t>
            </a:r>
            <a:r>
              <a:rPr lang="en-US" dirty="0" smtClean="0"/>
              <a:t> , and must definitely settle to the final value within the clock to-Q propagation delay, </a:t>
            </a:r>
            <a:r>
              <a:rPr lang="en-US" dirty="0" err="1" smtClean="0"/>
              <a:t>tpcq</a:t>
            </a:r>
            <a:r>
              <a:rPr lang="en-US" dirty="0" smtClean="0"/>
              <a:t> . </a:t>
            </a:r>
          </a:p>
          <a:p>
            <a:r>
              <a:rPr lang="en-US" dirty="0" smtClean="0"/>
              <a:t>These represent the fastest and slowest delays through the circuit, respectively.</a:t>
            </a:r>
          </a:p>
          <a:p>
            <a:endParaRPr lang="en-US" dirty="0"/>
          </a:p>
        </p:txBody>
      </p:sp>
    </p:spTree>
    <p:extLst>
      <p:ext uri="{BB962C8B-B14F-4D97-AF65-F5344CB8AC3E}">
        <p14:creationId xmlns:p14="http://schemas.microsoft.com/office/powerpoint/2010/main" val="23653689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5CF6E-7985-4E77-ADCF-CC1AA81B0575}" type="slidenum">
              <a:rPr lang="en-US"/>
              <a:pPr/>
              <a:t>65</a:t>
            </a:fld>
            <a:endParaRPr lang="en-US"/>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p:txBody>
          <a:bodyPr/>
          <a:lstStyle/>
          <a:p>
            <a:r>
              <a:rPr lang="en-US" dirty="0" smtClean="0"/>
              <a:t>For the circuit to sample its input correctly, the input (or inputs) must have stabilized at least some setup time, t setup , before the rising edge of the clock and must remain stable for at least some hold time, t hold , after the rising edge of the clock. </a:t>
            </a:r>
          </a:p>
          <a:p>
            <a:r>
              <a:rPr lang="en-US" dirty="0" smtClean="0"/>
              <a:t>The sum of the setup and hold times is called the aperture time of the circuit, because it is the total time for which the input must remain stable.</a:t>
            </a:r>
            <a:endParaRPr lang="en-US" dirty="0"/>
          </a:p>
        </p:txBody>
      </p:sp>
    </p:spTree>
    <p:extLst>
      <p:ext uri="{BB962C8B-B14F-4D97-AF65-F5344CB8AC3E}">
        <p14:creationId xmlns:p14="http://schemas.microsoft.com/office/powerpoint/2010/main" val="37581760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E9D45-AC74-4F21-9477-A73258DD0C8C}" type="slidenum">
              <a:rPr lang="en-US"/>
              <a:pPr/>
              <a:t>66</a:t>
            </a:fld>
            <a:endParaRPr 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27501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CE3BF-60F4-4D61-A0B9-384FF23D4EEE}" type="slidenum">
              <a:rPr lang="en-US"/>
              <a:pPr/>
              <a:t>67</a:t>
            </a:fld>
            <a:endParaRPr lang="en-US"/>
          </a:p>
        </p:txBody>
      </p:sp>
      <p:sp>
        <p:nvSpPr>
          <p:cNvPr id="1178626" name="Rectangle 2"/>
          <p:cNvSpPr>
            <a:spLocks noGrp="1" noRot="1" noChangeAspect="1" noChangeArrowheads="1" noTextEdit="1"/>
          </p:cNvSpPr>
          <p:nvPr>
            <p:ph type="sldImg"/>
          </p:nvPr>
        </p:nvSpPr>
        <p:spPr>
          <a:ln/>
        </p:spPr>
      </p:sp>
      <p:sp>
        <p:nvSpPr>
          <p:cNvPr id="1178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02463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CE3BF-60F4-4D61-A0B9-384FF23D4EEE}" type="slidenum">
              <a:rPr lang="en-US"/>
              <a:pPr/>
              <a:t>68</a:t>
            </a:fld>
            <a:endParaRPr lang="en-US"/>
          </a:p>
        </p:txBody>
      </p:sp>
      <p:sp>
        <p:nvSpPr>
          <p:cNvPr id="1178626" name="Rectangle 2"/>
          <p:cNvSpPr>
            <a:spLocks noGrp="1" noRot="1" noChangeAspect="1" noChangeArrowheads="1" noTextEdit="1"/>
          </p:cNvSpPr>
          <p:nvPr>
            <p:ph type="sldImg"/>
          </p:nvPr>
        </p:nvSpPr>
        <p:spPr>
          <a:ln/>
        </p:spPr>
      </p:sp>
      <p:sp>
        <p:nvSpPr>
          <p:cNvPr id="1178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913362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CE3BF-60F4-4D61-A0B9-384FF23D4EEE}" type="slidenum">
              <a:rPr lang="en-US"/>
              <a:pPr/>
              <a:t>69</a:t>
            </a:fld>
            <a:endParaRPr lang="en-US"/>
          </a:p>
        </p:txBody>
      </p:sp>
      <p:sp>
        <p:nvSpPr>
          <p:cNvPr id="1178626" name="Rectangle 2"/>
          <p:cNvSpPr>
            <a:spLocks noGrp="1" noRot="1" noChangeAspect="1" noChangeArrowheads="1" noTextEdit="1"/>
          </p:cNvSpPr>
          <p:nvPr>
            <p:ph type="sldImg"/>
          </p:nvPr>
        </p:nvSpPr>
        <p:spPr>
          <a:ln/>
        </p:spPr>
      </p:sp>
      <p:sp>
        <p:nvSpPr>
          <p:cNvPr id="1178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62477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D24BE-F70C-4608-A06C-62E4D57576ED}" type="slidenum">
              <a:rPr lang="en-US"/>
              <a:pPr/>
              <a:t>70</a:t>
            </a:fld>
            <a:endParaRPr lang="en-US"/>
          </a:p>
        </p:txBody>
      </p:sp>
      <p:sp>
        <p:nvSpPr>
          <p:cNvPr id="1182722" name="Rectangle 2"/>
          <p:cNvSpPr>
            <a:spLocks noGrp="1" noRot="1" noChangeAspect="1" noChangeArrowheads="1" noTextEdit="1"/>
          </p:cNvSpPr>
          <p:nvPr>
            <p:ph type="sldImg"/>
          </p:nvPr>
        </p:nvSpPr>
        <p:spPr>
          <a:ln/>
        </p:spPr>
      </p:sp>
      <p:sp>
        <p:nvSpPr>
          <p:cNvPr id="1182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371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5F05F-36A8-493F-8B3B-BD855B82DF9D}" type="slidenum">
              <a:rPr lang="en-US"/>
              <a:pPr/>
              <a:t>8</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r>
              <a:rPr lang="en-US" sz="1200" i="0" kern="1200" dirty="0" smtClean="0">
                <a:solidFill>
                  <a:schemeClr val="tx1"/>
                </a:solidFill>
                <a:effectLst/>
                <a:latin typeface="+mn-lt"/>
                <a:ea typeface="+mn-ea"/>
                <a:cs typeface="+mn-cs"/>
              </a:rPr>
              <a:t>One of the simplest sequential circuits is the SR latch, which is</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composed of two cross-coupled NOR gates</a:t>
            </a:r>
            <a:r>
              <a:rPr lang="sk-SK" sz="1200" i="0" kern="1200" dirty="0" smtClean="0">
                <a:solidFill>
                  <a:schemeClr val="tx1"/>
                </a:solidFill>
                <a:effectLst/>
                <a:latin typeface="+mn-lt"/>
                <a:ea typeface="+mn-ea"/>
                <a:cs typeface="+mn-cs"/>
              </a:rPr>
              <a:t>.</a:t>
            </a:r>
          </a:p>
          <a:p>
            <a:r>
              <a:rPr lang="en-US" sz="1200" i="0" kern="1200" dirty="0" smtClean="0">
                <a:solidFill>
                  <a:schemeClr val="tx1"/>
                </a:solidFill>
                <a:effectLst/>
                <a:latin typeface="+mn-lt"/>
                <a:ea typeface="+mn-ea"/>
                <a:cs typeface="+mn-cs"/>
              </a:rPr>
              <a:t>The latch has two inputs, S and R, and two outputs, Q and Q:</a:t>
            </a:r>
            <a:r>
              <a:rPr lang="sk-SK" sz="1200" i="0" kern="1200" dirty="0" smtClean="0">
                <a:solidFill>
                  <a:schemeClr val="tx1"/>
                </a:solidFill>
                <a:effectLst/>
                <a:latin typeface="+mn-lt"/>
                <a:ea typeface="+mn-ea"/>
                <a:cs typeface="+mn-cs"/>
              </a:rPr>
              <a:t> </a:t>
            </a:r>
          </a:p>
          <a:p>
            <a:r>
              <a:rPr lang="en-US" sz="1200" i="0" kern="1200" dirty="0" smtClean="0">
                <a:solidFill>
                  <a:schemeClr val="tx1"/>
                </a:solidFill>
                <a:effectLst/>
                <a:latin typeface="+mn-lt"/>
                <a:ea typeface="+mn-ea"/>
                <a:cs typeface="+mn-cs"/>
              </a:rPr>
              <a:t>The SR latch is similar to the cross-coupled inverters, but its state</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can be controlled through the S and R inputs, which set and reset the</a:t>
            </a:r>
            <a:r>
              <a:rPr lang="sk-SK" sz="1200" i="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output Q.</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0700623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D24BE-F70C-4608-A06C-62E4D57576ED}" type="slidenum">
              <a:rPr lang="en-US"/>
              <a:pPr/>
              <a:t>71</a:t>
            </a:fld>
            <a:endParaRPr lang="en-US"/>
          </a:p>
        </p:txBody>
      </p:sp>
      <p:sp>
        <p:nvSpPr>
          <p:cNvPr id="1182722" name="Rectangle 2"/>
          <p:cNvSpPr>
            <a:spLocks noGrp="1" noRot="1" noChangeAspect="1" noChangeArrowheads="1" noTextEdit="1"/>
          </p:cNvSpPr>
          <p:nvPr>
            <p:ph type="sldImg"/>
          </p:nvPr>
        </p:nvSpPr>
        <p:spPr>
          <a:ln/>
        </p:spPr>
      </p:sp>
      <p:sp>
        <p:nvSpPr>
          <p:cNvPr id="1182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064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D24BE-F70C-4608-A06C-62E4D57576ED}" type="slidenum">
              <a:rPr lang="en-US"/>
              <a:pPr/>
              <a:t>72</a:t>
            </a:fld>
            <a:endParaRPr lang="en-US"/>
          </a:p>
        </p:txBody>
      </p:sp>
      <p:sp>
        <p:nvSpPr>
          <p:cNvPr id="1182722" name="Rectangle 2"/>
          <p:cNvSpPr>
            <a:spLocks noGrp="1" noRot="1" noChangeAspect="1" noChangeArrowheads="1" noTextEdit="1"/>
          </p:cNvSpPr>
          <p:nvPr>
            <p:ph type="sldImg"/>
          </p:nvPr>
        </p:nvSpPr>
        <p:spPr>
          <a:ln/>
        </p:spPr>
      </p:sp>
      <p:sp>
        <p:nvSpPr>
          <p:cNvPr id="1182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485265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699FA-3EE0-442A-8437-55D73247B2B6}" type="slidenum">
              <a:rPr lang="en-US"/>
              <a:pPr/>
              <a:t>73</a:t>
            </a:fld>
            <a:endParaRPr lang="en-US"/>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274728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699FA-3EE0-442A-8437-55D73247B2B6}" type="slidenum">
              <a:rPr lang="en-US"/>
              <a:pPr/>
              <a:t>74</a:t>
            </a:fld>
            <a:endParaRPr lang="en-US"/>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r>
              <a:rPr lang="en-US" dirty="0" smtClean="0"/>
              <a:t>Because X′ did not hold stable long enough, the actual value of X is unpredictable. </a:t>
            </a:r>
          </a:p>
          <a:p>
            <a:r>
              <a:rPr lang="en-US" dirty="0" smtClean="0"/>
              <a:t>The circuit has a hold time violation and may behave erratically at any clock frequency.</a:t>
            </a:r>
            <a:endParaRPr lang="en-US" dirty="0"/>
          </a:p>
        </p:txBody>
      </p:sp>
    </p:spTree>
    <p:extLst>
      <p:ext uri="{BB962C8B-B14F-4D97-AF65-F5344CB8AC3E}">
        <p14:creationId xmlns:p14="http://schemas.microsoft.com/office/powerpoint/2010/main" val="31882008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699FA-3EE0-442A-8437-55D73247B2B6}" type="slidenum">
              <a:rPr lang="en-US"/>
              <a:pPr/>
              <a:t>75</a:t>
            </a:fld>
            <a:endParaRPr lang="en-US"/>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87721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699FA-3EE0-442A-8437-55D73247B2B6}" type="slidenum">
              <a:rPr lang="en-US"/>
              <a:pPr/>
              <a:t>76</a:t>
            </a:fld>
            <a:endParaRPr lang="en-US"/>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21970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E50DB-8A24-4D82-818C-77CFD632D8A1}" type="slidenum">
              <a:rPr lang="en-US"/>
              <a:pPr/>
              <a:t>77</a:t>
            </a:fld>
            <a:endParaRPr lang="en-US"/>
          </a:p>
        </p:txBody>
      </p:sp>
      <p:sp>
        <p:nvSpPr>
          <p:cNvPr id="1140738" name="Rectangle 2"/>
          <p:cNvSpPr>
            <a:spLocks noGrp="1" noRot="1" noChangeAspect="1" noChangeArrowheads="1" noTextEdit="1"/>
          </p:cNvSpPr>
          <p:nvPr>
            <p:ph type="sldImg"/>
          </p:nvPr>
        </p:nvSpPr>
        <p:spPr>
          <a:ln/>
        </p:spPr>
      </p:sp>
      <p:sp>
        <p:nvSpPr>
          <p:cNvPr id="1140739" name="Rectangle 3"/>
          <p:cNvSpPr>
            <a:spLocks noGrp="1" noChangeArrowheads="1"/>
          </p:cNvSpPr>
          <p:nvPr>
            <p:ph type="body" idx="1"/>
          </p:nvPr>
        </p:nvSpPr>
        <p:spPr/>
        <p:txBody>
          <a:bodyPr/>
          <a:lstStyle/>
          <a:p>
            <a:r>
              <a:rPr lang="en-US" dirty="0" smtClean="0"/>
              <a:t>In the previous analysis, we assumed that the clock reaches all registers at exactly the same time. </a:t>
            </a:r>
          </a:p>
          <a:p>
            <a:r>
              <a:rPr lang="en-US" dirty="0" smtClean="0"/>
              <a:t>In reality, there is some variation in this time. </a:t>
            </a:r>
          </a:p>
          <a:p>
            <a:r>
              <a:rPr lang="en-US" dirty="0" smtClean="0"/>
              <a:t>This variation in clock edges is called clock skew. </a:t>
            </a:r>
          </a:p>
          <a:p>
            <a:r>
              <a:rPr lang="en-US" dirty="0" smtClean="0"/>
              <a:t>For example, the wires from the clock source to different registers may be of different lengths, resulting in slightly different delays.</a:t>
            </a:r>
          </a:p>
          <a:p>
            <a:endParaRPr lang="en-US" dirty="0" smtClean="0"/>
          </a:p>
          <a:p>
            <a:r>
              <a:rPr lang="en-US" dirty="0" smtClean="0"/>
              <a:t>When doing timing analysis, we consider the worst-case scenario, so that we can guarantee that the circuit will work under all circumstances.</a:t>
            </a:r>
            <a:endParaRPr lang="en-US" dirty="0"/>
          </a:p>
        </p:txBody>
      </p:sp>
    </p:spTree>
    <p:extLst>
      <p:ext uri="{BB962C8B-B14F-4D97-AF65-F5344CB8AC3E}">
        <p14:creationId xmlns:p14="http://schemas.microsoft.com/office/powerpoint/2010/main" val="22298023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E9FE2-79FE-47A8-B0D4-5C9AFD011957}" type="slidenum">
              <a:rPr lang="en-US"/>
              <a:pPr/>
              <a:t>78</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42597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E9FE2-79FE-47A8-B0D4-5C9AFD011957}" type="slidenum">
              <a:rPr lang="en-US"/>
              <a:pPr/>
              <a:t>79</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9724046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E9FE2-79FE-47A8-B0D4-5C9AFD011957}" type="slidenum">
              <a:rPr lang="en-US"/>
              <a:pPr/>
              <a:t>80</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2376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09049-1DEB-49EB-9F90-7A34131FF28D}" type="slidenum">
              <a:rPr lang="en-US"/>
              <a:pPr/>
              <a:t>9</a:t>
            </a:fld>
            <a:endParaRPr lang="en-US"/>
          </a:p>
        </p:txBody>
      </p:sp>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96928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BED91-C456-46F6-93E5-768746FF7CBB}" type="slidenum">
              <a:rPr lang="en-US"/>
              <a:pPr/>
              <a:t>81</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334371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BED91-C456-46F6-93E5-768746FF7CBB}" type="slidenum">
              <a:rPr lang="en-US"/>
              <a:pPr/>
              <a:t>82</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1256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BED91-C456-46F6-93E5-768746FF7CBB}" type="slidenum">
              <a:rPr lang="en-US"/>
              <a:pPr/>
              <a:t>83</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00948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6BE2C-769A-4772-A2A7-04BAFD39B4D3}" type="slidenum">
              <a:rPr lang="en-US"/>
              <a:pPr/>
              <a:t>84</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r>
              <a:rPr lang="en-US" dirty="0" smtClean="0"/>
              <a:t>It is not always possible to guarantee that the input to a sequential circuit is stable during the aperture time, especially when the input arrives from the external world.</a:t>
            </a:r>
          </a:p>
          <a:p>
            <a:endParaRPr lang="en-US" dirty="0" smtClean="0"/>
          </a:p>
          <a:p>
            <a:r>
              <a:rPr lang="en-US" dirty="0" smtClean="0"/>
              <a:t>Consider a button connected to the input of a flip-flop, as shown in figure. </a:t>
            </a:r>
          </a:p>
          <a:p>
            <a:r>
              <a:rPr lang="en-US" dirty="0" smtClean="0"/>
              <a:t>When the button is not pressed, D=0. </a:t>
            </a:r>
          </a:p>
          <a:p>
            <a:r>
              <a:rPr lang="en-US" dirty="0" smtClean="0"/>
              <a:t>When the button is pressed, D =1. </a:t>
            </a:r>
          </a:p>
          <a:p>
            <a:endParaRPr lang="en-US" dirty="0" smtClean="0"/>
          </a:p>
          <a:p>
            <a:r>
              <a:rPr lang="en-US" dirty="0" smtClean="0"/>
              <a:t>A monkey presses the button at some random time relative to the rising edge of CLK. </a:t>
            </a:r>
          </a:p>
          <a:p>
            <a:r>
              <a:rPr lang="en-US" dirty="0" smtClean="0"/>
              <a:t>We want to know the output Q after the rising edge of CLK. </a:t>
            </a:r>
          </a:p>
          <a:p>
            <a:endParaRPr lang="en-US" dirty="0" smtClean="0"/>
          </a:p>
          <a:p>
            <a:r>
              <a:rPr lang="en-US" dirty="0" smtClean="0"/>
              <a:t>In Case I, when the button is pressed much before CLK, Q =1. </a:t>
            </a:r>
          </a:p>
          <a:p>
            <a:r>
              <a:rPr lang="en-US" dirty="0" smtClean="0"/>
              <a:t>In Case II, when the button is not pressed until long after CLK, Q =0. </a:t>
            </a:r>
          </a:p>
          <a:p>
            <a:r>
              <a:rPr lang="en-US" dirty="0" smtClean="0"/>
              <a:t>But in Case III, when the button is pressed sometime between </a:t>
            </a:r>
            <a:r>
              <a:rPr lang="en-US" dirty="0" err="1" smtClean="0"/>
              <a:t>tsetup</a:t>
            </a:r>
            <a:r>
              <a:rPr lang="en-US" dirty="0" smtClean="0"/>
              <a:t> before CLK and </a:t>
            </a:r>
            <a:r>
              <a:rPr lang="en-US" dirty="0" err="1" smtClean="0"/>
              <a:t>thold</a:t>
            </a:r>
            <a:r>
              <a:rPr lang="en-US" dirty="0" smtClean="0"/>
              <a:t> after CLK, </a:t>
            </a:r>
          </a:p>
          <a:p>
            <a:r>
              <a:rPr lang="en-US" dirty="0" smtClean="0"/>
              <a:t>the input violates the dynamic discipline and the output is undefined.</a:t>
            </a:r>
            <a:endParaRPr lang="en-US" dirty="0"/>
          </a:p>
        </p:txBody>
      </p:sp>
    </p:spTree>
    <p:extLst>
      <p:ext uri="{BB962C8B-B14F-4D97-AF65-F5344CB8AC3E}">
        <p14:creationId xmlns:p14="http://schemas.microsoft.com/office/powerpoint/2010/main" val="28631556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FD534-8102-4C70-981A-B91BF5D0BD15}" type="slidenum">
              <a:rPr lang="en-US"/>
              <a:pPr/>
              <a:t>85</a:t>
            </a:fld>
            <a:endParaRPr lang="en-US"/>
          </a:p>
        </p:txBody>
      </p:sp>
      <p:sp>
        <p:nvSpPr>
          <p:cNvPr id="1145858" name="Rectangle 2"/>
          <p:cNvSpPr>
            <a:spLocks noGrp="1" noRot="1" noChangeAspect="1" noChangeArrowheads="1" noTextEdit="1"/>
          </p:cNvSpPr>
          <p:nvPr>
            <p:ph type="sldImg"/>
          </p:nvPr>
        </p:nvSpPr>
        <p:spPr>
          <a:ln/>
        </p:spPr>
      </p:sp>
      <p:sp>
        <p:nvSpPr>
          <p:cNvPr id="1145859" name="Rectangle 3"/>
          <p:cNvSpPr>
            <a:spLocks noGrp="1" noChangeArrowheads="1"/>
          </p:cNvSpPr>
          <p:nvPr>
            <p:ph type="body" idx="1"/>
          </p:nvPr>
        </p:nvSpPr>
        <p:spPr/>
        <p:txBody>
          <a:bodyPr/>
          <a:lstStyle/>
          <a:p>
            <a:r>
              <a:rPr lang="en-US" dirty="0" smtClean="0"/>
              <a:t>When a flip-flop samples an input that is changing during its aperture, the output Q may momentarily take on a voltage between 0 and V DD</a:t>
            </a:r>
          </a:p>
          <a:p>
            <a:r>
              <a:rPr lang="en-US" dirty="0" smtClean="0"/>
              <a:t>that is in the forbidden zone. </a:t>
            </a:r>
          </a:p>
          <a:p>
            <a:r>
              <a:rPr lang="en-US" dirty="0" smtClean="0"/>
              <a:t>This is called a metastable state. Eventually, the flip-flop will resolve the output to a stable state of either 0 or 1. </a:t>
            </a:r>
          </a:p>
          <a:p>
            <a:r>
              <a:rPr lang="en-US" dirty="0" smtClean="0"/>
              <a:t>However, the resolution time required to reach the stable state is unbounded.</a:t>
            </a:r>
            <a:endParaRPr lang="en-US" dirty="0"/>
          </a:p>
        </p:txBody>
      </p:sp>
    </p:spTree>
    <p:extLst>
      <p:ext uri="{BB962C8B-B14F-4D97-AF65-F5344CB8AC3E}">
        <p14:creationId xmlns:p14="http://schemas.microsoft.com/office/powerpoint/2010/main" val="9816874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F064B-F6E5-4689-8D43-7268D02714BD}" type="slidenum">
              <a:rPr lang="en-US"/>
              <a:pPr/>
              <a:t>86</a:t>
            </a:fld>
            <a:endParaRPr lang="en-US"/>
          </a:p>
        </p:txBody>
      </p:sp>
      <p:sp>
        <p:nvSpPr>
          <p:cNvPr id="1223682" name="Rectangle 2"/>
          <p:cNvSpPr>
            <a:spLocks noGrp="1" noRot="1" noChangeAspect="1" noChangeArrowheads="1" noTextEdit="1"/>
          </p:cNvSpPr>
          <p:nvPr>
            <p:ph type="sldImg"/>
          </p:nvPr>
        </p:nvSpPr>
        <p:spPr>
          <a:ln/>
        </p:spPr>
      </p:sp>
      <p:sp>
        <p:nvSpPr>
          <p:cNvPr id="1223683" name="Rectangle 3"/>
          <p:cNvSpPr>
            <a:spLocks noGrp="1" noChangeArrowheads="1"/>
          </p:cNvSpPr>
          <p:nvPr>
            <p:ph type="body" idx="1"/>
          </p:nvPr>
        </p:nvSpPr>
        <p:spPr/>
        <p:txBody>
          <a:bodyPr/>
          <a:lstStyle/>
          <a:p>
            <a:r>
              <a:rPr lang="en-US" dirty="0" smtClean="0"/>
              <a:t>We define a token to be a group of inputs that are processed to produce a group of outputs.</a:t>
            </a:r>
          </a:p>
          <a:p>
            <a:r>
              <a:rPr lang="en-US" dirty="0" smtClean="0"/>
              <a:t>The speed of a system is characterized by the latency and throughput of information moving through it. </a:t>
            </a:r>
          </a:p>
          <a:p>
            <a:r>
              <a:rPr lang="en-US" dirty="0" smtClean="0"/>
              <a:t>The latency of a system is the time required for one token to pass through the system from start to end. </a:t>
            </a:r>
          </a:p>
          <a:p>
            <a:r>
              <a:rPr lang="en-US" dirty="0" smtClean="0"/>
              <a:t>The throughput is the number of tokens that can be produced per unit time.</a:t>
            </a:r>
          </a:p>
          <a:p>
            <a:endParaRPr lang="en-US" dirty="0"/>
          </a:p>
        </p:txBody>
      </p:sp>
    </p:spTree>
    <p:extLst>
      <p:ext uri="{BB962C8B-B14F-4D97-AF65-F5344CB8AC3E}">
        <p14:creationId xmlns:p14="http://schemas.microsoft.com/office/powerpoint/2010/main" val="20475829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B5160-BE02-4DC6-803D-717C32EB1A4C}" type="slidenum">
              <a:rPr lang="en-US"/>
              <a:pPr/>
              <a:t>87</a:t>
            </a:fld>
            <a:endParaRPr lang="en-US"/>
          </a:p>
        </p:txBody>
      </p:sp>
      <p:sp>
        <p:nvSpPr>
          <p:cNvPr id="1154050" name="Rectangle 2"/>
          <p:cNvSpPr>
            <a:spLocks noGrp="1" noRot="1" noChangeAspect="1" noChangeArrowheads="1" noTextEdit="1"/>
          </p:cNvSpPr>
          <p:nvPr>
            <p:ph type="sldImg"/>
          </p:nvPr>
        </p:nvSpPr>
        <p:spPr>
          <a:ln/>
        </p:spPr>
      </p:sp>
      <p:sp>
        <p:nvSpPr>
          <p:cNvPr id="1154051" name="Rectangle 3"/>
          <p:cNvSpPr>
            <a:spLocks noGrp="1" noChangeArrowheads="1"/>
          </p:cNvSpPr>
          <p:nvPr>
            <p:ph type="body" idx="1"/>
          </p:nvPr>
        </p:nvSpPr>
        <p:spPr/>
        <p:txBody>
          <a:bodyPr/>
          <a:lstStyle/>
          <a:p>
            <a:r>
              <a:rPr lang="en-US" dirty="0" smtClean="0"/>
              <a:t>As you might imagine, the throughput can be improved by processing several tokens at the same time. </a:t>
            </a:r>
          </a:p>
          <a:p>
            <a:r>
              <a:rPr lang="en-US" dirty="0" smtClean="0"/>
              <a:t>This is called parallelism, and it comes in two forms: spatial and temporal. </a:t>
            </a:r>
          </a:p>
          <a:p>
            <a:r>
              <a:rPr lang="en-US" dirty="0" smtClean="0"/>
              <a:t>With spatial parallelism, multiple copies of the hardware are provided so that multiple tasks can be done at the same time. </a:t>
            </a:r>
          </a:p>
          <a:p>
            <a:r>
              <a:rPr lang="en-US" dirty="0" smtClean="0"/>
              <a:t>With temporal parallelism, a task is broken into stages, like an assembly line.</a:t>
            </a:r>
          </a:p>
          <a:p>
            <a:r>
              <a:rPr lang="en-US" dirty="0" smtClean="0"/>
              <a:t>Multiple tasks can be spread across the stages. Although each task must pass through all stages, a different task will be in each stage at any given time so multiple tasks can overlap. Temporal parallelism is commonly called pipelining.</a:t>
            </a:r>
            <a:endParaRPr lang="en-US" dirty="0"/>
          </a:p>
        </p:txBody>
      </p:sp>
    </p:spTree>
    <p:extLst>
      <p:ext uri="{BB962C8B-B14F-4D97-AF65-F5344CB8AC3E}">
        <p14:creationId xmlns:p14="http://schemas.microsoft.com/office/powerpoint/2010/main" val="38079762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252E0-C22A-43D7-8C52-DD2265A5601E}" type="slidenum">
              <a:rPr lang="en-US"/>
              <a:pPr/>
              <a:t>88</a:t>
            </a:fld>
            <a:endParaRPr lang="en-US"/>
          </a:p>
        </p:txBody>
      </p:sp>
      <p:sp>
        <p:nvSpPr>
          <p:cNvPr id="1201154" name="Rectangle 2"/>
          <p:cNvSpPr>
            <a:spLocks noGrp="1" noRot="1" noChangeAspect="1" noChangeArrowheads="1" noTextEdit="1"/>
          </p:cNvSpPr>
          <p:nvPr>
            <p:ph type="sldImg"/>
          </p:nvPr>
        </p:nvSpPr>
        <p:spPr>
          <a:ln/>
        </p:spPr>
      </p:sp>
      <p:sp>
        <p:nvSpPr>
          <p:cNvPr id="1201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3759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252E0-C22A-43D7-8C52-DD2265A5601E}" type="slidenum">
              <a:rPr lang="en-US"/>
              <a:pPr/>
              <a:t>89</a:t>
            </a:fld>
            <a:endParaRPr lang="en-US"/>
          </a:p>
        </p:txBody>
      </p:sp>
      <p:sp>
        <p:nvSpPr>
          <p:cNvPr id="1201154" name="Rectangle 2"/>
          <p:cNvSpPr>
            <a:spLocks noGrp="1" noRot="1" noChangeAspect="1" noChangeArrowheads="1" noTextEdit="1"/>
          </p:cNvSpPr>
          <p:nvPr>
            <p:ph type="sldImg"/>
          </p:nvPr>
        </p:nvSpPr>
        <p:spPr>
          <a:ln/>
        </p:spPr>
      </p:sp>
      <p:sp>
        <p:nvSpPr>
          <p:cNvPr id="1201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790905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8C314-482E-41A2-8DA9-AED6D2F6D02D}" type="slidenum">
              <a:rPr lang="en-US"/>
              <a:pPr/>
              <a:t>90</a:t>
            </a:fld>
            <a:endParaRPr lang="en-US"/>
          </a:p>
        </p:txBody>
      </p:sp>
      <p:sp>
        <p:nvSpPr>
          <p:cNvPr id="1156098" name="Rectangle 2"/>
          <p:cNvSpPr>
            <a:spLocks noGrp="1" noRot="1" noChangeAspect="1" noChangeArrowheads="1" noTextEdit="1"/>
          </p:cNvSpPr>
          <p:nvPr>
            <p:ph type="sldImg"/>
          </p:nvPr>
        </p:nvSpPr>
        <p:spPr>
          <a:ln/>
        </p:spPr>
      </p:sp>
      <p:sp>
        <p:nvSpPr>
          <p:cNvPr id="1156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8355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65F38-B71E-4901-9737-27A6123E2F74}" type="slidenum">
              <a:rPr lang="en-US"/>
              <a:pPr/>
              <a:t>10</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312617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7083F-5A91-441B-BF3D-26BBCFF16A9A}" type="slidenum">
              <a:rPr lang="en-US"/>
              <a:pPr/>
              <a:t>91</a:t>
            </a:fld>
            <a:endParaRPr lang="en-US"/>
          </a:p>
        </p:txBody>
      </p:sp>
      <p:sp>
        <p:nvSpPr>
          <p:cNvPr id="1157122" name="Rectangle 2"/>
          <p:cNvSpPr>
            <a:spLocks noGrp="1" noRot="1" noChangeAspect="1" noChangeArrowheads="1" noTextEdit="1"/>
          </p:cNvSpPr>
          <p:nvPr>
            <p:ph type="sldImg"/>
          </p:nvPr>
        </p:nvSpPr>
        <p:spPr>
          <a:ln/>
        </p:spPr>
      </p:sp>
      <p:sp>
        <p:nvSpPr>
          <p:cNvPr id="1157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12038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7083F-5A91-441B-BF3D-26BBCFF16A9A}" type="slidenum">
              <a:rPr lang="en-US"/>
              <a:pPr/>
              <a:t>92</a:t>
            </a:fld>
            <a:endParaRPr lang="en-US"/>
          </a:p>
        </p:txBody>
      </p:sp>
      <p:sp>
        <p:nvSpPr>
          <p:cNvPr id="1157122" name="Rectangle 2"/>
          <p:cNvSpPr>
            <a:spLocks noGrp="1" noRot="1" noChangeAspect="1" noChangeArrowheads="1" noTextEdit="1"/>
          </p:cNvSpPr>
          <p:nvPr>
            <p:ph type="sldImg"/>
          </p:nvPr>
        </p:nvSpPr>
        <p:spPr>
          <a:ln/>
        </p:spPr>
      </p:sp>
      <p:sp>
        <p:nvSpPr>
          <p:cNvPr id="1157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9984098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95C7D-D7E6-4622-89A0-40ADA605E94C}" type="slidenum">
              <a:rPr lang="en-US"/>
              <a:pPr/>
              <a:t>93</a:t>
            </a:fld>
            <a:endParaRPr 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2346037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95C7D-D7E6-4622-89A0-40ADA605E94C}" type="slidenum">
              <a:rPr lang="en-US"/>
              <a:pPr/>
              <a:t>94</a:t>
            </a:fld>
            <a:endParaRPr 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9178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rot="16200000">
            <a:off x="-2806022" y="2878393"/>
            <a:ext cx="6258380" cy="73866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2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SEQUENTIAL Logic Design</a:t>
            </a:r>
            <a:endParaRPr lang="en-US" sz="42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ectangle 12"/>
          <p:cNvSpPr/>
          <p:nvPr userDrawn="1"/>
        </p:nvSpPr>
        <p:spPr>
          <a:xfrm>
            <a:off x="914400" y="0"/>
            <a:ext cx="8229600" cy="919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5638800" y="6477000"/>
            <a:ext cx="1905000" cy="307777"/>
          </a:xfrm>
          <a:prstGeom prst="rect">
            <a:avLst/>
          </a:prstGeom>
          <a:noFill/>
        </p:spPr>
        <p:txBody>
          <a:bodyPr wrap="square" rtlCol="0">
            <a:spAutoFit/>
          </a:bodyPr>
          <a:lstStyle/>
          <a:p>
            <a:r>
              <a:rPr lang="en-US" sz="1400" baseline="0" dirty="0" smtClean="0">
                <a:solidFill>
                  <a:schemeClr val="bg1">
                    <a:lumMod val="50000"/>
                  </a:schemeClr>
                </a:solidFill>
              </a:rPr>
              <a:t>Chapter 3 &lt;</a:t>
            </a:r>
            <a:fld id="{D1B2EFE9-D440-4A3B-858C-5FEDF5DD0E10}" type="slidenum">
              <a:rPr lang="en-US" sz="1400" smtClean="0">
                <a:solidFill>
                  <a:schemeClr val="bg1">
                    <a:lumMod val="50000"/>
                  </a:schemeClr>
                </a:solidFill>
              </a:rPr>
              <a:pPr/>
              <a:t>‹#›</a:t>
            </a:fld>
            <a:r>
              <a:rPr lang="en-US" sz="1400" dirty="0" smtClean="0">
                <a:solidFill>
                  <a:schemeClr val="bg1">
                    <a:lumMod val="50000"/>
                  </a:schemeClr>
                </a:solidFill>
              </a:rPr>
              <a:t>&gt; </a:t>
            </a:r>
            <a:endParaRPr lang="en-US" sz="1400" dirty="0">
              <a:solidFill>
                <a:schemeClr val="bg1">
                  <a:lumMod val="50000"/>
                </a:schemeClr>
              </a:solidFill>
            </a:endParaRPr>
          </a:p>
        </p:txBody>
      </p:sp>
    </p:spTree>
    <p:extLst>
      <p:ext uri="{BB962C8B-B14F-4D97-AF65-F5344CB8AC3E}">
        <p14:creationId xmlns:p14="http://schemas.microsoft.com/office/powerpoint/2010/main" val="375813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914400" y="0"/>
            <a:ext cx="8229600" cy="919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5638800" y="6474023"/>
            <a:ext cx="1981200" cy="307777"/>
          </a:xfrm>
          <a:prstGeom prst="rect">
            <a:avLst/>
          </a:prstGeom>
          <a:noFill/>
        </p:spPr>
        <p:txBody>
          <a:bodyPr wrap="square" rtlCol="0">
            <a:spAutoFit/>
          </a:bodyPr>
          <a:lstStyle/>
          <a:p>
            <a:r>
              <a:rPr lang="en-US" sz="1400" baseline="0" dirty="0" smtClean="0">
                <a:solidFill>
                  <a:schemeClr val="bg1">
                    <a:lumMod val="50000"/>
                  </a:schemeClr>
                </a:solidFill>
              </a:rPr>
              <a:t>Chapter 3 &lt;</a:t>
            </a:r>
            <a:fld id="{D1B2EFE9-D440-4A3B-858C-5FEDF5DD0E10}" type="slidenum">
              <a:rPr lang="en-US" sz="1400" smtClean="0">
                <a:solidFill>
                  <a:schemeClr val="bg1">
                    <a:lumMod val="50000"/>
                  </a:schemeClr>
                </a:solidFill>
              </a:rPr>
              <a:pPr/>
              <a:t>‹#›</a:t>
            </a:fld>
            <a:r>
              <a:rPr lang="en-US" sz="1400" dirty="0" smtClean="0">
                <a:solidFill>
                  <a:schemeClr val="bg1">
                    <a:lumMod val="50000"/>
                  </a:schemeClr>
                </a:solidFill>
              </a:rPr>
              <a:t>&gt; </a:t>
            </a:r>
            <a:endParaRPr lang="en-US" sz="1400" dirty="0">
              <a:solidFill>
                <a:schemeClr val="bg1">
                  <a:lumMod val="50000"/>
                </a:schemeClr>
              </a:solidFill>
            </a:endParaRPr>
          </a:p>
        </p:txBody>
      </p:sp>
      <p:sp>
        <p:nvSpPr>
          <p:cNvPr id="5" name="Rectangle 4"/>
          <p:cNvSpPr/>
          <p:nvPr userDrawn="1"/>
        </p:nvSpPr>
        <p:spPr>
          <a:xfrm rot="16200000">
            <a:off x="-2806017" y="2878393"/>
            <a:ext cx="6258380" cy="73866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2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Sequential Logic Design</a:t>
            </a:r>
            <a:endParaRPr lang="en-US" sz="42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04430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7772400" cy="4953000"/>
          </a:xfrm>
        </p:spPr>
        <p:txBody>
          <a:bodyPr/>
          <a:lstStyle/>
          <a:p>
            <a:pPr lvl="0"/>
            <a:endParaRPr lang="en-US" noProof="0" smtClean="0"/>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68946159-E475-47D9-8550-A9F0B445C791}" type="slidenum">
              <a:rPr lang="en-US"/>
              <a:pPr>
                <a:defRPr/>
              </a:pPr>
              <a:t>‹#›</a:t>
            </a:fld>
            <a:r>
              <a:rPr lang="en-US"/>
              <a:t>&gt;</a:t>
            </a:r>
          </a:p>
          <a:p>
            <a:pPr>
              <a:defRPr/>
            </a:pPr>
            <a:endParaRPr lang="en-GB"/>
          </a:p>
        </p:txBody>
      </p:sp>
    </p:spTree>
    <p:extLst>
      <p:ext uri="{BB962C8B-B14F-4D97-AF65-F5344CB8AC3E}">
        <p14:creationId xmlns:p14="http://schemas.microsoft.com/office/powerpoint/2010/main" val="1513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2007 Elsevier</a:t>
            </a:r>
            <a:endParaRPr lang="en-GB"/>
          </a:p>
        </p:txBody>
      </p:sp>
      <p:sp>
        <p:nvSpPr>
          <p:cNvPr id="5" name="Slide Number Placeholder 4"/>
          <p:cNvSpPr>
            <a:spLocks noGrp="1"/>
          </p:cNvSpPr>
          <p:nvPr>
            <p:ph type="sldNum" sz="quarter" idx="11"/>
          </p:nvPr>
        </p:nvSpPr>
        <p:spPr/>
        <p:txBody>
          <a:bodyPr/>
          <a:lstStyle>
            <a:lvl1pPr>
              <a:defRPr/>
            </a:lvl1pPr>
          </a:lstStyle>
          <a:p>
            <a:r>
              <a:rPr lang="en-US"/>
              <a:t>2-&lt;</a:t>
            </a:r>
            <a:fld id="{56772E6B-5AA2-4C5F-A7F8-95F9D4354597}" type="slidenum">
              <a:rPr lang="en-US"/>
              <a:pPr/>
              <a:t>‹#›</a:t>
            </a:fld>
            <a:r>
              <a:rPr lang="en-US"/>
              <a:t>&gt;</a:t>
            </a:r>
          </a:p>
          <a:p>
            <a:endParaRPr lang="en-GB"/>
          </a:p>
        </p:txBody>
      </p:sp>
    </p:spTree>
    <p:extLst>
      <p:ext uri="{BB962C8B-B14F-4D97-AF65-F5344CB8AC3E}">
        <p14:creationId xmlns:p14="http://schemas.microsoft.com/office/powerpoint/2010/main" val="292682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6" name="Slide Number Placeholder 5"/>
          <p:cNvSpPr>
            <a:spLocks noGrp="1"/>
          </p:cNvSpPr>
          <p:nvPr>
            <p:ph type="sldNum" sz="quarter" idx="11"/>
          </p:nvPr>
        </p:nvSpPr>
        <p:spPr>
          <a:xfrm>
            <a:off x="6096000" y="6248400"/>
            <a:ext cx="1905000" cy="457200"/>
          </a:xfrm>
        </p:spPr>
        <p:txBody>
          <a:bodyPr/>
          <a:lstStyle>
            <a:lvl1pPr>
              <a:defRPr/>
            </a:lvl1pPr>
          </a:lstStyle>
          <a:p>
            <a:r>
              <a:rPr lang="en-US"/>
              <a:t>2-&lt;</a:t>
            </a:r>
            <a:fld id="{3D7F715D-3209-482A-ABCD-4F9C0036FCD6}" type="slidenum">
              <a:rPr lang="en-US"/>
              <a:pPr/>
              <a:t>‹#›</a:t>
            </a:fld>
            <a:r>
              <a:rPr lang="en-US"/>
              <a:t>&gt;</a:t>
            </a:r>
          </a:p>
          <a:p>
            <a:endParaRPr lang="en-GB"/>
          </a:p>
        </p:txBody>
      </p:sp>
    </p:spTree>
    <p:extLst>
      <p:ext uri="{BB962C8B-B14F-4D97-AF65-F5344CB8AC3E}">
        <p14:creationId xmlns:p14="http://schemas.microsoft.com/office/powerpoint/2010/main" val="51399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7" name="Slide Number Placeholder 6"/>
          <p:cNvSpPr>
            <a:spLocks noGrp="1"/>
          </p:cNvSpPr>
          <p:nvPr>
            <p:ph type="sldNum" sz="quarter" idx="11"/>
          </p:nvPr>
        </p:nvSpPr>
        <p:spPr>
          <a:xfrm>
            <a:off x="6096000" y="6248400"/>
            <a:ext cx="1905000" cy="457200"/>
          </a:xfrm>
        </p:spPr>
        <p:txBody>
          <a:bodyPr/>
          <a:lstStyle>
            <a:lvl1pPr>
              <a:defRPr/>
            </a:lvl1pPr>
          </a:lstStyle>
          <a:p>
            <a:r>
              <a:rPr lang="en-US"/>
              <a:t>2-&lt;</a:t>
            </a:r>
            <a:fld id="{DD0BCF35-A1C1-47C4-BF2B-8B9B8D4EBCAE}" type="slidenum">
              <a:rPr lang="en-US"/>
              <a:pPr/>
              <a:t>‹#›</a:t>
            </a:fld>
            <a:r>
              <a:rPr lang="en-US"/>
              <a:t>&gt;</a:t>
            </a:r>
          </a:p>
          <a:p>
            <a:endParaRPr lang="en-GB"/>
          </a:p>
        </p:txBody>
      </p:sp>
    </p:spTree>
    <p:extLst>
      <p:ext uri="{BB962C8B-B14F-4D97-AF65-F5344CB8AC3E}">
        <p14:creationId xmlns:p14="http://schemas.microsoft.com/office/powerpoint/2010/main" val="73024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2007 Elsevier</a:t>
            </a:r>
            <a:endParaRPr lang="en-GB"/>
          </a:p>
        </p:txBody>
      </p:sp>
      <p:sp>
        <p:nvSpPr>
          <p:cNvPr id="6" name="Slide Number Placeholder 5"/>
          <p:cNvSpPr>
            <a:spLocks noGrp="1"/>
          </p:cNvSpPr>
          <p:nvPr>
            <p:ph type="sldNum" sz="quarter" idx="11"/>
          </p:nvPr>
        </p:nvSpPr>
        <p:spPr/>
        <p:txBody>
          <a:bodyPr/>
          <a:lstStyle>
            <a:lvl1pPr>
              <a:defRPr/>
            </a:lvl1pPr>
          </a:lstStyle>
          <a:p>
            <a:r>
              <a:rPr lang="en-US"/>
              <a:t>2-&lt;</a:t>
            </a:r>
            <a:fld id="{C0FBBB96-A630-4B05-BA47-6FDCC80A2530}" type="slidenum">
              <a:rPr lang="en-US"/>
              <a:pPr/>
              <a:t>‹#›</a:t>
            </a:fld>
            <a:r>
              <a:rPr lang="en-US"/>
              <a:t>&gt;</a:t>
            </a:r>
          </a:p>
          <a:p>
            <a:endParaRPr lang="en-GB"/>
          </a:p>
        </p:txBody>
      </p:sp>
    </p:spTree>
    <p:extLst>
      <p:ext uri="{BB962C8B-B14F-4D97-AF65-F5344CB8AC3E}">
        <p14:creationId xmlns:p14="http://schemas.microsoft.com/office/powerpoint/2010/main" val="323466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7" name="Slide Number Placeholder 6"/>
          <p:cNvSpPr>
            <a:spLocks noGrp="1"/>
          </p:cNvSpPr>
          <p:nvPr>
            <p:ph type="sldNum" sz="quarter" idx="11"/>
          </p:nvPr>
        </p:nvSpPr>
        <p:spPr>
          <a:xfrm>
            <a:off x="6096000" y="6248400"/>
            <a:ext cx="1905000" cy="457200"/>
          </a:xfrm>
        </p:spPr>
        <p:txBody>
          <a:bodyPr/>
          <a:lstStyle>
            <a:lvl1pPr>
              <a:defRPr/>
            </a:lvl1pPr>
          </a:lstStyle>
          <a:p>
            <a:r>
              <a:rPr lang="en-US"/>
              <a:t>2-&lt;</a:t>
            </a:r>
            <a:fld id="{B8D13B05-696B-43F3-A133-03DEFFF24850}" type="slidenum">
              <a:rPr lang="en-US"/>
              <a:pPr/>
              <a:t>‹#›</a:t>
            </a:fld>
            <a:r>
              <a:rPr lang="en-US"/>
              <a:t>&gt;</a:t>
            </a:r>
          </a:p>
          <a:p>
            <a:endParaRPr lang="en-GB"/>
          </a:p>
        </p:txBody>
      </p:sp>
    </p:spTree>
    <p:extLst>
      <p:ext uri="{BB962C8B-B14F-4D97-AF65-F5344CB8AC3E}">
        <p14:creationId xmlns:p14="http://schemas.microsoft.com/office/powerpoint/2010/main" val="273070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 y="101600"/>
            <a:ext cx="7772400" cy="889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8" name="Slide Number Placeholder 7"/>
          <p:cNvSpPr>
            <a:spLocks noGrp="1"/>
          </p:cNvSpPr>
          <p:nvPr>
            <p:ph type="sldNum" sz="quarter" idx="11"/>
          </p:nvPr>
        </p:nvSpPr>
        <p:spPr>
          <a:xfrm>
            <a:off x="6096000" y="6248400"/>
            <a:ext cx="1905000" cy="457200"/>
          </a:xfrm>
        </p:spPr>
        <p:txBody>
          <a:bodyPr/>
          <a:lstStyle>
            <a:lvl1pPr>
              <a:defRPr/>
            </a:lvl1pPr>
          </a:lstStyle>
          <a:p>
            <a:r>
              <a:rPr lang="en-US"/>
              <a:t>2-&lt;</a:t>
            </a:r>
            <a:fld id="{ABE97F21-FF4B-4B80-811E-C7802C99A8A5}" type="slidenum">
              <a:rPr lang="en-US"/>
              <a:pPr/>
              <a:t>‹#›</a:t>
            </a:fld>
            <a:r>
              <a:rPr lang="en-US"/>
              <a:t>&gt;</a:t>
            </a:r>
          </a:p>
          <a:p>
            <a:endParaRPr lang="en-GB"/>
          </a:p>
        </p:txBody>
      </p:sp>
    </p:spTree>
    <p:extLst>
      <p:ext uri="{BB962C8B-B14F-4D97-AF65-F5344CB8AC3E}">
        <p14:creationId xmlns:p14="http://schemas.microsoft.com/office/powerpoint/2010/main" val="274751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6080-453C-4BEF-9A1F-F094B996EB79}" type="datetimeFigureOut">
              <a:rPr lang="en-US" smtClean="0"/>
              <a:t>11/11/2015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2EFE9-D440-4A3B-858C-5FEDF5DD0E10}" type="slidenum">
              <a:rPr lang="en-US" smtClean="0"/>
              <a:t>‹#›</a:t>
            </a:fld>
            <a:endParaRPr lang="en-US"/>
          </a:p>
        </p:txBody>
      </p:sp>
    </p:spTree>
    <p:extLst>
      <p:ext uri="{BB962C8B-B14F-4D97-AF65-F5344CB8AC3E}">
        <p14:creationId xmlns:p14="http://schemas.microsoft.com/office/powerpoint/2010/main" val="153350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9.xml"/><Relationship Id="rId7" Type="http://schemas.openxmlformats.org/officeDocument/2006/relationships/notesSlide" Target="../notesSlides/notesSlide9.xml"/><Relationship Id="rId2" Type="http://schemas.openxmlformats.org/officeDocument/2006/relationships/tags" Target="../tags/tag28.xml"/><Relationship Id="rId1" Type="http://schemas.openxmlformats.org/officeDocument/2006/relationships/vmlDrawing" Target="../drawings/vmlDrawing5.vml"/><Relationship Id="rId6" Type="http://schemas.openxmlformats.org/officeDocument/2006/relationships/slideLayout" Target="../slideLayouts/slideLayout2.xml"/><Relationship Id="rId11" Type="http://schemas.openxmlformats.org/officeDocument/2006/relationships/image" Target="../media/image10.wmf"/><Relationship Id="rId5" Type="http://schemas.openxmlformats.org/officeDocument/2006/relationships/tags" Target="../tags/tag31.xml"/><Relationship Id="rId10" Type="http://schemas.openxmlformats.org/officeDocument/2006/relationships/oleObject" Target="../embeddings/oleObject8.bin"/><Relationship Id="rId4" Type="http://schemas.openxmlformats.org/officeDocument/2006/relationships/tags" Target="../tags/tag30.xml"/><Relationship Id="rId9" Type="http://schemas.openxmlformats.org/officeDocument/2006/relationships/image" Target="../media/image9.emf"/></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3.xml"/><Relationship Id="rId7" Type="http://schemas.openxmlformats.org/officeDocument/2006/relationships/slideLayout" Target="../slideLayouts/slideLayout2.xml"/><Relationship Id="rId12" Type="http://schemas.openxmlformats.org/officeDocument/2006/relationships/image" Target="../media/image10.wmf"/><Relationship Id="rId2" Type="http://schemas.openxmlformats.org/officeDocument/2006/relationships/tags" Target="../tags/tag32.xml"/><Relationship Id="rId1" Type="http://schemas.openxmlformats.org/officeDocument/2006/relationships/vmlDrawing" Target="../drawings/vmlDrawing6.vml"/><Relationship Id="rId6" Type="http://schemas.openxmlformats.org/officeDocument/2006/relationships/tags" Target="../tags/tag36.xml"/><Relationship Id="rId11" Type="http://schemas.openxmlformats.org/officeDocument/2006/relationships/oleObject" Target="../embeddings/oleObject10.bin"/><Relationship Id="rId5" Type="http://schemas.openxmlformats.org/officeDocument/2006/relationships/tags" Target="../tags/tag35.xml"/><Relationship Id="rId10" Type="http://schemas.openxmlformats.org/officeDocument/2006/relationships/image" Target="../media/image11.emf"/><Relationship Id="rId4" Type="http://schemas.openxmlformats.org/officeDocument/2006/relationships/tags" Target="../tags/tag34.xml"/><Relationship Id="rId9"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2.wmf"/><Relationship Id="rId2" Type="http://schemas.openxmlformats.org/officeDocument/2006/relationships/tags" Target="../tags/tag3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40.xml"/><Relationship Id="rId7" Type="http://schemas.openxmlformats.org/officeDocument/2006/relationships/notesSlide" Target="../notesSlides/notesSlide12.xml"/><Relationship Id="rId2" Type="http://schemas.openxmlformats.org/officeDocument/2006/relationships/tags" Target="../tags/tag39.xml"/><Relationship Id="rId1"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image" Target="../media/image13.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6.emf"/><Relationship Id="rId3" Type="http://schemas.openxmlformats.org/officeDocument/2006/relationships/tags" Target="../tags/tag44.xml"/><Relationship Id="rId7" Type="http://schemas.openxmlformats.org/officeDocument/2006/relationships/notesSlide" Target="../notesSlides/notesSlide13.xml"/><Relationship Id="rId12" Type="http://schemas.openxmlformats.org/officeDocument/2006/relationships/oleObject" Target="../embeddings/oleObject15.bin"/><Relationship Id="rId2" Type="http://schemas.openxmlformats.org/officeDocument/2006/relationships/tags" Target="../tags/tag43.xml"/><Relationship Id="rId1" Type="http://schemas.openxmlformats.org/officeDocument/2006/relationships/vmlDrawing" Target="../drawings/vmlDrawing9.vml"/><Relationship Id="rId6" Type="http://schemas.openxmlformats.org/officeDocument/2006/relationships/slideLayout" Target="../slideLayouts/slideLayout2.xml"/><Relationship Id="rId11" Type="http://schemas.openxmlformats.org/officeDocument/2006/relationships/image" Target="../media/image15.wmf"/><Relationship Id="rId5" Type="http://schemas.openxmlformats.org/officeDocument/2006/relationships/tags" Target="../tags/tag46.xml"/><Relationship Id="rId10" Type="http://schemas.openxmlformats.org/officeDocument/2006/relationships/oleObject" Target="../embeddings/oleObject14.bin"/><Relationship Id="rId4" Type="http://schemas.openxmlformats.org/officeDocument/2006/relationships/tags" Target="../tags/tag45.xml"/><Relationship Id="rId9" Type="http://schemas.openxmlformats.org/officeDocument/2006/relationships/image" Target="../media/image14.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7.wmf"/><Relationship Id="rId3" Type="http://schemas.openxmlformats.org/officeDocument/2006/relationships/tags" Target="../tags/tag48.xml"/><Relationship Id="rId7" Type="http://schemas.openxmlformats.org/officeDocument/2006/relationships/notesSlide" Target="../notesSlides/notesSlide14.xml"/><Relationship Id="rId12" Type="http://schemas.openxmlformats.org/officeDocument/2006/relationships/oleObject" Target="../embeddings/oleObject18.bin"/><Relationship Id="rId2" Type="http://schemas.openxmlformats.org/officeDocument/2006/relationships/tags" Target="../tags/tag47.xml"/><Relationship Id="rId1" Type="http://schemas.openxmlformats.org/officeDocument/2006/relationships/vmlDrawing" Target="../drawings/vmlDrawing10.vml"/><Relationship Id="rId6" Type="http://schemas.openxmlformats.org/officeDocument/2006/relationships/slideLayout" Target="../slideLayouts/slideLayout2.xml"/><Relationship Id="rId11" Type="http://schemas.openxmlformats.org/officeDocument/2006/relationships/image" Target="../media/image15.wmf"/><Relationship Id="rId5" Type="http://schemas.openxmlformats.org/officeDocument/2006/relationships/tags" Target="../tags/tag50.xml"/><Relationship Id="rId10" Type="http://schemas.openxmlformats.org/officeDocument/2006/relationships/oleObject" Target="../embeddings/oleObject17.bin"/><Relationship Id="rId4" Type="http://schemas.openxmlformats.org/officeDocument/2006/relationships/tags" Target="../tags/tag49.xml"/><Relationship Id="rId9" Type="http://schemas.openxmlformats.org/officeDocument/2006/relationships/image" Target="../media/image14.wmf"/></Relationships>
</file>

<file path=ppt/slides/_rels/slide1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2.xml"/><Relationship Id="rId7" Type="http://schemas.openxmlformats.org/officeDocument/2006/relationships/oleObject" Target="../embeddings/oleObject19.bin"/><Relationship Id="rId2" Type="http://schemas.openxmlformats.org/officeDocument/2006/relationships/tags" Target="../tags/tag51.xml"/><Relationship Id="rId1" Type="http://schemas.openxmlformats.org/officeDocument/2006/relationships/vmlDrawing" Target="../drawings/vmlDrawing11.v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55.xml"/><Relationship Id="rId7" Type="http://schemas.openxmlformats.org/officeDocument/2006/relationships/notesSlide" Target="../notesSlides/notesSlide16.xml"/><Relationship Id="rId2" Type="http://schemas.openxmlformats.org/officeDocument/2006/relationships/tags" Target="../tags/tag54.xml"/><Relationship Id="rId1" Type="http://schemas.openxmlformats.org/officeDocument/2006/relationships/vmlDrawing" Target="../drawings/vmlDrawing12.v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19.wmf"/></Relationships>
</file>

<file path=ppt/slides/_rels/slide1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tags" Target="../tags/tag59.xml"/><Relationship Id="rId7" Type="http://schemas.openxmlformats.org/officeDocument/2006/relationships/oleObject" Target="../embeddings/oleObject21.bin"/><Relationship Id="rId12" Type="http://schemas.openxmlformats.org/officeDocument/2006/relationships/image" Target="../media/image21.wmf"/><Relationship Id="rId2" Type="http://schemas.openxmlformats.org/officeDocument/2006/relationships/tags" Target="../tags/tag58.xml"/><Relationship Id="rId1" Type="http://schemas.openxmlformats.org/officeDocument/2006/relationships/vmlDrawing" Target="../drawings/vmlDrawing13.vml"/><Relationship Id="rId6" Type="http://schemas.openxmlformats.org/officeDocument/2006/relationships/notesSlide" Target="../notesSlides/notesSlide17.xml"/><Relationship Id="rId11" Type="http://schemas.openxmlformats.org/officeDocument/2006/relationships/oleObject" Target="../embeddings/oleObject23.bin"/><Relationship Id="rId5" Type="http://schemas.openxmlformats.org/officeDocument/2006/relationships/slideLayout" Target="../slideLayouts/slideLayout2.xml"/><Relationship Id="rId10" Type="http://schemas.openxmlformats.org/officeDocument/2006/relationships/image" Target="../media/image20.wmf"/><Relationship Id="rId4" Type="http://schemas.openxmlformats.org/officeDocument/2006/relationships/tags" Target="../tags/tag60.xml"/><Relationship Id="rId9"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tags" Target="../tags/tag62.xml"/><Relationship Id="rId7" Type="http://schemas.openxmlformats.org/officeDocument/2006/relationships/oleObject" Target="../embeddings/oleObject24.bin"/><Relationship Id="rId12" Type="http://schemas.openxmlformats.org/officeDocument/2006/relationships/image" Target="../media/image20.wmf"/><Relationship Id="rId2" Type="http://schemas.openxmlformats.org/officeDocument/2006/relationships/tags" Target="../tags/tag61.xml"/><Relationship Id="rId1" Type="http://schemas.openxmlformats.org/officeDocument/2006/relationships/vmlDrawing" Target="../drawings/vmlDrawing14.vml"/><Relationship Id="rId6" Type="http://schemas.openxmlformats.org/officeDocument/2006/relationships/notesSlide" Target="../notesSlides/notesSlide18.xml"/><Relationship Id="rId11" Type="http://schemas.openxmlformats.org/officeDocument/2006/relationships/oleObject" Target="../embeddings/oleObject26.bin"/><Relationship Id="rId5" Type="http://schemas.openxmlformats.org/officeDocument/2006/relationships/slideLayout" Target="../slideLayouts/slideLayout2.xml"/><Relationship Id="rId10" Type="http://schemas.openxmlformats.org/officeDocument/2006/relationships/image" Target="../media/image15.wmf"/><Relationship Id="rId4" Type="http://schemas.openxmlformats.org/officeDocument/2006/relationships/tags" Target="../tags/tag63.xml"/><Relationship Id="rId9"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tags" Target="../tags/tag65.xml"/><Relationship Id="rId7" Type="http://schemas.openxmlformats.org/officeDocument/2006/relationships/oleObject" Target="../embeddings/oleObject27.bin"/><Relationship Id="rId2" Type="http://schemas.openxmlformats.org/officeDocument/2006/relationships/tags" Target="../tags/tag64.xml"/><Relationship Id="rId1" Type="http://schemas.openxmlformats.org/officeDocument/2006/relationships/vmlDrawing" Target="../drawings/vmlDrawing15.vml"/><Relationship Id="rId6" Type="http://schemas.openxmlformats.org/officeDocument/2006/relationships/notesSlide" Target="../notesSlides/notesSlide19.xml"/><Relationship Id="rId5" Type="http://schemas.openxmlformats.org/officeDocument/2006/relationships/slideLayout" Target="../slideLayouts/slideLayout2.xml"/><Relationship Id="rId10" Type="http://schemas.openxmlformats.org/officeDocument/2006/relationships/image" Target="../media/image24.wmf"/><Relationship Id="rId4" Type="http://schemas.openxmlformats.org/officeDocument/2006/relationships/tags" Target="../tags/tag66.xml"/><Relationship Id="rId9"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68.xml"/><Relationship Id="rId7" Type="http://schemas.openxmlformats.org/officeDocument/2006/relationships/oleObject" Target="../embeddings/oleObject29.bin"/><Relationship Id="rId2" Type="http://schemas.openxmlformats.org/officeDocument/2006/relationships/tags" Target="../tags/tag67.xml"/><Relationship Id="rId1" Type="http://schemas.openxmlformats.org/officeDocument/2006/relationships/vmlDrawing" Target="../drawings/vmlDrawing16.v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2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tags" Target="../tags/tag71.xml"/><Relationship Id="rId7" Type="http://schemas.openxmlformats.org/officeDocument/2006/relationships/oleObject" Target="../embeddings/oleObject30.bin"/><Relationship Id="rId2" Type="http://schemas.openxmlformats.org/officeDocument/2006/relationships/tags" Target="../tags/tag70.xml"/><Relationship Id="rId1" Type="http://schemas.openxmlformats.org/officeDocument/2006/relationships/vmlDrawing" Target="../drawings/vmlDrawing17.v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tags" Target="../tags/tag76.xml"/><Relationship Id="rId7" Type="http://schemas.openxmlformats.org/officeDocument/2006/relationships/oleObject" Target="../embeddings/oleObject31.bin"/><Relationship Id="rId2" Type="http://schemas.openxmlformats.org/officeDocument/2006/relationships/tags" Target="../tags/tag75.xml"/><Relationship Id="rId1" Type="http://schemas.openxmlformats.org/officeDocument/2006/relationships/vmlDrawing" Target="../drawings/vmlDrawing18.v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25.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tags" Target="../tags/tag79.xml"/><Relationship Id="rId7" Type="http://schemas.openxmlformats.org/officeDocument/2006/relationships/oleObject" Target="../embeddings/oleObject32.bin"/><Relationship Id="rId2" Type="http://schemas.openxmlformats.org/officeDocument/2006/relationships/tags" Target="../tags/tag78.xml"/><Relationship Id="rId1" Type="http://schemas.openxmlformats.org/officeDocument/2006/relationships/vmlDrawing" Target="../drawings/vmlDrawing19.v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80.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tags" Target="../tags/tag82.xml"/><Relationship Id="rId7" Type="http://schemas.openxmlformats.org/officeDocument/2006/relationships/notesSlide" Target="../notesSlides/notesSlide25.xml"/><Relationship Id="rId2" Type="http://schemas.openxmlformats.org/officeDocument/2006/relationships/tags" Target="../tags/tag81.xml"/><Relationship Id="rId1" Type="http://schemas.openxmlformats.org/officeDocument/2006/relationships/vmlDrawing" Target="../drawings/vmlDrawing20.vml"/><Relationship Id="rId6" Type="http://schemas.openxmlformats.org/officeDocument/2006/relationships/slideLayout" Target="../slideLayouts/slideLayout2.xml"/><Relationship Id="rId11" Type="http://schemas.openxmlformats.org/officeDocument/2006/relationships/image" Target="../media/image30.wmf"/><Relationship Id="rId5" Type="http://schemas.openxmlformats.org/officeDocument/2006/relationships/tags" Target="../tags/tag84.xml"/><Relationship Id="rId10" Type="http://schemas.openxmlformats.org/officeDocument/2006/relationships/oleObject" Target="../embeddings/oleObject34.bin"/><Relationship Id="rId4" Type="http://schemas.openxmlformats.org/officeDocument/2006/relationships/tags" Target="../tags/tag83.xml"/><Relationship Id="rId9" Type="http://schemas.openxmlformats.org/officeDocument/2006/relationships/image" Target="../media/image29.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86.xml"/><Relationship Id="rId7" Type="http://schemas.openxmlformats.org/officeDocument/2006/relationships/notesSlide" Target="../notesSlides/notesSlide26.xml"/><Relationship Id="rId2" Type="http://schemas.openxmlformats.org/officeDocument/2006/relationships/tags" Target="../tags/tag85.xml"/><Relationship Id="rId1" Type="http://schemas.openxmlformats.org/officeDocument/2006/relationships/vmlDrawing" Target="../drawings/vmlDrawing21.vml"/><Relationship Id="rId6" Type="http://schemas.openxmlformats.org/officeDocument/2006/relationships/slideLayout" Target="../slideLayouts/slideLayout2.xml"/><Relationship Id="rId11" Type="http://schemas.openxmlformats.org/officeDocument/2006/relationships/image" Target="../media/image31.wmf"/><Relationship Id="rId5" Type="http://schemas.openxmlformats.org/officeDocument/2006/relationships/tags" Target="../tags/tag88.xml"/><Relationship Id="rId10" Type="http://schemas.openxmlformats.org/officeDocument/2006/relationships/oleObject" Target="../embeddings/oleObject36.bin"/><Relationship Id="rId4" Type="http://schemas.openxmlformats.org/officeDocument/2006/relationships/tags" Target="../tags/tag87.xml"/><Relationship Id="rId9" Type="http://schemas.openxmlformats.org/officeDocument/2006/relationships/image" Target="../media/image30.w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8.xml"/><Relationship Id="rId13" Type="http://schemas.openxmlformats.org/officeDocument/2006/relationships/oleObject" Target="../embeddings/oleObject39.bin"/><Relationship Id="rId3" Type="http://schemas.openxmlformats.org/officeDocument/2006/relationships/tags" Target="../tags/tag92.xml"/><Relationship Id="rId7" Type="http://schemas.openxmlformats.org/officeDocument/2006/relationships/slideLayout" Target="../slideLayouts/slideLayout2.xml"/><Relationship Id="rId12" Type="http://schemas.openxmlformats.org/officeDocument/2006/relationships/image" Target="../media/image33.wmf"/><Relationship Id="rId2" Type="http://schemas.openxmlformats.org/officeDocument/2006/relationships/tags" Target="../tags/tag91.xml"/><Relationship Id="rId1" Type="http://schemas.openxmlformats.org/officeDocument/2006/relationships/vmlDrawing" Target="../drawings/vmlDrawing22.vml"/><Relationship Id="rId6" Type="http://schemas.openxmlformats.org/officeDocument/2006/relationships/tags" Target="../tags/tag95.xml"/><Relationship Id="rId11" Type="http://schemas.openxmlformats.org/officeDocument/2006/relationships/oleObject" Target="../embeddings/oleObject38.bin"/><Relationship Id="rId5" Type="http://schemas.openxmlformats.org/officeDocument/2006/relationships/tags" Target="../tags/tag94.xml"/><Relationship Id="rId10" Type="http://schemas.openxmlformats.org/officeDocument/2006/relationships/image" Target="../media/image32.wmf"/><Relationship Id="rId4" Type="http://schemas.openxmlformats.org/officeDocument/2006/relationships/tags" Target="../tags/tag93.xml"/><Relationship Id="rId9" Type="http://schemas.openxmlformats.org/officeDocument/2006/relationships/oleObject" Target="../embeddings/oleObject37.bin"/><Relationship Id="rId14" Type="http://schemas.openxmlformats.org/officeDocument/2006/relationships/image" Target="../media/image34.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tags" Target="../tags/tag97.xml"/><Relationship Id="rId7" Type="http://schemas.openxmlformats.org/officeDocument/2006/relationships/oleObject" Target="../embeddings/oleObject40.bin"/><Relationship Id="rId2" Type="http://schemas.openxmlformats.org/officeDocument/2006/relationships/tags" Target="../tags/tag96.xml"/><Relationship Id="rId1" Type="http://schemas.openxmlformats.org/officeDocument/2006/relationships/vmlDrawing" Target="../drawings/vmlDrawing23.v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3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tags" Target="../tags/tag100.xml"/><Relationship Id="rId7" Type="http://schemas.openxmlformats.org/officeDocument/2006/relationships/oleObject" Target="../embeddings/oleObject41.bin"/><Relationship Id="rId2" Type="http://schemas.openxmlformats.org/officeDocument/2006/relationships/tags" Target="../tags/tag99.xml"/><Relationship Id="rId1" Type="http://schemas.openxmlformats.org/officeDocument/2006/relationships/vmlDrawing" Target="../drawings/vmlDrawing24.v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01.xml"/></Relationships>
</file>

<file path=ppt/slides/_rels/slide32.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tags" Target="../tags/tag103.xml"/><Relationship Id="rId7" Type="http://schemas.openxmlformats.org/officeDocument/2006/relationships/oleObject" Target="../embeddings/oleObject42.bin"/><Relationship Id="rId2" Type="http://schemas.openxmlformats.org/officeDocument/2006/relationships/tags" Target="../tags/tag102.xml"/><Relationship Id="rId1" Type="http://schemas.openxmlformats.org/officeDocument/2006/relationships/vmlDrawing" Target="../drawings/vmlDrawing25.v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3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tags" Target="../tags/tag106.xml"/><Relationship Id="rId7" Type="http://schemas.openxmlformats.org/officeDocument/2006/relationships/oleObject" Target="../embeddings/oleObject43.bin"/><Relationship Id="rId2" Type="http://schemas.openxmlformats.org/officeDocument/2006/relationships/tags" Target="../tags/tag105.xml"/><Relationship Id="rId1" Type="http://schemas.openxmlformats.org/officeDocument/2006/relationships/vmlDrawing" Target="../drawings/vmlDrawing26.v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07.xml"/></Relationships>
</file>

<file path=ppt/slides/_rels/slide3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tags" Target="../tags/tag109.xml"/><Relationship Id="rId7" Type="http://schemas.openxmlformats.org/officeDocument/2006/relationships/oleObject" Target="../embeddings/oleObject44.bin"/><Relationship Id="rId2" Type="http://schemas.openxmlformats.org/officeDocument/2006/relationships/tags" Target="../tags/tag108.xml"/><Relationship Id="rId1" Type="http://schemas.openxmlformats.org/officeDocument/2006/relationships/vmlDrawing" Target="../drawings/vmlDrawing27.v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notesSlide" Target="../notesSlides/notesSlide37.xml"/><Relationship Id="rId5" Type="http://schemas.openxmlformats.org/officeDocument/2006/relationships/tags" Target="../tags/tag122.xml"/><Relationship Id="rId10" Type="http://schemas.openxmlformats.org/officeDocument/2006/relationships/slideLayout" Target="../slideLayouts/slideLayout2.xml"/><Relationship Id="rId4" Type="http://schemas.openxmlformats.org/officeDocument/2006/relationships/tags" Target="../tags/tag121.xml"/><Relationship Id="rId9" Type="http://schemas.openxmlformats.org/officeDocument/2006/relationships/tags" Target="../tags/tag12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notesSlide" Target="../notesSlides/notesSlide39.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vmlDrawing" Target="../drawings/vmlDrawing28.vml"/><Relationship Id="rId6" Type="http://schemas.openxmlformats.org/officeDocument/2006/relationships/image" Target="../media/image40.wmf"/><Relationship Id="rId5" Type="http://schemas.openxmlformats.org/officeDocument/2006/relationships/oleObject" Target="../embeddings/oleObject45.bin"/><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vmlDrawing" Target="../drawings/vmlDrawing29.vml"/><Relationship Id="rId6" Type="http://schemas.openxmlformats.org/officeDocument/2006/relationships/image" Target="../media/image41.wmf"/><Relationship Id="rId5" Type="http://schemas.openxmlformats.org/officeDocument/2006/relationships/oleObject" Target="../embeddings/oleObject46.bin"/><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vmlDrawing" Target="../drawings/vmlDrawing30.vml"/><Relationship Id="rId6" Type="http://schemas.openxmlformats.org/officeDocument/2006/relationships/image" Target="../media/image42.wmf"/><Relationship Id="rId5" Type="http://schemas.openxmlformats.org/officeDocument/2006/relationships/oleObject" Target="../embeddings/oleObject47.bin"/><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tags" Target="../tags/tag138.xml"/><Relationship Id="rId7" Type="http://schemas.openxmlformats.org/officeDocument/2006/relationships/image" Target="../media/image43.wmf"/><Relationship Id="rId2" Type="http://schemas.openxmlformats.org/officeDocument/2006/relationships/tags" Target="../tags/tag137.xml"/><Relationship Id="rId1" Type="http://schemas.openxmlformats.org/officeDocument/2006/relationships/vmlDrawing" Target="../drawings/vmlDrawing31.vml"/><Relationship Id="rId6" Type="http://schemas.openxmlformats.org/officeDocument/2006/relationships/oleObject" Target="../embeddings/oleObject48.bin"/><Relationship Id="rId5" Type="http://schemas.openxmlformats.org/officeDocument/2006/relationships/notesSlide" Target="../notesSlides/notesSlide43.xml"/><Relationship Id="rId4" Type="http://schemas.openxmlformats.org/officeDocument/2006/relationships/slideLayout" Target="../slideLayouts/slideLayout2.xml"/><Relationship Id="rId9" Type="http://schemas.openxmlformats.org/officeDocument/2006/relationships/image" Target="../media/image39.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40.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6.emf"/><Relationship Id="rId2" Type="http://schemas.openxmlformats.org/officeDocument/2006/relationships/tags" Target="../tags/tag141.xml"/><Relationship Id="rId1" Type="http://schemas.openxmlformats.org/officeDocument/2006/relationships/vmlDrawing" Target="../drawings/vmlDrawing32.vml"/><Relationship Id="rId6" Type="http://schemas.openxmlformats.org/officeDocument/2006/relationships/image" Target="../media/image45.emf"/><Relationship Id="rId5" Type="http://schemas.openxmlformats.org/officeDocument/2006/relationships/oleObject" Target="../embeddings/oleObject50.bin"/><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notesSlide" Target="../notesSlides/notesSlide48.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2.xml"/><Relationship Id="rId5" Type="http://schemas.openxmlformats.org/officeDocument/2006/relationships/tags" Target="../tags/tag149.xml"/><Relationship Id="rId4" Type="http://schemas.openxmlformats.org/officeDocument/2006/relationships/tags" Target="../tags/tag14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160.xml"/><Relationship Id="rId4" Type="http://schemas.openxmlformats.org/officeDocument/2006/relationships/image" Target="../media/image47.emf"/></Relationships>
</file>

<file path=ppt/slides/_rels/slide5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49.emf"/><Relationship Id="rId4" Type="http://schemas.openxmlformats.org/officeDocument/2006/relationships/oleObject" Target="../embeddings/oleObject5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58.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tags" Target="../tags/tag163.xml"/><Relationship Id="rId7" Type="http://schemas.openxmlformats.org/officeDocument/2006/relationships/oleObject" Target="../embeddings/oleObject52.bin"/><Relationship Id="rId2" Type="http://schemas.openxmlformats.org/officeDocument/2006/relationships/tags" Target="../tags/tag162.xml"/><Relationship Id="rId1" Type="http://schemas.openxmlformats.org/officeDocument/2006/relationships/vmlDrawing" Target="../drawings/vmlDrawing34.vml"/><Relationship Id="rId6" Type="http://schemas.openxmlformats.org/officeDocument/2006/relationships/notesSlide" Target="../notesSlides/notesSlide57.xml"/><Relationship Id="rId5" Type="http://schemas.openxmlformats.org/officeDocument/2006/relationships/slideLayout" Target="../slideLayouts/slideLayout2.xml"/><Relationship Id="rId10" Type="http://schemas.openxmlformats.org/officeDocument/2006/relationships/image" Target="../media/image51.wmf"/><Relationship Id="rId4" Type="http://schemas.openxmlformats.org/officeDocument/2006/relationships/tags" Target="../tags/tag164.xml"/><Relationship Id="rId9" Type="http://schemas.openxmlformats.org/officeDocument/2006/relationships/oleObject" Target="../embeddings/oleObject53.bin"/></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vmlDrawing" Target="../drawings/vmlDrawing35.vml"/><Relationship Id="rId6" Type="http://schemas.openxmlformats.org/officeDocument/2006/relationships/image" Target="../media/image52.wmf"/><Relationship Id="rId5" Type="http://schemas.openxmlformats.org/officeDocument/2006/relationships/oleObject" Target="../embeddings/oleObject54.bin"/><Relationship Id="rId4"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8.xml"/><Relationship Id="rId7" Type="http://schemas.openxmlformats.org/officeDocument/2006/relationships/notesSlide" Target="../notesSlides/notesSlide5.xml"/><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3.wmf"/></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vmlDrawing" Target="../drawings/vmlDrawing36.vml"/><Relationship Id="rId6" Type="http://schemas.openxmlformats.org/officeDocument/2006/relationships/image" Target="../media/image53.wmf"/><Relationship Id="rId5" Type="http://schemas.openxmlformats.org/officeDocument/2006/relationships/oleObject" Target="../embeddings/oleObject55.bin"/><Relationship Id="rId4"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63.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image" Target="../media/image54.wmf"/><Relationship Id="rId2" Type="http://schemas.openxmlformats.org/officeDocument/2006/relationships/tags" Target="../tags/tag169.xml"/><Relationship Id="rId1" Type="http://schemas.openxmlformats.org/officeDocument/2006/relationships/vmlDrawing" Target="../drawings/vmlDrawing37.vml"/><Relationship Id="rId6" Type="http://schemas.openxmlformats.org/officeDocument/2006/relationships/oleObject" Target="../embeddings/oleObject56.bin"/><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image" Target="../media/image55.wmf"/><Relationship Id="rId2" Type="http://schemas.openxmlformats.org/officeDocument/2006/relationships/tags" Target="../tags/tag171.xml"/><Relationship Id="rId1" Type="http://schemas.openxmlformats.org/officeDocument/2006/relationships/vmlDrawing" Target="../drawings/vmlDrawing38.vml"/><Relationship Id="rId6" Type="http://schemas.openxmlformats.org/officeDocument/2006/relationships/oleObject" Target="../embeddings/oleObject57.bin"/><Relationship Id="rId5" Type="http://schemas.openxmlformats.org/officeDocument/2006/relationships/notesSlide" Target="../notesSlides/notesSlide63.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tags" Target="../tags/tag175.xml"/><Relationship Id="rId7" Type="http://schemas.openxmlformats.org/officeDocument/2006/relationships/notesSlide" Target="../notesSlides/notesSlide65.xml"/><Relationship Id="rId2" Type="http://schemas.openxmlformats.org/officeDocument/2006/relationships/tags" Target="../tags/tag174.xml"/><Relationship Id="rId1" Type="http://schemas.openxmlformats.org/officeDocument/2006/relationships/vmlDrawing" Target="../drawings/vmlDrawing39.v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image" Target="../media/image56.wmf"/></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vmlDrawing" Target="../drawings/vmlDrawing40.vml"/><Relationship Id="rId6" Type="http://schemas.openxmlformats.org/officeDocument/2006/relationships/tags" Target="../tags/tag182.xml"/><Relationship Id="rId11" Type="http://schemas.openxmlformats.org/officeDocument/2006/relationships/image" Target="../media/image57.wmf"/><Relationship Id="rId5" Type="http://schemas.openxmlformats.org/officeDocument/2006/relationships/tags" Target="../tags/tag181.xml"/><Relationship Id="rId10" Type="http://schemas.openxmlformats.org/officeDocument/2006/relationships/oleObject" Target="../embeddings/oleObject59.bin"/><Relationship Id="rId4" Type="http://schemas.openxmlformats.org/officeDocument/2006/relationships/tags" Target="../tags/tag180.xml"/><Relationship Id="rId9"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vmlDrawing" Target="../drawings/vmlDrawing41.vml"/><Relationship Id="rId6" Type="http://schemas.openxmlformats.org/officeDocument/2006/relationships/tags" Target="../tags/tag188.xml"/><Relationship Id="rId11" Type="http://schemas.openxmlformats.org/officeDocument/2006/relationships/image" Target="../media/image57.wmf"/><Relationship Id="rId5" Type="http://schemas.openxmlformats.org/officeDocument/2006/relationships/tags" Target="../tags/tag187.xml"/><Relationship Id="rId10" Type="http://schemas.openxmlformats.org/officeDocument/2006/relationships/oleObject" Target="../embeddings/oleObject60.bin"/><Relationship Id="rId4" Type="http://schemas.openxmlformats.org/officeDocument/2006/relationships/tags" Target="../tags/tag186.xml"/><Relationship Id="rId9"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vmlDrawing" Target="../drawings/vmlDrawing42.vml"/><Relationship Id="rId6" Type="http://schemas.openxmlformats.org/officeDocument/2006/relationships/tags" Target="../tags/tag194.xml"/><Relationship Id="rId11" Type="http://schemas.openxmlformats.org/officeDocument/2006/relationships/image" Target="../media/image57.wmf"/><Relationship Id="rId5" Type="http://schemas.openxmlformats.org/officeDocument/2006/relationships/tags" Target="../tags/tag193.xml"/><Relationship Id="rId10" Type="http://schemas.openxmlformats.org/officeDocument/2006/relationships/oleObject" Target="../embeddings/oleObject61.bin"/><Relationship Id="rId4" Type="http://schemas.openxmlformats.org/officeDocument/2006/relationships/tags" Target="../tags/tag192.xml"/><Relationship Id="rId9"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4.wmf"/><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oleObject" Target="../embeddings/oleObject2.bin"/><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tags" Target="../tags/tag15.xml"/><Relationship Id="rId11" Type="http://schemas.openxmlformats.org/officeDocument/2006/relationships/notesSlide" Target="../notesSlides/notesSlide6.xml"/><Relationship Id="rId5" Type="http://schemas.openxmlformats.org/officeDocument/2006/relationships/tags" Target="../tags/tag14.xml"/><Relationship Id="rId15" Type="http://schemas.openxmlformats.org/officeDocument/2006/relationships/image" Target="../media/image5.wmf"/><Relationship Id="rId10" Type="http://schemas.openxmlformats.org/officeDocument/2006/relationships/slideLayout" Target="../slideLayouts/slideLayout2.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7.xml"/><Relationship Id="rId7" Type="http://schemas.openxmlformats.org/officeDocument/2006/relationships/tags" Target="../tags/tag201.xml"/><Relationship Id="rId2" Type="http://schemas.openxmlformats.org/officeDocument/2006/relationships/tags" Target="../tags/tag196.xml"/><Relationship Id="rId1" Type="http://schemas.openxmlformats.org/officeDocument/2006/relationships/vmlDrawing" Target="../drawings/vmlDrawing43.vml"/><Relationship Id="rId6" Type="http://schemas.openxmlformats.org/officeDocument/2006/relationships/tags" Target="../tags/tag200.xml"/><Relationship Id="rId11" Type="http://schemas.openxmlformats.org/officeDocument/2006/relationships/image" Target="../media/image58.wmf"/><Relationship Id="rId5" Type="http://schemas.openxmlformats.org/officeDocument/2006/relationships/tags" Target="../tags/tag199.xml"/><Relationship Id="rId10" Type="http://schemas.openxmlformats.org/officeDocument/2006/relationships/oleObject" Target="../embeddings/oleObject62.bin"/><Relationship Id="rId4" Type="http://schemas.openxmlformats.org/officeDocument/2006/relationships/tags" Target="../tags/tag198.xml"/><Relationship Id="rId9"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03.xml"/><Relationship Id="rId7" Type="http://schemas.openxmlformats.org/officeDocument/2006/relationships/tags" Target="../tags/tag207.xml"/><Relationship Id="rId2" Type="http://schemas.openxmlformats.org/officeDocument/2006/relationships/tags" Target="../tags/tag202.xml"/><Relationship Id="rId1" Type="http://schemas.openxmlformats.org/officeDocument/2006/relationships/vmlDrawing" Target="../drawings/vmlDrawing44.vml"/><Relationship Id="rId6" Type="http://schemas.openxmlformats.org/officeDocument/2006/relationships/tags" Target="../tags/tag206.xml"/><Relationship Id="rId11" Type="http://schemas.openxmlformats.org/officeDocument/2006/relationships/image" Target="../media/image58.wmf"/><Relationship Id="rId5" Type="http://schemas.openxmlformats.org/officeDocument/2006/relationships/tags" Target="../tags/tag205.xml"/><Relationship Id="rId10" Type="http://schemas.openxmlformats.org/officeDocument/2006/relationships/oleObject" Target="../embeddings/oleObject63.bin"/><Relationship Id="rId4" Type="http://schemas.openxmlformats.org/officeDocument/2006/relationships/tags" Target="../tags/tag204.xml"/><Relationship Id="rId9"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09.xml"/><Relationship Id="rId7" Type="http://schemas.openxmlformats.org/officeDocument/2006/relationships/tags" Target="../tags/tag213.xml"/><Relationship Id="rId2" Type="http://schemas.openxmlformats.org/officeDocument/2006/relationships/tags" Target="../tags/tag208.xml"/><Relationship Id="rId1" Type="http://schemas.openxmlformats.org/officeDocument/2006/relationships/vmlDrawing" Target="../drawings/vmlDrawing45.vml"/><Relationship Id="rId6" Type="http://schemas.openxmlformats.org/officeDocument/2006/relationships/tags" Target="../tags/tag212.xml"/><Relationship Id="rId11" Type="http://schemas.openxmlformats.org/officeDocument/2006/relationships/image" Target="../media/image58.wmf"/><Relationship Id="rId5" Type="http://schemas.openxmlformats.org/officeDocument/2006/relationships/tags" Target="../tags/tag211.xml"/><Relationship Id="rId10" Type="http://schemas.openxmlformats.org/officeDocument/2006/relationships/oleObject" Target="../embeddings/oleObject64.bin"/><Relationship Id="rId4" Type="http://schemas.openxmlformats.org/officeDocument/2006/relationships/tags" Target="../tags/tag210.xml"/><Relationship Id="rId9"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image" Target="../media/image59.wmf"/><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oleObject" Target="../embeddings/oleObject65.bin"/><Relationship Id="rId17" Type="http://schemas.openxmlformats.org/officeDocument/2006/relationships/image" Target="../media/image61.wmf"/><Relationship Id="rId2" Type="http://schemas.openxmlformats.org/officeDocument/2006/relationships/tags" Target="../tags/tag214.xml"/><Relationship Id="rId16" Type="http://schemas.openxmlformats.org/officeDocument/2006/relationships/oleObject" Target="../embeddings/oleObject67.bin"/><Relationship Id="rId1" Type="http://schemas.openxmlformats.org/officeDocument/2006/relationships/vmlDrawing" Target="../drawings/vmlDrawing46.vml"/><Relationship Id="rId6" Type="http://schemas.openxmlformats.org/officeDocument/2006/relationships/tags" Target="../tags/tag218.xml"/><Relationship Id="rId11" Type="http://schemas.openxmlformats.org/officeDocument/2006/relationships/notesSlide" Target="../notesSlides/notesSlide72.xml"/><Relationship Id="rId5" Type="http://schemas.openxmlformats.org/officeDocument/2006/relationships/tags" Target="../tags/tag217.xml"/><Relationship Id="rId15" Type="http://schemas.openxmlformats.org/officeDocument/2006/relationships/image" Target="../media/image60.wmf"/><Relationship Id="rId10" Type="http://schemas.openxmlformats.org/officeDocument/2006/relationships/slideLayout" Target="../slideLayouts/slideLayout2.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oleObject" Target="../embeddings/oleObject66.bin"/></Relationships>
</file>

<file path=ppt/slides/_rels/slide74.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image" Target="../media/image59.wmf"/><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oleObject" Target="../embeddings/oleObject68.bin"/><Relationship Id="rId17" Type="http://schemas.openxmlformats.org/officeDocument/2006/relationships/image" Target="../media/image61.wmf"/><Relationship Id="rId2" Type="http://schemas.openxmlformats.org/officeDocument/2006/relationships/tags" Target="../tags/tag222.xml"/><Relationship Id="rId16" Type="http://schemas.openxmlformats.org/officeDocument/2006/relationships/oleObject" Target="../embeddings/oleObject70.bin"/><Relationship Id="rId1" Type="http://schemas.openxmlformats.org/officeDocument/2006/relationships/vmlDrawing" Target="../drawings/vmlDrawing47.vml"/><Relationship Id="rId6" Type="http://schemas.openxmlformats.org/officeDocument/2006/relationships/tags" Target="../tags/tag226.xml"/><Relationship Id="rId11" Type="http://schemas.openxmlformats.org/officeDocument/2006/relationships/notesSlide" Target="../notesSlides/notesSlide73.xml"/><Relationship Id="rId5" Type="http://schemas.openxmlformats.org/officeDocument/2006/relationships/tags" Target="../tags/tag225.xml"/><Relationship Id="rId15" Type="http://schemas.openxmlformats.org/officeDocument/2006/relationships/image" Target="../media/image60.wmf"/><Relationship Id="rId10" Type="http://schemas.openxmlformats.org/officeDocument/2006/relationships/slideLayout" Target="../slideLayouts/slideLayout2.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oleObject" Target="../embeddings/oleObject69.bin"/></Relationships>
</file>

<file path=ppt/slides/_rels/slide75.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oleObject" Target="../embeddings/oleObject71.bin"/><Relationship Id="rId18" Type="http://schemas.openxmlformats.org/officeDocument/2006/relationships/image" Target="../media/image62.wmf"/><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notesSlide" Target="../notesSlides/notesSlide74.xml"/><Relationship Id="rId17" Type="http://schemas.openxmlformats.org/officeDocument/2006/relationships/oleObject" Target="../embeddings/oleObject73.bin"/><Relationship Id="rId2" Type="http://schemas.openxmlformats.org/officeDocument/2006/relationships/tags" Target="../tags/tag230.xml"/><Relationship Id="rId16" Type="http://schemas.openxmlformats.org/officeDocument/2006/relationships/image" Target="../media/image61.wmf"/><Relationship Id="rId1" Type="http://schemas.openxmlformats.org/officeDocument/2006/relationships/vmlDrawing" Target="../drawings/vmlDrawing48.vml"/><Relationship Id="rId6" Type="http://schemas.openxmlformats.org/officeDocument/2006/relationships/tags" Target="../tags/tag234.xml"/><Relationship Id="rId11" Type="http://schemas.openxmlformats.org/officeDocument/2006/relationships/slideLayout" Target="../slideLayouts/slideLayout2.xml"/><Relationship Id="rId5" Type="http://schemas.openxmlformats.org/officeDocument/2006/relationships/tags" Target="../tags/tag233.xml"/><Relationship Id="rId15" Type="http://schemas.openxmlformats.org/officeDocument/2006/relationships/oleObject" Target="../embeddings/oleObject72.bin"/><Relationship Id="rId10" Type="http://schemas.openxmlformats.org/officeDocument/2006/relationships/tags" Target="../tags/tag238.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image" Target="../media/image60.wmf"/></Relationships>
</file>

<file path=ppt/slides/_rels/slide76.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oleObject" Target="../embeddings/oleObject74.bin"/><Relationship Id="rId18" Type="http://schemas.openxmlformats.org/officeDocument/2006/relationships/image" Target="../media/image62.wmf"/><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notesSlide" Target="../notesSlides/notesSlide75.xml"/><Relationship Id="rId17" Type="http://schemas.openxmlformats.org/officeDocument/2006/relationships/oleObject" Target="../embeddings/oleObject76.bin"/><Relationship Id="rId2" Type="http://schemas.openxmlformats.org/officeDocument/2006/relationships/tags" Target="../tags/tag239.xml"/><Relationship Id="rId16" Type="http://schemas.openxmlformats.org/officeDocument/2006/relationships/image" Target="../media/image61.wmf"/><Relationship Id="rId1" Type="http://schemas.openxmlformats.org/officeDocument/2006/relationships/vmlDrawing" Target="../drawings/vmlDrawing49.vml"/><Relationship Id="rId6" Type="http://schemas.openxmlformats.org/officeDocument/2006/relationships/tags" Target="../tags/tag243.xml"/><Relationship Id="rId11" Type="http://schemas.openxmlformats.org/officeDocument/2006/relationships/slideLayout" Target="../slideLayouts/slideLayout2.xml"/><Relationship Id="rId5" Type="http://schemas.openxmlformats.org/officeDocument/2006/relationships/tags" Target="../tags/tag242.xml"/><Relationship Id="rId15" Type="http://schemas.openxmlformats.org/officeDocument/2006/relationships/oleObject" Target="../embeddings/oleObject75.bin"/><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 Id="rId14" Type="http://schemas.openxmlformats.org/officeDocument/2006/relationships/image" Target="../media/image60.wm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tags" Target="../tags/tag249.xml"/><Relationship Id="rId7" Type="http://schemas.openxmlformats.org/officeDocument/2006/relationships/notesSlide" Target="../notesSlides/notesSlide76.xml"/><Relationship Id="rId2" Type="http://schemas.openxmlformats.org/officeDocument/2006/relationships/tags" Target="../tags/tag248.xml"/><Relationship Id="rId1" Type="http://schemas.openxmlformats.org/officeDocument/2006/relationships/vmlDrawing" Target="../drawings/vmlDrawing50.vml"/><Relationship Id="rId6" Type="http://schemas.openxmlformats.org/officeDocument/2006/relationships/slideLayout" Target="../slideLayouts/slideLayout2.xml"/><Relationship Id="rId5" Type="http://schemas.openxmlformats.org/officeDocument/2006/relationships/tags" Target="../tags/tag251.xml"/><Relationship Id="rId4" Type="http://schemas.openxmlformats.org/officeDocument/2006/relationships/tags" Target="../tags/tag250.xml"/><Relationship Id="rId9" Type="http://schemas.openxmlformats.org/officeDocument/2006/relationships/image" Target="../media/image63.wmf"/></Relationships>
</file>

<file path=ppt/slides/_rels/slide7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3.xml"/><Relationship Id="rId7" Type="http://schemas.openxmlformats.org/officeDocument/2006/relationships/tags" Target="../tags/tag257.xml"/><Relationship Id="rId2" Type="http://schemas.openxmlformats.org/officeDocument/2006/relationships/tags" Target="../tags/tag252.xml"/><Relationship Id="rId1" Type="http://schemas.openxmlformats.org/officeDocument/2006/relationships/vmlDrawing" Target="../drawings/vmlDrawing51.vml"/><Relationship Id="rId6" Type="http://schemas.openxmlformats.org/officeDocument/2006/relationships/tags" Target="../tags/tag256.xml"/><Relationship Id="rId11" Type="http://schemas.openxmlformats.org/officeDocument/2006/relationships/image" Target="../media/image64.wmf"/><Relationship Id="rId5" Type="http://schemas.openxmlformats.org/officeDocument/2006/relationships/tags" Target="../tags/tag255.xml"/><Relationship Id="rId10" Type="http://schemas.openxmlformats.org/officeDocument/2006/relationships/oleObject" Target="../embeddings/oleObject78.bin"/><Relationship Id="rId4" Type="http://schemas.openxmlformats.org/officeDocument/2006/relationships/tags" Target="../tags/tag254.xml"/><Relationship Id="rId9"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9.xml"/><Relationship Id="rId7" Type="http://schemas.openxmlformats.org/officeDocument/2006/relationships/tags" Target="../tags/tag263.xml"/><Relationship Id="rId2" Type="http://schemas.openxmlformats.org/officeDocument/2006/relationships/tags" Target="../tags/tag258.xml"/><Relationship Id="rId1" Type="http://schemas.openxmlformats.org/officeDocument/2006/relationships/vmlDrawing" Target="../drawings/vmlDrawing52.vml"/><Relationship Id="rId6" Type="http://schemas.openxmlformats.org/officeDocument/2006/relationships/tags" Target="../tags/tag262.xml"/><Relationship Id="rId11" Type="http://schemas.openxmlformats.org/officeDocument/2006/relationships/image" Target="../media/image64.wmf"/><Relationship Id="rId5" Type="http://schemas.openxmlformats.org/officeDocument/2006/relationships/tags" Target="../tags/tag261.xml"/><Relationship Id="rId10" Type="http://schemas.openxmlformats.org/officeDocument/2006/relationships/oleObject" Target="../embeddings/oleObject79.bin"/><Relationship Id="rId4" Type="http://schemas.openxmlformats.org/officeDocument/2006/relationships/tags" Target="../tags/tag260.xml"/><Relationship Id="rId9"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tags" Target="../tags/tag20.xml"/><Relationship Id="rId7" Type="http://schemas.openxmlformats.org/officeDocument/2006/relationships/oleObject" Target="../embeddings/oleObject4.bin"/><Relationship Id="rId2" Type="http://schemas.openxmlformats.org/officeDocument/2006/relationships/tags" Target="../tags/tag19.xml"/><Relationship Id="rId1" Type="http://schemas.openxmlformats.org/officeDocument/2006/relationships/vmlDrawing" Target="../drawings/vmlDrawing3.v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8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65.xml"/><Relationship Id="rId7" Type="http://schemas.openxmlformats.org/officeDocument/2006/relationships/tags" Target="../tags/tag269.xml"/><Relationship Id="rId2" Type="http://schemas.openxmlformats.org/officeDocument/2006/relationships/tags" Target="../tags/tag264.xml"/><Relationship Id="rId1" Type="http://schemas.openxmlformats.org/officeDocument/2006/relationships/vmlDrawing" Target="../drawings/vmlDrawing53.vml"/><Relationship Id="rId6" Type="http://schemas.openxmlformats.org/officeDocument/2006/relationships/tags" Target="../tags/tag268.xml"/><Relationship Id="rId11" Type="http://schemas.openxmlformats.org/officeDocument/2006/relationships/image" Target="../media/image64.wmf"/><Relationship Id="rId5" Type="http://schemas.openxmlformats.org/officeDocument/2006/relationships/tags" Target="../tags/tag267.xml"/><Relationship Id="rId10" Type="http://schemas.openxmlformats.org/officeDocument/2006/relationships/oleObject" Target="../embeddings/oleObject80.bin"/><Relationship Id="rId4" Type="http://schemas.openxmlformats.org/officeDocument/2006/relationships/tags" Target="../tags/tag266.xml"/><Relationship Id="rId9"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71.xml"/><Relationship Id="rId7" Type="http://schemas.openxmlformats.org/officeDocument/2006/relationships/tags" Target="../tags/tag275.xml"/><Relationship Id="rId2" Type="http://schemas.openxmlformats.org/officeDocument/2006/relationships/tags" Target="../tags/tag270.xml"/><Relationship Id="rId1" Type="http://schemas.openxmlformats.org/officeDocument/2006/relationships/vmlDrawing" Target="../drawings/vmlDrawing54.vml"/><Relationship Id="rId6" Type="http://schemas.openxmlformats.org/officeDocument/2006/relationships/tags" Target="../tags/tag274.xml"/><Relationship Id="rId11" Type="http://schemas.openxmlformats.org/officeDocument/2006/relationships/image" Target="../media/image65.wmf"/><Relationship Id="rId5" Type="http://schemas.openxmlformats.org/officeDocument/2006/relationships/tags" Target="../tags/tag273.xml"/><Relationship Id="rId10" Type="http://schemas.openxmlformats.org/officeDocument/2006/relationships/oleObject" Target="../embeddings/oleObject81.bin"/><Relationship Id="rId4" Type="http://schemas.openxmlformats.org/officeDocument/2006/relationships/tags" Target="../tags/tag272.xml"/><Relationship Id="rId9"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77.xml"/><Relationship Id="rId7" Type="http://schemas.openxmlformats.org/officeDocument/2006/relationships/tags" Target="../tags/tag281.xml"/><Relationship Id="rId2" Type="http://schemas.openxmlformats.org/officeDocument/2006/relationships/tags" Target="../tags/tag276.xml"/><Relationship Id="rId1" Type="http://schemas.openxmlformats.org/officeDocument/2006/relationships/vmlDrawing" Target="../drawings/vmlDrawing55.vml"/><Relationship Id="rId6" Type="http://schemas.openxmlformats.org/officeDocument/2006/relationships/tags" Target="../tags/tag280.xml"/><Relationship Id="rId11" Type="http://schemas.openxmlformats.org/officeDocument/2006/relationships/image" Target="../media/image65.wmf"/><Relationship Id="rId5" Type="http://schemas.openxmlformats.org/officeDocument/2006/relationships/tags" Target="../tags/tag279.xml"/><Relationship Id="rId10" Type="http://schemas.openxmlformats.org/officeDocument/2006/relationships/oleObject" Target="../embeddings/oleObject82.bin"/><Relationship Id="rId4" Type="http://schemas.openxmlformats.org/officeDocument/2006/relationships/tags" Target="../tags/tag278.xml"/><Relationship Id="rId9"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83.xml"/><Relationship Id="rId7" Type="http://schemas.openxmlformats.org/officeDocument/2006/relationships/tags" Target="../tags/tag287.xml"/><Relationship Id="rId2" Type="http://schemas.openxmlformats.org/officeDocument/2006/relationships/tags" Target="../tags/tag282.xml"/><Relationship Id="rId1" Type="http://schemas.openxmlformats.org/officeDocument/2006/relationships/vmlDrawing" Target="../drawings/vmlDrawing56.vml"/><Relationship Id="rId6" Type="http://schemas.openxmlformats.org/officeDocument/2006/relationships/tags" Target="../tags/tag286.xml"/><Relationship Id="rId11" Type="http://schemas.openxmlformats.org/officeDocument/2006/relationships/image" Target="../media/image65.wmf"/><Relationship Id="rId5" Type="http://schemas.openxmlformats.org/officeDocument/2006/relationships/tags" Target="../tags/tag285.xml"/><Relationship Id="rId10" Type="http://schemas.openxmlformats.org/officeDocument/2006/relationships/oleObject" Target="../embeddings/oleObject83.bin"/><Relationship Id="rId4" Type="http://schemas.openxmlformats.org/officeDocument/2006/relationships/tags" Target="../tags/tag284.xml"/><Relationship Id="rId9"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67.wmf"/><Relationship Id="rId3" Type="http://schemas.openxmlformats.org/officeDocument/2006/relationships/tags" Target="../tags/tag289.xml"/><Relationship Id="rId7" Type="http://schemas.openxmlformats.org/officeDocument/2006/relationships/tags" Target="../tags/tag293.xml"/><Relationship Id="rId12" Type="http://schemas.openxmlformats.org/officeDocument/2006/relationships/oleObject" Target="../embeddings/oleObject85.bin"/><Relationship Id="rId2" Type="http://schemas.openxmlformats.org/officeDocument/2006/relationships/tags" Target="../tags/tag288.xml"/><Relationship Id="rId1" Type="http://schemas.openxmlformats.org/officeDocument/2006/relationships/vmlDrawing" Target="../drawings/vmlDrawing57.vml"/><Relationship Id="rId6" Type="http://schemas.openxmlformats.org/officeDocument/2006/relationships/tags" Target="../tags/tag292.xml"/><Relationship Id="rId11" Type="http://schemas.openxmlformats.org/officeDocument/2006/relationships/image" Target="../media/image66.wmf"/><Relationship Id="rId5" Type="http://schemas.openxmlformats.org/officeDocument/2006/relationships/tags" Target="../tags/tag291.xml"/><Relationship Id="rId10" Type="http://schemas.openxmlformats.org/officeDocument/2006/relationships/oleObject" Target="../embeddings/oleObject84.bin"/><Relationship Id="rId4" Type="http://schemas.openxmlformats.org/officeDocument/2006/relationships/tags" Target="../tags/tag290.xml"/><Relationship Id="rId9" Type="http://schemas.openxmlformats.org/officeDocument/2006/relationships/notesSlide" Target="../notesSlides/notesSlide83.xml"/><Relationship Id="rId14" Type="http://schemas.openxmlformats.org/officeDocument/2006/relationships/image" Target="../media/image68.wmf"/></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tags" Target="../tags/tag295.xml"/><Relationship Id="rId7" Type="http://schemas.openxmlformats.org/officeDocument/2006/relationships/notesSlide" Target="../notesSlides/notesSlide84.xml"/><Relationship Id="rId2" Type="http://schemas.openxmlformats.org/officeDocument/2006/relationships/tags" Target="../tags/tag294.xml"/><Relationship Id="rId1" Type="http://schemas.openxmlformats.org/officeDocument/2006/relationships/vmlDrawing" Target="../drawings/vmlDrawing58.vml"/><Relationship Id="rId6" Type="http://schemas.openxmlformats.org/officeDocument/2006/relationships/slideLayout" Target="../slideLayouts/slideLayout2.xml"/><Relationship Id="rId5" Type="http://schemas.openxmlformats.org/officeDocument/2006/relationships/tags" Target="../tags/tag297.xml"/><Relationship Id="rId4" Type="http://schemas.openxmlformats.org/officeDocument/2006/relationships/tags" Target="../tags/tag296.xml"/><Relationship Id="rId9" Type="http://schemas.openxmlformats.org/officeDocument/2006/relationships/image" Target="../media/image69.wmf"/></Relationships>
</file>

<file path=ppt/slides/_rels/slide86.xml.rels><?xml version="1.0" encoding="UTF-8" standalone="yes"?>
<Relationships xmlns="http://schemas.openxmlformats.org/package/2006/relationships"><Relationship Id="rId3" Type="http://schemas.openxmlformats.org/officeDocument/2006/relationships/tags" Target="../tags/tag300.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notesSlide" Target="../notesSlides/notesSlide85.xml"/><Relationship Id="rId5" Type="http://schemas.openxmlformats.org/officeDocument/2006/relationships/slideLayout" Target="../slideLayouts/slideLayout2.xml"/><Relationship Id="rId4" Type="http://schemas.openxmlformats.org/officeDocument/2006/relationships/tags" Target="../tags/tag301.xml"/></Relationships>
</file>

<file path=ppt/slides/_rels/slide87.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notesSlide" Target="../notesSlides/notesSlide86.xml"/><Relationship Id="rId5" Type="http://schemas.openxmlformats.org/officeDocument/2006/relationships/slideLayout" Target="../slideLayouts/slideLayout2.xml"/><Relationship Id="rId4" Type="http://schemas.openxmlformats.org/officeDocument/2006/relationships/tags" Target="../tags/tag305.xml"/></Relationships>
</file>

<file path=ppt/slides/_rels/slide88.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notesSlide" Target="../notesSlides/notesSlide87.xml"/><Relationship Id="rId5" Type="http://schemas.openxmlformats.org/officeDocument/2006/relationships/slideLayout" Target="../slideLayouts/slideLayout2.xml"/><Relationship Id="rId4" Type="http://schemas.openxmlformats.org/officeDocument/2006/relationships/tags" Target="../tags/tag309.xml"/></Relationships>
</file>

<file path=ppt/slides/_rels/slide89.xml.rels><?xml version="1.0" encoding="UTF-8" standalone="yes"?>
<Relationships xmlns="http://schemas.openxmlformats.org/package/2006/relationships"><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 Id="rId6" Type="http://schemas.openxmlformats.org/officeDocument/2006/relationships/notesSlide" Target="../notesSlides/notesSlide88.xml"/><Relationship Id="rId5" Type="http://schemas.openxmlformats.org/officeDocument/2006/relationships/slideLayout" Target="../slideLayouts/slideLayout2.xml"/><Relationship Id="rId4" Type="http://schemas.openxmlformats.org/officeDocument/2006/relationships/tags" Target="../tags/tag313.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8.wmf"/><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oleObject" Target="../embeddings/oleObject6.bin"/><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tags" Target="../tags/tag26.xml"/><Relationship Id="rId11" Type="http://schemas.openxmlformats.org/officeDocument/2006/relationships/image" Target="../media/image7.wmf"/><Relationship Id="rId5" Type="http://schemas.openxmlformats.org/officeDocument/2006/relationships/tags" Target="../tags/tag25.xml"/><Relationship Id="rId10" Type="http://schemas.openxmlformats.org/officeDocument/2006/relationships/oleObject" Target="../embeddings/oleObject5.bin"/><Relationship Id="rId4" Type="http://schemas.openxmlformats.org/officeDocument/2006/relationships/tags" Target="../tags/tag24.xml"/><Relationship Id="rId9"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notesSlide" Target="../notesSlides/notesSlide89.xml"/><Relationship Id="rId5" Type="http://schemas.openxmlformats.org/officeDocument/2006/relationships/slideLayout" Target="../slideLayouts/slideLayout2.xml"/><Relationship Id="rId4" Type="http://schemas.openxmlformats.org/officeDocument/2006/relationships/tags" Target="../tags/tag317.xml"/></Relationships>
</file>

<file path=ppt/slides/_rels/slide91.xml.rels><?xml version="1.0" encoding="UTF-8" standalone="yes"?>
<Relationships xmlns="http://schemas.openxmlformats.org/package/2006/relationships"><Relationship Id="rId8" Type="http://schemas.openxmlformats.org/officeDocument/2006/relationships/notesSlide" Target="../notesSlides/notesSlide90.xml"/><Relationship Id="rId3" Type="http://schemas.openxmlformats.org/officeDocument/2006/relationships/tags" Target="../tags/tag319.xml"/><Relationship Id="rId7" Type="http://schemas.openxmlformats.org/officeDocument/2006/relationships/slideLayout" Target="../slideLayouts/slideLayout2.xml"/><Relationship Id="rId2" Type="http://schemas.openxmlformats.org/officeDocument/2006/relationships/tags" Target="../tags/tag318.xml"/><Relationship Id="rId1" Type="http://schemas.openxmlformats.org/officeDocument/2006/relationships/vmlDrawing" Target="../drawings/vmlDrawing59.vml"/><Relationship Id="rId6" Type="http://schemas.openxmlformats.org/officeDocument/2006/relationships/tags" Target="../tags/tag322.xml"/><Relationship Id="rId5" Type="http://schemas.openxmlformats.org/officeDocument/2006/relationships/tags" Target="../tags/tag321.xml"/><Relationship Id="rId10" Type="http://schemas.openxmlformats.org/officeDocument/2006/relationships/image" Target="../media/image70.wmf"/><Relationship Id="rId4" Type="http://schemas.openxmlformats.org/officeDocument/2006/relationships/tags" Target="../tags/tag320.xml"/><Relationship Id="rId9" Type="http://schemas.openxmlformats.org/officeDocument/2006/relationships/oleObject" Target="../embeddings/oleObject87.bin"/></Relationships>
</file>

<file path=ppt/slides/_rels/slide92.xml.rels><?xml version="1.0" encoding="UTF-8" standalone="yes"?>
<Relationships xmlns="http://schemas.openxmlformats.org/package/2006/relationships"><Relationship Id="rId8" Type="http://schemas.openxmlformats.org/officeDocument/2006/relationships/notesSlide" Target="../notesSlides/notesSlide91.xml"/><Relationship Id="rId3" Type="http://schemas.openxmlformats.org/officeDocument/2006/relationships/tags" Target="../tags/tag324.xml"/><Relationship Id="rId7" Type="http://schemas.openxmlformats.org/officeDocument/2006/relationships/slideLayout" Target="../slideLayouts/slideLayout2.xml"/><Relationship Id="rId2" Type="http://schemas.openxmlformats.org/officeDocument/2006/relationships/tags" Target="../tags/tag323.xml"/><Relationship Id="rId1" Type="http://schemas.openxmlformats.org/officeDocument/2006/relationships/vmlDrawing" Target="../drawings/vmlDrawing60.vml"/><Relationship Id="rId6" Type="http://schemas.openxmlformats.org/officeDocument/2006/relationships/tags" Target="../tags/tag327.xml"/><Relationship Id="rId5" Type="http://schemas.openxmlformats.org/officeDocument/2006/relationships/tags" Target="../tags/tag326.xml"/><Relationship Id="rId10" Type="http://schemas.openxmlformats.org/officeDocument/2006/relationships/image" Target="../media/image70.wmf"/><Relationship Id="rId4" Type="http://schemas.openxmlformats.org/officeDocument/2006/relationships/tags" Target="../tags/tag325.xml"/><Relationship Id="rId9" Type="http://schemas.openxmlformats.org/officeDocument/2006/relationships/oleObject" Target="../embeddings/oleObject88.bin"/></Relationships>
</file>

<file path=ppt/slides/_rels/slide93.xml.rels><?xml version="1.0" encoding="UTF-8" standalone="yes"?>
<Relationships xmlns="http://schemas.openxmlformats.org/package/2006/relationships"><Relationship Id="rId8" Type="http://schemas.openxmlformats.org/officeDocument/2006/relationships/notesSlide" Target="../notesSlides/notesSlide92.xml"/><Relationship Id="rId3" Type="http://schemas.openxmlformats.org/officeDocument/2006/relationships/tags" Target="../tags/tag329.xml"/><Relationship Id="rId7" Type="http://schemas.openxmlformats.org/officeDocument/2006/relationships/slideLayout" Target="../slideLayouts/slideLayout2.xml"/><Relationship Id="rId2" Type="http://schemas.openxmlformats.org/officeDocument/2006/relationships/tags" Target="../tags/tag328.xml"/><Relationship Id="rId1" Type="http://schemas.openxmlformats.org/officeDocument/2006/relationships/vmlDrawing" Target="../drawings/vmlDrawing61.vml"/><Relationship Id="rId6" Type="http://schemas.openxmlformats.org/officeDocument/2006/relationships/tags" Target="../tags/tag332.xml"/><Relationship Id="rId5" Type="http://schemas.openxmlformats.org/officeDocument/2006/relationships/tags" Target="../tags/tag331.xml"/><Relationship Id="rId10" Type="http://schemas.openxmlformats.org/officeDocument/2006/relationships/image" Target="../media/image71.wmf"/><Relationship Id="rId4" Type="http://schemas.openxmlformats.org/officeDocument/2006/relationships/tags" Target="../tags/tag330.xml"/><Relationship Id="rId9" Type="http://schemas.openxmlformats.org/officeDocument/2006/relationships/oleObject" Target="../embeddings/oleObject89.bin"/></Relationships>
</file>

<file path=ppt/slides/_rels/slide94.xml.rels><?xml version="1.0" encoding="UTF-8" standalone="yes"?>
<Relationships xmlns="http://schemas.openxmlformats.org/package/2006/relationships"><Relationship Id="rId8" Type="http://schemas.openxmlformats.org/officeDocument/2006/relationships/notesSlide" Target="../notesSlides/notesSlide93.xml"/><Relationship Id="rId3" Type="http://schemas.openxmlformats.org/officeDocument/2006/relationships/tags" Target="../tags/tag334.xml"/><Relationship Id="rId7" Type="http://schemas.openxmlformats.org/officeDocument/2006/relationships/slideLayout" Target="../slideLayouts/slideLayout2.xml"/><Relationship Id="rId2" Type="http://schemas.openxmlformats.org/officeDocument/2006/relationships/tags" Target="../tags/tag333.xml"/><Relationship Id="rId1" Type="http://schemas.openxmlformats.org/officeDocument/2006/relationships/vmlDrawing" Target="../drawings/vmlDrawing62.vml"/><Relationship Id="rId6" Type="http://schemas.openxmlformats.org/officeDocument/2006/relationships/tags" Target="../tags/tag337.xml"/><Relationship Id="rId5" Type="http://schemas.openxmlformats.org/officeDocument/2006/relationships/tags" Target="../tags/tag336.xml"/><Relationship Id="rId10" Type="http://schemas.openxmlformats.org/officeDocument/2006/relationships/image" Target="../media/image71.wmf"/><Relationship Id="rId4" Type="http://schemas.openxmlformats.org/officeDocument/2006/relationships/tags" Target="../tags/tag335.xml"/><Relationship Id="rId9" Type="http://schemas.openxmlformats.org/officeDocument/2006/relationships/oleObject" Target="../embeddings/oleObject9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286000"/>
            <a:ext cx="7543800" cy="492443"/>
          </a:xfrm>
          <a:prstGeom prst="rect">
            <a:avLst/>
          </a:prstGeom>
          <a:noFill/>
        </p:spPr>
        <p:txBody>
          <a:bodyPr wrap="square" rtlCol="0">
            <a:spAutoFit/>
          </a:bodyPr>
          <a:lstStyle/>
          <a:p>
            <a:r>
              <a:rPr lang="en-US" sz="2600" b="1" i="1" dirty="0" smtClean="0"/>
              <a:t>Computer System Architectures</a:t>
            </a:r>
            <a:endParaRPr lang="en-US" sz="2600" b="1" dirty="0"/>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Chapter </a:t>
            </a:r>
            <a:r>
              <a:rPr lang="sk-SK" sz="4400" dirty="0" smtClean="0">
                <a:solidFill>
                  <a:schemeClr val="bg1"/>
                </a:solidFill>
                <a:latin typeface="+mj-lt"/>
              </a:rPr>
              <a:t>3</a:t>
            </a:r>
            <a:endParaRPr lang="en-US" sz="4400" dirty="0">
              <a:solidFill>
                <a:schemeClr val="bg1"/>
              </a:solidFill>
              <a:latin typeface="+mj-lt"/>
            </a:endParaRPr>
          </a:p>
        </p:txBody>
      </p:sp>
      <p:cxnSp>
        <p:nvCxnSpPr>
          <p:cNvPr id="9" name="Straight Connector 8"/>
          <p:cNvCxnSpPr/>
          <p:nvPr/>
        </p:nvCxnSpPr>
        <p:spPr>
          <a:xfrm>
            <a:off x="990600" y="2778443"/>
            <a:ext cx="7696200"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52800" y="2769513"/>
            <a:ext cx="5562600" cy="1538883"/>
          </a:xfrm>
          <a:prstGeom prst="rect">
            <a:avLst/>
          </a:prstGeom>
          <a:noFill/>
        </p:spPr>
        <p:txBody>
          <a:bodyPr wrap="square" rtlCol="0">
            <a:spAutoFit/>
          </a:bodyPr>
          <a:lstStyle/>
          <a:p>
            <a:r>
              <a:rPr lang="en-US" sz="2400" i="1" dirty="0" smtClean="0"/>
              <a:t>Based on</a:t>
            </a:r>
            <a:r>
              <a:rPr lang="en-US" sz="2400" b="1" i="1" dirty="0" smtClean="0"/>
              <a:t> </a:t>
            </a:r>
          </a:p>
          <a:p>
            <a:r>
              <a:rPr lang="en-US" sz="2400" b="1" i="1" dirty="0" smtClean="0"/>
              <a:t>Digital Design and Computer Architecture</a:t>
            </a:r>
            <a:r>
              <a:rPr lang="en-US" sz="2400" b="1" dirty="0" smtClean="0"/>
              <a:t>, 2</a:t>
            </a:r>
            <a:r>
              <a:rPr lang="en-US" sz="2400" b="1" baseline="30000" dirty="0" smtClean="0"/>
              <a:t>nd</a:t>
            </a:r>
            <a:r>
              <a:rPr lang="en-US" sz="2400" b="1" dirty="0" smtClean="0"/>
              <a:t> Edition</a:t>
            </a:r>
            <a:endParaRPr lang="en-US" sz="2200" dirty="0" smtClean="0"/>
          </a:p>
          <a:p>
            <a:r>
              <a:rPr lang="en-US" sz="2200" dirty="0" smtClean="0"/>
              <a:t>David Money Harris and Sarah L. Harris</a:t>
            </a:r>
            <a:endParaRPr lang="en-US" sz="2200" dirty="0"/>
          </a:p>
        </p:txBody>
      </p:sp>
    </p:spTree>
    <p:extLst>
      <p:ext uri="{BB962C8B-B14F-4D97-AF65-F5344CB8AC3E}">
        <p14:creationId xmlns:p14="http://schemas.microsoft.com/office/powerpoint/2010/main" val="2976512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4861" name="Object 13"/>
          <p:cNvGraphicFramePr>
            <a:graphicFrameLocks noGrp="1" noChangeAspect="1"/>
          </p:cNvGraphicFramePr>
          <p:nvPr>
            <p:ph sz="half" idx="4294967295"/>
            <p:custDataLst>
              <p:tags r:id="rId2"/>
            </p:custDataLst>
            <p:extLst>
              <p:ext uri="{D42A27DB-BD31-4B8C-83A1-F6EECF244321}">
                <p14:modId xmlns:p14="http://schemas.microsoft.com/office/powerpoint/2010/main" val="418803779"/>
              </p:ext>
            </p:extLst>
          </p:nvPr>
        </p:nvGraphicFramePr>
        <p:xfrm>
          <a:off x="3810000" y="1219200"/>
          <a:ext cx="5943600" cy="2664868"/>
        </p:xfrm>
        <a:graphic>
          <a:graphicData uri="http://schemas.openxmlformats.org/presentationml/2006/ole">
            <mc:AlternateContent xmlns:mc="http://schemas.openxmlformats.org/markup-compatibility/2006">
              <mc:Choice xmlns:v="urn:schemas-microsoft-com:vml" Requires="v">
                <p:oleObj spid="_x0000_s132213" name="VISIO" r:id="rId8" imgW="2486160" imgH="1114560" progId="Visio.Drawing.6">
                  <p:embed/>
                </p:oleObj>
              </mc:Choice>
              <mc:Fallback>
                <p:oleObj name="VISIO" r:id="rId8" imgW="2486160" imgH="1114560" progId="Visio.Drawing.6">
                  <p:embed/>
                  <p:pic>
                    <p:nvPicPr>
                      <p:cNvPr id="0" name=""/>
                      <p:cNvPicPr>
                        <a:picLocks noChangeAspect="1" noChangeArrowheads="1"/>
                      </p:cNvPicPr>
                      <p:nvPr/>
                    </p:nvPicPr>
                    <p:blipFill>
                      <a:blip r:embed="rId9"/>
                      <a:srcRect/>
                      <a:stretch>
                        <a:fillRect/>
                      </a:stretch>
                    </p:blipFill>
                    <p:spPr bwMode="auto">
                      <a:xfrm>
                        <a:off x="3810000" y="1219200"/>
                        <a:ext cx="5943600" cy="2664868"/>
                      </a:xfrm>
                      <a:prstGeom prst="rect">
                        <a:avLst/>
                      </a:prstGeom>
                      <a:noFill/>
                      <a:ln>
                        <a:noFill/>
                      </a:ln>
                      <a:effectLst/>
                    </p:spPr>
                  </p:pic>
                </p:oleObj>
              </mc:Fallback>
            </mc:AlternateContent>
          </a:graphicData>
        </a:graphic>
      </p:graphicFrame>
      <p:sp>
        <p:nvSpPr>
          <p:cNvPr id="974852" name="Rectangle 4"/>
          <p:cNvSpPr>
            <a:spLocks noChangeArrowheads="1"/>
          </p:cNvSpPr>
          <p:nvPr>
            <p:custDataLst>
              <p:tags r:id="rId3"/>
            </p:custDataLst>
          </p:nvPr>
        </p:nvSpPr>
        <p:spPr bwMode="auto">
          <a:xfrm>
            <a:off x="3810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r>
              <a:rPr lang="en-US" sz="3200" b="1" i="1" dirty="0">
                <a:solidFill>
                  <a:schemeClr val="accent1"/>
                </a:solidFill>
                <a:latin typeface="Times New Roman" pitchFamily="18" charset="0"/>
                <a:cs typeface="Arial" charset="0"/>
              </a:rPr>
              <a:t>S</a:t>
            </a:r>
            <a:r>
              <a:rPr lang="en-US" sz="3200" b="1" dirty="0">
                <a:solidFill>
                  <a:schemeClr val="accent1"/>
                </a:solidFill>
                <a:latin typeface="Times New Roman" pitchFamily="18" charset="0"/>
                <a:cs typeface="Arial" charset="0"/>
              </a:rPr>
              <a:t> = 0, </a:t>
            </a:r>
            <a:r>
              <a:rPr lang="en-US" sz="3200" b="1" i="1" dirty="0">
                <a:solidFill>
                  <a:schemeClr val="accent1"/>
                </a:solidFill>
                <a:latin typeface="Times New Roman" pitchFamily="18" charset="0"/>
                <a:cs typeface="Arial" charset="0"/>
              </a:rPr>
              <a:t>R</a:t>
            </a:r>
            <a:r>
              <a:rPr lang="en-US" sz="3200" b="1" dirty="0">
                <a:solidFill>
                  <a:schemeClr val="accent1"/>
                </a:solidFill>
                <a:latin typeface="Times New Roman" pitchFamily="18" charset="0"/>
                <a:cs typeface="Arial" charset="0"/>
              </a:rPr>
              <a:t> = 0: </a:t>
            </a:r>
            <a:endParaRPr lang="en-US" sz="3200" b="1" dirty="0" smtClean="0">
              <a:solidFill>
                <a:schemeClr val="accent1"/>
              </a:solidFill>
              <a:latin typeface="Times New Roman" pitchFamily="18" charset="0"/>
              <a:cs typeface="Arial" charset="0"/>
            </a:endParaRPr>
          </a:p>
          <a:p>
            <a:pPr lvl="1">
              <a:spcBef>
                <a:spcPct val="20000"/>
              </a:spcBef>
            </a:pPr>
            <a:r>
              <a:rPr lang="en-US" sz="3200" b="1" dirty="0">
                <a:solidFill>
                  <a:schemeClr val="accent1"/>
                </a:solidFill>
                <a:latin typeface="Times New Roman" pitchFamily="18" charset="0"/>
                <a:cs typeface="Arial" charset="0"/>
              </a:rPr>
              <a:t> </a:t>
            </a:r>
            <a:r>
              <a:rPr lang="en-US" sz="3200" b="1" dirty="0" smtClean="0">
                <a:solidFill>
                  <a:schemeClr val="accent1"/>
                </a:solidFill>
                <a:latin typeface="Times New Roman" pitchFamily="18" charset="0"/>
                <a:cs typeface="Arial" charset="0"/>
              </a:rPr>
              <a:t>  </a:t>
            </a:r>
            <a:r>
              <a:rPr lang="en-US" sz="3200" dirty="0" smtClean="0">
                <a:latin typeface="Times New Roman" pitchFamily="18" charset="0"/>
                <a:cs typeface="Arial" charset="0"/>
              </a:rPr>
              <a:t>then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i="1" dirty="0" err="1">
                <a:latin typeface="Times New Roman" pitchFamily="18" charset="0"/>
                <a:cs typeface="Arial" charset="0"/>
              </a:rPr>
              <a:t>Q</a:t>
            </a:r>
            <a:r>
              <a:rPr lang="en-US" sz="3200" i="1" baseline="-25000" dirty="0" err="1">
                <a:latin typeface="Times New Roman" pitchFamily="18" charset="0"/>
                <a:cs typeface="Arial" charset="0"/>
              </a:rPr>
              <a:t>prev</a:t>
            </a:r>
            <a:endParaRPr lang="en-US" sz="3200" i="1" baseline="-25000" dirty="0">
              <a:latin typeface="Times New Roman" pitchFamily="18" charset="0"/>
              <a:cs typeface="Arial" charset="0"/>
            </a:endParaRPr>
          </a:p>
          <a:p>
            <a:pPr marL="742950" lvl="1" indent="-285750">
              <a:spcBef>
                <a:spcPct val="20000"/>
              </a:spcBef>
              <a:buFontTx/>
              <a:buChar char="–"/>
            </a:pPr>
            <a:endParaRPr lang="en-US" sz="3200" b="1" dirty="0" smtClean="0">
              <a:solidFill>
                <a:srgbClr val="C00000"/>
              </a:solidFill>
              <a:latin typeface="Times New Roman" pitchFamily="18" charset="0"/>
              <a:cs typeface="Arial" charset="0"/>
            </a:endParaRPr>
          </a:p>
          <a:p>
            <a:pPr marL="742950" lvl="1" indent="-285750">
              <a:spcBef>
                <a:spcPct val="20000"/>
              </a:spcBef>
              <a:buFontTx/>
              <a:buChar char="–"/>
            </a:pPr>
            <a:endParaRPr lang="en-US" sz="3200" dirty="0">
              <a:latin typeface="Times New Roman" pitchFamily="18" charset="0"/>
              <a:cs typeface="Arial" charset="0"/>
            </a:endParaRPr>
          </a:p>
          <a:p>
            <a:pPr lvl="1">
              <a:spcBef>
                <a:spcPct val="20000"/>
              </a:spcBef>
            </a:pPr>
            <a:endParaRPr lang="en-US" sz="3200" dirty="0">
              <a:latin typeface="Times New Roman" pitchFamily="18" charset="0"/>
              <a:cs typeface="Arial" charset="0"/>
            </a:endParaRPr>
          </a:p>
          <a:p>
            <a:pPr marL="742950" lvl="1" indent="-285750">
              <a:spcBef>
                <a:spcPct val="20000"/>
              </a:spcBef>
              <a:buFontTx/>
              <a:buChar char="–"/>
            </a:pPr>
            <a:r>
              <a:rPr lang="en-US" sz="3200" b="1" i="1" dirty="0">
                <a:solidFill>
                  <a:schemeClr val="accent1"/>
                </a:solidFill>
                <a:latin typeface="Times New Roman" pitchFamily="18" charset="0"/>
                <a:cs typeface="Arial" charset="0"/>
              </a:rPr>
              <a:t>S</a:t>
            </a:r>
            <a:r>
              <a:rPr lang="en-US" sz="3200" b="1" dirty="0">
                <a:solidFill>
                  <a:schemeClr val="accent1"/>
                </a:solidFill>
                <a:latin typeface="Times New Roman" pitchFamily="18" charset="0"/>
                <a:cs typeface="Arial" charset="0"/>
              </a:rPr>
              <a:t> = 1, </a:t>
            </a:r>
            <a:r>
              <a:rPr lang="en-US" sz="3200" b="1" i="1" dirty="0">
                <a:solidFill>
                  <a:schemeClr val="accent1"/>
                </a:solidFill>
                <a:latin typeface="Times New Roman" pitchFamily="18" charset="0"/>
                <a:cs typeface="Arial" charset="0"/>
              </a:rPr>
              <a:t>R</a:t>
            </a:r>
            <a:r>
              <a:rPr lang="en-US" sz="3200" b="1" dirty="0">
                <a:solidFill>
                  <a:schemeClr val="accent1"/>
                </a:solidFill>
                <a:latin typeface="Times New Roman" pitchFamily="18" charset="0"/>
                <a:cs typeface="Arial" charset="0"/>
              </a:rPr>
              <a:t> = 1: </a:t>
            </a:r>
            <a:endParaRPr lang="en-US" sz="3200" b="1" dirty="0" smtClean="0">
              <a:solidFill>
                <a:schemeClr val="accent1"/>
              </a:solidFill>
              <a:latin typeface="Times New Roman" pitchFamily="18" charset="0"/>
              <a:cs typeface="Arial" charset="0"/>
            </a:endParaRPr>
          </a:p>
          <a:p>
            <a:pPr lvl="1">
              <a:spcBef>
                <a:spcPct val="20000"/>
              </a:spcBef>
            </a:pPr>
            <a:r>
              <a:rPr lang="en-US" sz="3200" b="1" dirty="0">
                <a:solidFill>
                  <a:schemeClr val="accent1"/>
                </a:solidFill>
                <a:latin typeface="Times New Roman" pitchFamily="18" charset="0"/>
                <a:cs typeface="Arial" charset="0"/>
              </a:rPr>
              <a:t> </a:t>
            </a:r>
            <a:r>
              <a:rPr lang="en-US" sz="3200" b="1" dirty="0" smtClean="0">
                <a:solidFill>
                  <a:schemeClr val="accent1"/>
                </a:solidFill>
                <a:latin typeface="Times New Roman" pitchFamily="18" charset="0"/>
                <a:cs typeface="Arial" charset="0"/>
              </a:rPr>
              <a:t>  </a:t>
            </a:r>
            <a:r>
              <a:rPr lang="en-US" sz="3200" dirty="0" smtClean="0">
                <a:latin typeface="Times New Roman" pitchFamily="18" charset="0"/>
                <a:cs typeface="Arial" charset="0"/>
              </a:rPr>
              <a:t>then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dirty="0" smtClean="0">
                <a:latin typeface="Times New Roman" pitchFamily="18" charset="0"/>
                <a:cs typeface="Arial" charset="0"/>
              </a:rPr>
              <a:t>0, </a:t>
            </a:r>
            <a:r>
              <a:rPr lang="en-US" sz="3200" i="1" dirty="0" smtClean="0">
                <a:latin typeface="Times New Roman" pitchFamily="18" charset="0"/>
                <a:cs typeface="Arial" charset="0"/>
              </a:rPr>
              <a:t>Q</a:t>
            </a:r>
            <a:r>
              <a:rPr lang="en-US" sz="3200" dirty="0" smtClean="0">
                <a:latin typeface="Times New Roman" pitchFamily="18" charset="0"/>
                <a:cs typeface="Arial" charset="0"/>
              </a:rPr>
              <a:t> </a:t>
            </a:r>
            <a:r>
              <a:rPr lang="en-US" sz="3200" dirty="0">
                <a:latin typeface="Times New Roman" pitchFamily="18" charset="0"/>
                <a:cs typeface="Arial" charset="0"/>
              </a:rPr>
              <a:t>= 0</a:t>
            </a:r>
            <a:endParaRPr lang="en-US" sz="3200" i="1" dirty="0">
              <a:latin typeface="Times New Roman" pitchFamily="18" charset="0"/>
              <a:cs typeface="Times New Roman" pitchFamily="18" charset="0"/>
            </a:endParaRPr>
          </a:p>
          <a:p>
            <a:pPr marL="742950" lvl="1" indent="-285750">
              <a:spcBef>
                <a:spcPct val="20000"/>
              </a:spcBef>
              <a:buFontTx/>
              <a:buChar char="–"/>
            </a:pPr>
            <a:endParaRPr lang="en-US" sz="2000" dirty="0">
              <a:latin typeface="Times New Roman" pitchFamily="18" charset="0"/>
              <a:cs typeface="Arial" charset="0"/>
            </a:endParaRPr>
          </a:p>
          <a:p>
            <a:pPr marL="742950" lvl="1" indent="-285750">
              <a:spcBef>
                <a:spcPct val="20000"/>
              </a:spcBef>
            </a:pPr>
            <a:endParaRPr lang="en-US" sz="2000" dirty="0">
              <a:latin typeface="Times New Roman" pitchFamily="18" charset="0"/>
              <a:cs typeface="Arial" charset="0"/>
            </a:endParaRPr>
          </a:p>
          <a:p>
            <a:pPr marL="742950" lvl="1" indent="-285750">
              <a:spcBef>
                <a:spcPct val="20000"/>
              </a:spcBef>
            </a:pPr>
            <a:endParaRPr lang="en-US" sz="2000" dirty="0">
              <a:latin typeface="Times New Roman" pitchFamily="18" charset="0"/>
              <a:cs typeface="Arial" charset="0"/>
            </a:endParaRPr>
          </a:p>
        </p:txBody>
      </p:sp>
      <p:sp>
        <p:nvSpPr>
          <p:cNvPr id="974857" name="Line 9"/>
          <p:cNvSpPr>
            <a:spLocks noChangeShapeType="1"/>
          </p:cNvSpPr>
          <p:nvPr>
            <p:custDataLst>
              <p:tags r:id="rId4"/>
            </p:custDataLst>
          </p:nvPr>
        </p:nvSpPr>
        <p:spPr bwMode="auto">
          <a:xfrm>
            <a:off x="3276600" y="4800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SR Latch Analysis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5"/>
            </p:custDataLst>
            <p:extLst>
              <p:ext uri="{D42A27DB-BD31-4B8C-83A1-F6EECF244321}">
                <p14:modId xmlns:p14="http://schemas.microsoft.com/office/powerpoint/2010/main" val="498208033"/>
              </p:ext>
            </p:extLst>
          </p:nvPr>
        </p:nvGraphicFramePr>
        <p:xfrm>
          <a:off x="4191000" y="4038600"/>
          <a:ext cx="2514600" cy="2106196"/>
        </p:xfrm>
        <a:graphic>
          <a:graphicData uri="http://schemas.openxmlformats.org/presentationml/2006/ole">
            <mc:AlternateContent xmlns:mc="http://schemas.openxmlformats.org/markup-compatibility/2006">
              <mc:Choice xmlns:v="urn:schemas-microsoft-com:vml" Requires="v">
                <p:oleObj spid="_x0000_s132214" name="VISIO" r:id="rId10" imgW="1057895" imgH="885396" progId="Visio.Drawing.6">
                  <p:embed/>
                </p:oleObj>
              </mc:Choice>
              <mc:Fallback>
                <p:oleObj name="VISIO" r:id="rId10" imgW="1057895" imgH="885396" progId="Visio.Drawing.6">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000" y="4038600"/>
                        <a:ext cx="2514600" cy="210619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849979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4861" name="Object 13"/>
          <p:cNvGraphicFramePr>
            <a:graphicFrameLocks noGrp="1" noChangeAspect="1"/>
          </p:cNvGraphicFramePr>
          <p:nvPr>
            <p:ph sz="half" idx="4294967295"/>
            <p:custDataLst>
              <p:tags r:id="rId2"/>
            </p:custDataLst>
            <p:extLst>
              <p:ext uri="{D42A27DB-BD31-4B8C-83A1-F6EECF244321}">
                <p14:modId xmlns:p14="http://schemas.microsoft.com/office/powerpoint/2010/main" val="1101575616"/>
              </p:ext>
            </p:extLst>
          </p:nvPr>
        </p:nvGraphicFramePr>
        <p:xfrm>
          <a:off x="3810000" y="1219200"/>
          <a:ext cx="5943600" cy="2664868"/>
        </p:xfrm>
        <a:graphic>
          <a:graphicData uri="http://schemas.openxmlformats.org/presentationml/2006/ole">
            <mc:AlternateContent xmlns:mc="http://schemas.openxmlformats.org/markup-compatibility/2006">
              <mc:Choice xmlns:v="urn:schemas-microsoft-com:vml" Requires="v">
                <p:oleObj spid="_x0000_s200814" name="VISIO" r:id="rId9" imgW="2486160" imgH="1114560" progId="Visio.Drawing.6">
                  <p:embed/>
                </p:oleObj>
              </mc:Choice>
              <mc:Fallback>
                <p:oleObj name="VISIO" r:id="rId9" imgW="2486160" imgH="1114560" progId="Visio.Drawing.6">
                  <p:embed/>
                  <p:pic>
                    <p:nvPicPr>
                      <p:cNvPr id="0" name=""/>
                      <p:cNvPicPr>
                        <a:picLocks noChangeAspect="1" noChangeArrowheads="1"/>
                      </p:cNvPicPr>
                      <p:nvPr/>
                    </p:nvPicPr>
                    <p:blipFill>
                      <a:blip r:embed="rId10"/>
                      <a:srcRect/>
                      <a:stretch>
                        <a:fillRect/>
                      </a:stretch>
                    </p:blipFill>
                    <p:spPr bwMode="auto">
                      <a:xfrm>
                        <a:off x="3810000" y="1219200"/>
                        <a:ext cx="5943600" cy="2664868"/>
                      </a:xfrm>
                      <a:prstGeom prst="rect">
                        <a:avLst/>
                      </a:prstGeom>
                      <a:noFill/>
                      <a:ln>
                        <a:noFill/>
                      </a:ln>
                      <a:effectLst/>
                    </p:spPr>
                  </p:pic>
                </p:oleObj>
              </mc:Fallback>
            </mc:AlternateContent>
          </a:graphicData>
        </a:graphic>
      </p:graphicFrame>
      <p:sp>
        <p:nvSpPr>
          <p:cNvPr id="974852" name="Rectangle 4"/>
          <p:cNvSpPr>
            <a:spLocks noChangeArrowheads="1"/>
          </p:cNvSpPr>
          <p:nvPr>
            <p:custDataLst>
              <p:tags r:id="rId3"/>
            </p:custDataLst>
          </p:nvPr>
        </p:nvSpPr>
        <p:spPr bwMode="auto">
          <a:xfrm>
            <a:off x="3810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r>
              <a:rPr lang="en-US" sz="3200" b="1" i="1" dirty="0">
                <a:solidFill>
                  <a:schemeClr val="accent1"/>
                </a:solidFill>
                <a:latin typeface="Times New Roman" pitchFamily="18" charset="0"/>
                <a:cs typeface="Arial" charset="0"/>
              </a:rPr>
              <a:t>S</a:t>
            </a:r>
            <a:r>
              <a:rPr lang="en-US" sz="3200" b="1" dirty="0">
                <a:solidFill>
                  <a:schemeClr val="accent1"/>
                </a:solidFill>
                <a:latin typeface="Times New Roman" pitchFamily="18" charset="0"/>
                <a:cs typeface="Arial" charset="0"/>
              </a:rPr>
              <a:t> = 0, </a:t>
            </a:r>
            <a:r>
              <a:rPr lang="en-US" sz="3200" b="1" i="1" dirty="0">
                <a:solidFill>
                  <a:schemeClr val="accent1"/>
                </a:solidFill>
                <a:latin typeface="Times New Roman" pitchFamily="18" charset="0"/>
                <a:cs typeface="Arial" charset="0"/>
              </a:rPr>
              <a:t>R</a:t>
            </a:r>
            <a:r>
              <a:rPr lang="en-US" sz="3200" b="1" dirty="0">
                <a:solidFill>
                  <a:schemeClr val="accent1"/>
                </a:solidFill>
                <a:latin typeface="Times New Roman" pitchFamily="18" charset="0"/>
                <a:cs typeface="Arial" charset="0"/>
              </a:rPr>
              <a:t> = 0: </a:t>
            </a:r>
            <a:endParaRPr lang="en-US" sz="3200" b="1" dirty="0" smtClean="0">
              <a:solidFill>
                <a:schemeClr val="accent1"/>
              </a:solidFill>
              <a:latin typeface="Times New Roman" pitchFamily="18" charset="0"/>
              <a:cs typeface="Arial" charset="0"/>
            </a:endParaRPr>
          </a:p>
          <a:p>
            <a:pPr lvl="1">
              <a:spcBef>
                <a:spcPct val="20000"/>
              </a:spcBef>
            </a:pPr>
            <a:r>
              <a:rPr lang="en-US" sz="3200" b="1" dirty="0">
                <a:solidFill>
                  <a:schemeClr val="accent1"/>
                </a:solidFill>
                <a:latin typeface="Times New Roman" pitchFamily="18" charset="0"/>
                <a:cs typeface="Arial" charset="0"/>
              </a:rPr>
              <a:t> </a:t>
            </a:r>
            <a:r>
              <a:rPr lang="en-US" sz="3200" b="1" dirty="0" smtClean="0">
                <a:solidFill>
                  <a:schemeClr val="accent1"/>
                </a:solidFill>
                <a:latin typeface="Times New Roman" pitchFamily="18" charset="0"/>
                <a:cs typeface="Arial" charset="0"/>
              </a:rPr>
              <a:t>  </a:t>
            </a:r>
            <a:r>
              <a:rPr lang="en-US" sz="3200" dirty="0" smtClean="0">
                <a:latin typeface="Times New Roman" pitchFamily="18" charset="0"/>
                <a:cs typeface="Arial" charset="0"/>
              </a:rPr>
              <a:t>then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i="1" dirty="0" err="1">
                <a:latin typeface="Times New Roman" pitchFamily="18" charset="0"/>
                <a:cs typeface="Arial" charset="0"/>
              </a:rPr>
              <a:t>Q</a:t>
            </a:r>
            <a:r>
              <a:rPr lang="en-US" sz="3200" i="1" baseline="-25000" dirty="0" err="1">
                <a:latin typeface="Times New Roman" pitchFamily="18" charset="0"/>
                <a:cs typeface="Arial" charset="0"/>
              </a:rPr>
              <a:t>prev</a:t>
            </a:r>
            <a:endParaRPr lang="en-US" sz="3200" i="1" baseline="-25000" dirty="0">
              <a:latin typeface="Times New Roman" pitchFamily="18" charset="0"/>
              <a:cs typeface="Arial" charset="0"/>
            </a:endParaRPr>
          </a:p>
          <a:p>
            <a:pPr marL="742950" lvl="1" indent="-285750">
              <a:spcBef>
                <a:spcPct val="20000"/>
              </a:spcBef>
              <a:buFontTx/>
              <a:buChar char="–"/>
            </a:pPr>
            <a:r>
              <a:rPr lang="en-US" sz="3200" b="1" dirty="0" smtClean="0">
                <a:solidFill>
                  <a:srgbClr val="C00000"/>
                </a:solidFill>
                <a:latin typeface="Times New Roman" pitchFamily="18" charset="0"/>
                <a:cs typeface="Arial" charset="0"/>
              </a:rPr>
              <a:t>Memory!</a:t>
            </a:r>
            <a:endParaRPr lang="en-US" sz="3200" b="1" dirty="0">
              <a:solidFill>
                <a:srgbClr val="C00000"/>
              </a:solidFill>
              <a:latin typeface="Times New Roman" pitchFamily="18" charset="0"/>
              <a:cs typeface="Arial" charset="0"/>
            </a:endParaRPr>
          </a:p>
          <a:p>
            <a:pPr marL="742950" lvl="1" indent="-285750">
              <a:spcBef>
                <a:spcPct val="20000"/>
              </a:spcBef>
              <a:buFontTx/>
              <a:buChar char="–"/>
            </a:pPr>
            <a:endParaRPr lang="en-US" sz="3200" dirty="0">
              <a:latin typeface="Times New Roman" pitchFamily="18" charset="0"/>
              <a:cs typeface="Arial" charset="0"/>
            </a:endParaRPr>
          </a:p>
          <a:p>
            <a:pPr lvl="1">
              <a:spcBef>
                <a:spcPct val="20000"/>
              </a:spcBef>
            </a:pPr>
            <a:endParaRPr lang="en-US" sz="3200" dirty="0">
              <a:latin typeface="Times New Roman" pitchFamily="18" charset="0"/>
              <a:cs typeface="Arial" charset="0"/>
            </a:endParaRPr>
          </a:p>
          <a:p>
            <a:pPr marL="742950" lvl="1" indent="-285750">
              <a:spcBef>
                <a:spcPct val="20000"/>
              </a:spcBef>
              <a:buFontTx/>
              <a:buChar char="–"/>
            </a:pPr>
            <a:r>
              <a:rPr lang="en-US" sz="3200" b="1" i="1" dirty="0">
                <a:solidFill>
                  <a:schemeClr val="accent1"/>
                </a:solidFill>
                <a:latin typeface="Times New Roman" pitchFamily="18" charset="0"/>
                <a:cs typeface="Arial" charset="0"/>
              </a:rPr>
              <a:t>S</a:t>
            </a:r>
            <a:r>
              <a:rPr lang="en-US" sz="3200" b="1" dirty="0">
                <a:solidFill>
                  <a:schemeClr val="accent1"/>
                </a:solidFill>
                <a:latin typeface="Times New Roman" pitchFamily="18" charset="0"/>
                <a:cs typeface="Arial" charset="0"/>
              </a:rPr>
              <a:t> = 1, </a:t>
            </a:r>
            <a:r>
              <a:rPr lang="en-US" sz="3200" b="1" i="1" dirty="0">
                <a:solidFill>
                  <a:schemeClr val="accent1"/>
                </a:solidFill>
                <a:latin typeface="Times New Roman" pitchFamily="18" charset="0"/>
                <a:cs typeface="Arial" charset="0"/>
              </a:rPr>
              <a:t>R</a:t>
            </a:r>
            <a:r>
              <a:rPr lang="en-US" sz="3200" b="1" dirty="0">
                <a:solidFill>
                  <a:schemeClr val="accent1"/>
                </a:solidFill>
                <a:latin typeface="Times New Roman" pitchFamily="18" charset="0"/>
                <a:cs typeface="Arial" charset="0"/>
              </a:rPr>
              <a:t> = 1: </a:t>
            </a:r>
            <a:endParaRPr lang="en-US" sz="3200" b="1" dirty="0" smtClean="0">
              <a:solidFill>
                <a:schemeClr val="accent1"/>
              </a:solidFill>
              <a:latin typeface="Times New Roman" pitchFamily="18" charset="0"/>
              <a:cs typeface="Arial" charset="0"/>
            </a:endParaRPr>
          </a:p>
          <a:p>
            <a:pPr lvl="1">
              <a:spcBef>
                <a:spcPct val="20000"/>
              </a:spcBef>
            </a:pPr>
            <a:r>
              <a:rPr lang="en-US" sz="3200" b="1" dirty="0">
                <a:solidFill>
                  <a:schemeClr val="accent1"/>
                </a:solidFill>
                <a:latin typeface="Times New Roman" pitchFamily="18" charset="0"/>
                <a:cs typeface="Arial" charset="0"/>
              </a:rPr>
              <a:t> </a:t>
            </a:r>
            <a:r>
              <a:rPr lang="en-US" sz="3200" b="1" dirty="0" smtClean="0">
                <a:solidFill>
                  <a:schemeClr val="accent1"/>
                </a:solidFill>
                <a:latin typeface="Times New Roman" pitchFamily="18" charset="0"/>
                <a:cs typeface="Arial" charset="0"/>
              </a:rPr>
              <a:t>  </a:t>
            </a:r>
            <a:r>
              <a:rPr lang="en-US" sz="3200" dirty="0" smtClean="0">
                <a:latin typeface="Times New Roman" pitchFamily="18" charset="0"/>
                <a:cs typeface="Arial" charset="0"/>
              </a:rPr>
              <a:t>then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dirty="0" smtClean="0">
                <a:latin typeface="Times New Roman" pitchFamily="18" charset="0"/>
                <a:cs typeface="Arial" charset="0"/>
              </a:rPr>
              <a:t>0, </a:t>
            </a:r>
            <a:r>
              <a:rPr lang="en-US" sz="3200" i="1" dirty="0" smtClean="0">
                <a:latin typeface="Times New Roman" pitchFamily="18" charset="0"/>
                <a:cs typeface="Arial" charset="0"/>
              </a:rPr>
              <a:t>Q</a:t>
            </a:r>
            <a:r>
              <a:rPr lang="en-US" sz="3200" dirty="0" smtClean="0">
                <a:latin typeface="Times New Roman" pitchFamily="18" charset="0"/>
                <a:cs typeface="Arial" charset="0"/>
              </a:rPr>
              <a:t> </a:t>
            </a:r>
            <a:r>
              <a:rPr lang="en-US" sz="3200" dirty="0">
                <a:latin typeface="Times New Roman" pitchFamily="18" charset="0"/>
                <a:cs typeface="Arial" charset="0"/>
              </a:rPr>
              <a:t>= 0</a:t>
            </a:r>
            <a:endParaRPr lang="en-US" sz="3200" i="1" dirty="0">
              <a:latin typeface="Times New Roman" pitchFamily="18" charset="0"/>
              <a:cs typeface="Times New Roman" pitchFamily="18" charset="0"/>
            </a:endParaRPr>
          </a:p>
          <a:p>
            <a:pPr marL="742950" lvl="1" indent="-285750">
              <a:spcBef>
                <a:spcPct val="20000"/>
              </a:spcBef>
              <a:buFontTx/>
              <a:buChar char="–"/>
            </a:pPr>
            <a:r>
              <a:rPr lang="en-US" sz="3200" b="1" dirty="0" smtClean="0">
                <a:solidFill>
                  <a:srgbClr val="C00000"/>
                </a:solidFill>
                <a:latin typeface="Times New Roman" pitchFamily="18" charset="0"/>
                <a:cs typeface="Arial" charset="0"/>
              </a:rPr>
              <a:t>Invalid State</a:t>
            </a:r>
          </a:p>
          <a:p>
            <a:pPr lvl="1">
              <a:spcBef>
                <a:spcPct val="20000"/>
              </a:spcBef>
            </a:pPr>
            <a:r>
              <a:rPr lang="en-US" sz="3200" i="1" dirty="0" smtClean="0">
                <a:latin typeface="Times New Roman" pitchFamily="18" charset="0"/>
                <a:cs typeface="Arial" charset="0"/>
              </a:rPr>
              <a:t>   </a:t>
            </a:r>
            <a:r>
              <a:rPr lang="en-US" sz="3200" i="1" dirty="0" smtClean="0">
                <a:solidFill>
                  <a:srgbClr val="C00000"/>
                </a:solidFill>
                <a:latin typeface="Times New Roman" pitchFamily="18" charset="0"/>
                <a:cs typeface="Arial" charset="0"/>
              </a:rPr>
              <a:t>Q </a:t>
            </a:r>
            <a:r>
              <a:rPr lang="en-US" sz="3200" dirty="0">
                <a:solidFill>
                  <a:srgbClr val="C00000"/>
                </a:solidFill>
                <a:latin typeface="Times New Roman" pitchFamily="18" charset="0"/>
                <a:cs typeface="Arial" charset="0"/>
              </a:rPr>
              <a:t>≠ NOT </a:t>
            </a:r>
            <a:r>
              <a:rPr lang="en-US" sz="3200" i="1" dirty="0">
                <a:solidFill>
                  <a:srgbClr val="C00000"/>
                </a:solidFill>
                <a:latin typeface="Times New Roman" pitchFamily="18" charset="0"/>
                <a:cs typeface="Arial" charset="0"/>
              </a:rPr>
              <a:t>Q</a:t>
            </a:r>
            <a:endParaRPr lang="en-US" sz="3200" b="1" dirty="0">
              <a:solidFill>
                <a:srgbClr val="C00000"/>
              </a:solidFill>
              <a:latin typeface="Times New Roman" pitchFamily="18" charset="0"/>
              <a:cs typeface="Arial" charset="0"/>
            </a:endParaRPr>
          </a:p>
          <a:p>
            <a:pPr marL="742950" lvl="1" indent="-285750">
              <a:spcBef>
                <a:spcPct val="20000"/>
              </a:spcBef>
              <a:buFontTx/>
              <a:buChar char="–"/>
            </a:pPr>
            <a:endParaRPr lang="en-US" sz="2000" dirty="0">
              <a:latin typeface="Times New Roman" pitchFamily="18" charset="0"/>
              <a:cs typeface="Arial" charset="0"/>
            </a:endParaRPr>
          </a:p>
          <a:p>
            <a:pPr marL="742950" lvl="1" indent="-285750">
              <a:spcBef>
                <a:spcPct val="20000"/>
              </a:spcBef>
            </a:pPr>
            <a:endParaRPr lang="en-US" sz="2000" dirty="0">
              <a:latin typeface="Times New Roman" pitchFamily="18" charset="0"/>
              <a:cs typeface="Arial" charset="0"/>
            </a:endParaRPr>
          </a:p>
          <a:p>
            <a:pPr marL="742950" lvl="1" indent="-285750">
              <a:spcBef>
                <a:spcPct val="20000"/>
              </a:spcBef>
            </a:pPr>
            <a:endParaRPr lang="en-US" sz="2000" dirty="0">
              <a:latin typeface="Times New Roman" pitchFamily="18" charset="0"/>
              <a:cs typeface="Arial" charset="0"/>
            </a:endParaRPr>
          </a:p>
        </p:txBody>
      </p:sp>
      <p:sp>
        <p:nvSpPr>
          <p:cNvPr id="974857" name="Line 9"/>
          <p:cNvSpPr>
            <a:spLocks noChangeShapeType="1"/>
          </p:cNvSpPr>
          <p:nvPr>
            <p:custDataLst>
              <p:tags r:id="rId4"/>
            </p:custDataLst>
          </p:nvPr>
        </p:nvSpPr>
        <p:spPr bwMode="auto">
          <a:xfrm>
            <a:off x="3276600" y="4800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SR Latch Analysis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5"/>
            </p:custDataLst>
            <p:extLst>
              <p:ext uri="{D42A27DB-BD31-4B8C-83A1-F6EECF244321}">
                <p14:modId xmlns:p14="http://schemas.microsoft.com/office/powerpoint/2010/main" val="3792316653"/>
              </p:ext>
            </p:extLst>
          </p:nvPr>
        </p:nvGraphicFramePr>
        <p:xfrm>
          <a:off x="4191000" y="4038600"/>
          <a:ext cx="2514600" cy="2106196"/>
        </p:xfrm>
        <a:graphic>
          <a:graphicData uri="http://schemas.openxmlformats.org/presentationml/2006/ole">
            <mc:AlternateContent xmlns:mc="http://schemas.openxmlformats.org/markup-compatibility/2006">
              <mc:Choice xmlns:v="urn:schemas-microsoft-com:vml" Requires="v">
                <p:oleObj spid="_x0000_s200815" name="VISIO" r:id="rId11" imgW="1057895" imgH="885396" progId="Visio.Drawing.6">
                  <p:embed/>
                </p:oleObj>
              </mc:Choice>
              <mc:Fallback>
                <p:oleObj name="VISIO" r:id="rId11" imgW="1057895" imgH="885396"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1000" y="4038600"/>
                        <a:ext cx="2514600" cy="2106196"/>
                      </a:xfrm>
                      <a:prstGeom prst="rect">
                        <a:avLst/>
                      </a:prstGeom>
                      <a:noFill/>
                      <a:ln>
                        <a:noFill/>
                      </a:ln>
                      <a:effectLst/>
                    </p:spPr>
                  </p:pic>
                </p:oleObj>
              </mc:Fallback>
            </mc:AlternateContent>
          </a:graphicData>
        </a:graphic>
      </p:graphicFrame>
      <p:sp>
        <p:nvSpPr>
          <p:cNvPr id="11" name="Line 9"/>
          <p:cNvSpPr>
            <a:spLocks noChangeShapeType="1"/>
          </p:cNvSpPr>
          <p:nvPr>
            <p:custDataLst>
              <p:tags r:id="rId6"/>
            </p:custDataLst>
          </p:nvPr>
        </p:nvSpPr>
        <p:spPr bwMode="auto">
          <a:xfrm>
            <a:off x="1295400" y="5943600"/>
            <a:ext cx="152400" cy="0"/>
          </a:xfrm>
          <a:prstGeom prst="line">
            <a:avLst/>
          </a:prstGeom>
          <a:noFill/>
          <a:ln w="952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904359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7932" name="Object 12"/>
          <p:cNvGraphicFramePr>
            <a:graphicFrameLocks noGrp="1" noChangeAspect="1"/>
          </p:cNvGraphicFramePr>
          <p:nvPr>
            <p:ph idx="4294967295"/>
            <p:custDataLst>
              <p:tags r:id="rId2"/>
            </p:custDataLst>
            <p:extLst>
              <p:ext uri="{D42A27DB-BD31-4B8C-83A1-F6EECF244321}">
                <p14:modId xmlns:p14="http://schemas.microsoft.com/office/powerpoint/2010/main" val="1273466715"/>
              </p:ext>
            </p:extLst>
          </p:nvPr>
        </p:nvGraphicFramePr>
        <p:xfrm>
          <a:off x="6019800" y="3048000"/>
          <a:ext cx="2743200" cy="2655888"/>
        </p:xfrm>
        <a:graphic>
          <a:graphicData uri="http://schemas.openxmlformats.org/presentationml/2006/ole">
            <mc:AlternateContent xmlns:mc="http://schemas.openxmlformats.org/markup-compatibility/2006">
              <mc:Choice xmlns:v="urn:schemas-microsoft-com:vml" Requires="v">
                <p:oleObj spid="_x0000_s134202" name="VISIO" r:id="rId6" imgW="885960" imgH="857880" progId="Visio.Drawing.6">
                  <p:embed/>
                </p:oleObj>
              </mc:Choice>
              <mc:Fallback>
                <p:oleObj name="VISIO" r:id="rId6" imgW="885960" imgH="85788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048000"/>
                        <a:ext cx="27432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7923" name="Rectangle 3"/>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SR stands for Set/Reset Latch</a:t>
            </a:r>
          </a:p>
          <a:p>
            <a:pPr marL="742950" lvl="1" indent="-285750">
              <a:spcBef>
                <a:spcPct val="20000"/>
              </a:spcBef>
              <a:buFontTx/>
              <a:buChar char="–"/>
            </a:pPr>
            <a:r>
              <a:rPr lang="en-US" sz="2600" dirty="0">
                <a:latin typeface="Times New Roman" pitchFamily="18" charset="0"/>
                <a:cs typeface="Arial" charset="0"/>
              </a:rPr>
              <a:t>Stores one bit of state (</a:t>
            </a:r>
            <a:r>
              <a:rPr lang="en-US" sz="2600" i="1" dirty="0">
                <a:latin typeface="Times New Roman" pitchFamily="18" charset="0"/>
                <a:cs typeface="Arial" charset="0"/>
              </a:rPr>
              <a:t>Q</a:t>
            </a:r>
            <a:r>
              <a:rPr lang="en-US" sz="2600" dirty="0">
                <a:latin typeface="Times New Roman" pitchFamily="18" charset="0"/>
                <a:cs typeface="Arial" charset="0"/>
              </a:rPr>
              <a:t>)</a:t>
            </a:r>
          </a:p>
          <a:p>
            <a:pPr marL="342900" indent="-342900">
              <a:spcBef>
                <a:spcPct val="20000"/>
              </a:spcBef>
              <a:buFontTx/>
              <a:buChar char="•"/>
            </a:pPr>
            <a:r>
              <a:rPr lang="en-US" sz="3200" dirty="0">
                <a:latin typeface="Times New Roman" pitchFamily="18" charset="0"/>
                <a:cs typeface="Arial" charset="0"/>
              </a:rPr>
              <a:t>Control what value is being stored with </a:t>
            </a:r>
            <a:r>
              <a:rPr lang="en-US" sz="3200" i="1" dirty="0">
                <a:latin typeface="Times New Roman" pitchFamily="18" charset="0"/>
                <a:cs typeface="Arial" charset="0"/>
              </a:rPr>
              <a:t>S</a:t>
            </a:r>
            <a:r>
              <a:rPr lang="en-US" sz="3200" dirty="0">
                <a:latin typeface="Times New Roman" pitchFamily="18" charset="0"/>
                <a:cs typeface="Arial" charset="0"/>
              </a:rPr>
              <a:t>, </a:t>
            </a:r>
            <a:r>
              <a:rPr lang="en-US" sz="3200" i="1" dirty="0">
                <a:latin typeface="Times New Roman" pitchFamily="18" charset="0"/>
                <a:cs typeface="Arial" charset="0"/>
              </a:rPr>
              <a:t>R</a:t>
            </a:r>
            <a:r>
              <a:rPr lang="en-US" sz="3200" dirty="0">
                <a:latin typeface="Times New Roman" pitchFamily="18" charset="0"/>
                <a:cs typeface="Arial" charset="0"/>
              </a:rPr>
              <a:t> inputs</a:t>
            </a:r>
          </a:p>
          <a:p>
            <a:pPr marL="742950" lvl="1" indent="-285750">
              <a:spcBef>
                <a:spcPct val="20000"/>
              </a:spcBef>
              <a:buFontTx/>
              <a:buChar char="–"/>
            </a:pPr>
            <a:r>
              <a:rPr lang="en-US" sz="3200" b="1" dirty="0">
                <a:solidFill>
                  <a:schemeClr val="accent1"/>
                </a:solidFill>
                <a:latin typeface="Times New Roman" pitchFamily="18" charset="0"/>
                <a:cs typeface="Arial" charset="0"/>
              </a:rPr>
              <a:t>Set: </a:t>
            </a:r>
            <a:r>
              <a:rPr lang="en-US" sz="3200" dirty="0">
                <a:latin typeface="Times New Roman" pitchFamily="18" charset="0"/>
                <a:cs typeface="Arial" charset="0"/>
              </a:rPr>
              <a:t>Make the output 1 </a:t>
            </a:r>
            <a:endParaRPr lang="en-US" sz="3200" dirty="0" smtClean="0">
              <a:latin typeface="Times New Roman" pitchFamily="18" charset="0"/>
              <a:cs typeface="Arial" charset="0"/>
            </a:endParaRPr>
          </a:p>
          <a:p>
            <a:pPr lvl="1">
              <a:spcBef>
                <a:spcPct val="20000"/>
              </a:spcBef>
            </a:pPr>
            <a:r>
              <a:rPr lang="en-US" sz="3200" dirty="0">
                <a:latin typeface="Times New Roman" pitchFamily="18" charset="0"/>
                <a:cs typeface="Arial" charset="0"/>
              </a:rPr>
              <a:t> </a:t>
            </a:r>
            <a:r>
              <a:rPr lang="en-US" sz="3200" dirty="0" smtClean="0">
                <a:latin typeface="Times New Roman" pitchFamily="18" charset="0"/>
                <a:cs typeface="Arial" charset="0"/>
              </a:rPr>
              <a:t>  (</a:t>
            </a:r>
            <a:r>
              <a:rPr lang="en-US" sz="3200" i="1" dirty="0">
                <a:latin typeface="Times New Roman" pitchFamily="18" charset="0"/>
                <a:cs typeface="Arial" charset="0"/>
              </a:rPr>
              <a:t>S </a:t>
            </a:r>
            <a:r>
              <a:rPr lang="en-US" sz="3200" dirty="0">
                <a:latin typeface="Times New Roman" pitchFamily="18" charset="0"/>
                <a:cs typeface="Arial" charset="0"/>
              </a:rPr>
              <a:t>= 1, </a:t>
            </a:r>
            <a:r>
              <a:rPr lang="en-US" sz="3200" i="1" dirty="0">
                <a:latin typeface="Times New Roman" pitchFamily="18" charset="0"/>
                <a:cs typeface="Arial" charset="0"/>
              </a:rPr>
              <a:t>R </a:t>
            </a:r>
            <a:r>
              <a:rPr lang="en-US" sz="3200" dirty="0">
                <a:latin typeface="Times New Roman" pitchFamily="18" charset="0"/>
                <a:cs typeface="Arial" charset="0"/>
              </a:rPr>
              <a:t>= 0,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b="1" dirty="0">
                <a:solidFill>
                  <a:schemeClr val="accent1"/>
                </a:solidFill>
                <a:latin typeface="Times New Roman" pitchFamily="18" charset="0"/>
                <a:cs typeface="Arial" charset="0"/>
              </a:rPr>
              <a:t>1</a:t>
            </a:r>
            <a:r>
              <a:rPr lang="en-US" sz="3200" dirty="0">
                <a:latin typeface="Times New Roman" pitchFamily="18" charset="0"/>
                <a:cs typeface="Arial" charset="0"/>
              </a:rPr>
              <a:t>)</a:t>
            </a:r>
          </a:p>
          <a:p>
            <a:pPr marL="742950" lvl="1" indent="-285750">
              <a:spcBef>
                <a:spcPct val="20000"/>
              </a:spcBef>
              <a:buFontTx/>
              <a:buChar char="–"/>
            </a:pPr>
            <a:r>
              <a:rPr lang="en-US" sz="3200" b="1" dirty="0">
                <a:solidFill>
                  <a:schemeClr val="accent1"/>
                </a:solidFill>
                <a:latin typeface="Times New Roman" pitchFamily="18" charset="0"/>
                <a:cs typeface="Arial" charset="0"/>
              </a:rPr>
              <a:t>Reset: </a:t>
            </a:r>
            <a:r>
              <a:rPr lang="en-US" sz="3200" dirty="0">
                <a:latin typeface="Times New Roman" pitchFamily="18" charset="0"/>
                <a:cs typeface="Arial" charset="0"/>
              </a:rPr>
              <a:t>Make the output 0 </a:t>
            </a:r>
            <a:endParaRPr lang="en-US" sz="3200" dirty="0" smtClean="0">
              <a:latin typeface="Times New Roman" pitchFamily="18" charset="0"/>
              <a:cs typeface="Arial" charset="0"/>
            </a:endParaRPr>
          </a:p>
          <a:p>
            <a:pPr lvl="1">
              <a:spcBef>
                <a:spcPct val="20000"/>
              </a:spcBef>
            </a:pPr>
            <a:r>
              <a:rPr lang="en-US" sz="3200" dirty="0">
                <a:latin typeface="Times New Roman" pitchFamily="18" charset="0"/>
                <a:cs typeface="Arial" charset="0"/>
              </a:rPr>
              <a:t> </a:t>
            </a:r>
            <a:r>
              <a:rPr lang="en-US" sz="3200" dirty="0" smtClean="0">
                <a:latin typeface="Times New Roman" pitchFamily="18" charset="0"/>
                <a:cs typeface="Arial" charset="0"/>
              </a:rPr>
              <a:t>  (</a:t>
            </a:r>
            <a:r>
              <a:rPr lang="en-US" sz="3200" i="1" dirty="0">
                <a:latin typeface="Times New Roman" pitchFamily="18" charset="0"/>
                <a:cs typeface="Arial" charset="0"/>
              </a:rPr>
              <a:t>S </a:t>
            </a:r>
            <a:r>
              <a:rPr lang="en-US" sz="3200" dirty="0">
                <a:latin typeface="Times New Roman" pitchFamily="18" charset="0"/>
                <a:cs typeface="Arial" charset="0"/>
              </a:rPr>
              <a:t>= 0, </a:t>
            </a:r>
            <a:r>
              <a:rPr lang="en-US" sz="3200" i="1" dirty="0">
                <a:latin typeface="Times New Roman" pitchFamily="18" charset="0"/>
                <a:cs typeface="Arial" charset="0"/>
              </a:rPr>
              <a:t>R </a:t>
            </a:r>
            <a:r>
              <a:rPr lang="en-US" sz="3200" dirty="0">
                <a:latin typeface="Times New Roman" pitchFamily="18" charset="0"/>
                <a:cs typeface="Arial" charset="0"/>
              </a:rPr>
              <a:t>= 1,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b="1" dirty="0">
                <a:solidFill>
                  <a:schemeClr val="accent1"/>
                </a:solidFill>
                <a:latin typeface="Times New Roman" pitchFamily="18" charset="0"/>
                <a:cs typeface="Arial" charset="0"/>
              </a:rPr>
              <a:t>0</a:t>
            </a:r>
            <a:r>
              <a:rPr lang="en-US" sz="3200" dirty="0">
                <a:latin typeface="Times New Roman" pitchFamily="18" charset="0"/>
                <a:cs typeface="Arial" charset="0"/>
              </a:rPr>
              <a:t>)</a:t>
            </a:r>
          </a:p>
          <a:p>
            <a:pPr marL="742950" lvl="1" indent="-285750">
              <a:spcBef>
                <a:spcPct val="20000"/>
              </a:spcBef>
              <a:buFontTx/>
              <a:buChar char="–"/>
            </a:pPr>
            <a:endParaRPr lang="en-US" sz="3200" dirty="0">
              <a:latin typeface="Times New Roman" pitchFamily="18" charset="0"/>
              <a:cs typeface="Arial" charset="0"/>
            </a:endParaRPr>
          </a:p>
          <a:p>
            <a:pPr marL="742950" lvl="1" indent="-285750">
              <a:spcBef>
                <a:spcPct val="20000"/>
              </a:spcBef>
              <a:buFontTx/>
              <a:buChar char="–"/>
            </a:pPr>
            <a:endParaRPr lang="en-US" sz="3200" dirty="0">
              <a:latin typeface="Times New Roman" pitchFamily="18" charset="0"/>
              <a:cs typeface="Arial" charset="0"/>
            </a:endParaRPr>
          </a:p>
          <a:p>
            <a:pPr marL="342900" indent="-342900">
              <a:spcBef>
                <a:spcPct val="20000"/>
              </a:spcBef>
              <a:buFontTx/>
              <a:buChar char="•"/>
            </a:pPr>
            <a:r>
              <a:rPr lang="en-US" sz="3200" b="1" dirty="0">
                <a:solidFill>
                  <a:srgbClr val="FF3300"/>
                </a:solidFill>
                <a:latin typeface="Times New Roman" pitchFamily="18" charset="0"/>
                <a:cs typeface="Arial" charset="0"/>
              </a:rPr>
              <a:t>Must do something to avoid</a:t>
            </a:r>
          </a:p>
          <a:p>
            <a:pPr marL="342900" indent="-342900">
              <a:spcBef>
                <a:spcPct val="20000"/>
              </a:spcBef>
            </a:pPr>
            <a:r>
              <a:rPr lang="en-US" sz="3200" b="1" dirty="0">
                <a:solidFill>
                  <a:srgbClr val="FF3300"/>
                </a:solidFill>
                <a:latin typeface="Times New Roman" pitchFamily="18" charset="0"/>
                <a:cs typeface="Arial" charset="0"/>
              </a:rPr>
              <a:t>	invalid state (when </a:t>
            </a:r>
            <a:r>
              <a:rPr lang="en-US" sz="3200" b="1" i="1" dirty="0">
                <a:solidFill>
                  <a:srgbClr val="FF3300"/>
                </a:solidFill>
                <a:latin typeface="Times New Roman" pitchFamily="18" charset="0"/>
                <a:cs typeface="Arial" charset="0"/>
              </a:rPr>
              <a:t>S</a:t>
            </a:r>
            <a:r>
              <a:rPr lang="en-US" sz="3200" b="1" dirty="0">
                <a:solidFill>
                  <a:srgbClr val="FF3300"/>
                </a:solidFill>
                <a:latin typeface="Times New Roman" pitchFamily="18" charset="0"/>
                <a:cs typeface="Arial" charset="0"/>
              </a:rPr>
              <a:t> = </a:t>
            </a:r>
            <a:r>
              <a:rPr lang="en-US" sz="3200" b="1" i="1" dirty="0">
                <a:solidFill>
                  <a:srgbClr val="FF3300"/>
                </a:solidFill>
                <a:latin typeface="Times New Roman" pitchFamily="18" charset="0"/>
                <a:cs typeface="Arial" charset="0"/>
              </a:rPr>
              <a:t>R</a:t>
            </a:r>
            <a:r>
              <a:rPr lang="en-US" sz="3200" b="1" dirty="0">
                <a:solidFill>
                  <a:srgbClr val="FF3300"/>
                </a:solidFill>
                <a:latin typeface="Times New Roman" pitchFamily="18" charset="0"/>
                <a:cs typeface="Arial" charset="0"/>
              </a:rPr>
              <a:t> = 1)</a:t>
            </a:r>
          </a:p>
          <a:p>
            <a:pPr marL="342900" indent="-342900">
              <a:spcBef>
                <a:spcPct val="20000"/>
              </a:spcBef>
            </a:pPr>
            <a:endParaRPr lang="en-US" sz="2400" b="1" i="1" baseline="-25000" dirty="0">
              <a:solidFill>
                <a:srgbClr val="FF3300"/>
              </a:solidFill>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SR Latch Symbol</a:t>
            </a:r>
            <a:endParaRPr lang="en-US" sz="4400" dirty="0">
              <a:solidFill>
                <a:schemeClr val="bg1"/>
              </a:solidFill>
              <a:latin typeface="+mj-lt"/>
            </a:endParaRPr>
          </a:p>
        </p:txBody>
      </p:sp>
    </p:spTree>
    <p:extLst>
      <p:ext uri="{BB962C8B-B14F-4D97-AF65-F5344CB8AC3E}">
        <p14:creationId xmlns:p14="http://schemas.microsoft.com/office/powerpoint/2010/main" val="33835523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9493"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3400918576"/>
              </p:ext>
            </p:extLst>
          </p:nvPr>
        </p:nvGraphicFramePr>
        <p:xfrm>
          <a:off x="6422505" y="2819400"/>
          <a:ext cx="2752725" cy="2841625"/>
        </p:xfrm>
        <a:graphic>
          <a:graphicData uri="http://schemas.openxmlformats.org/presentationml/2006/ole">
            <mc:AlternateContent xmlns:mc="http://schemas.openxmlformats.org/markup-compatibility/2006">
              <mc:Choice xmlns:v="urn:schemas-microsoft-com:vml" Requires="v">
                <p:oleObj spid="_x0000_s135226" name="VISIO" r:id="rId8" imgW="885960" imgH="913680" progId="Visio.Drawing.6">
                  <p:embed/>
                </p:oleObj>
              </mc:Choice>
              <mc:Fallback>
                <p:oleObj name="VISIO" r:id="rId8" imgW="885960" imgH="9136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2505" y="2819400"/>
                        <a:ext cx="2752725" cy="2841625"/>
                      </a:xfrm>
                      <a:prstGeom prst="rect">
                        <a:avLst/>
                      </a:prstGeom>
                    </p:spPr>
                  </p:pic>
                </p:oleObj>
              </mc:Fallback>
            </mc:AlternateContent>
          </a:graphicData>
        </a:graphic>
      </p:graphicFrame>
      <p:sp>
        <p:nvSpPr>
          <p:cNvPr id="95949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9494" name="Rectangle 6"/>
          <p:cNvSpPr>
            <a:spLocks noChangeArrowheads="1"/>
          </p:cNvSpPr>
          <p:nvPr>
            <p:custDataLst>
              <p:tags r:id="rId4"/>
            </p:custDataLst>
          </p:nvPr>
        </p:nvSpPr>
        <p:spPr bwMode="auto">
          <a:xfrm>
            <a:off x="914400" y="1219200"/>
            <a:ext cx="8382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Two inputs: </a:t>
            </a:r>
            <a:r>
              <a:rPr lang="en-US" sz="3200" i="1" dirty="0">
                <a:latin typeface="Times New Roman" pitchFamily="18" charset="0"/>
                <a:cs typeface="Arial" charset="0"/>
              </a:rPr>
              <a:t>CLK</a:t>
            </a:r>
            <a:r>
              <a:rPr lang="en-US" sz="3200" dirty="0">
                <a:latin typeface="Times New Roman" pitchFamily="18" charset="0"/>
                <a:cs typeface="Arial" charset="0"/>
              </a:rPr>
              <a:t>, </a:t>
            </a:r>
            <a:r>
              <a:rPr lang="en-US" sz="3200" i="1" dirty="0">
                <a:latin typeface="Times New Roman" pitchFamily="18" charset="0"/>
                <a:cs typeface="Arial" charset="0"/>
              </a:rPr>
              <a:t>D</a:t>
            </a:r>
          </a:p>
          <a:p>
            <a:pPr marL="742950" lvl="1" indent="-285750">
              <a:spcBef>
                <a:spcPct val="20000"/>
              </a:spcBef>
              <a:buFontTx/>
              <a:buChar char="–"/>
            </a:pPr>
            <a:r>
              <a:rPr lang="en-US" sz="2600" b="1" i="1" dirty="0">
                <a:latin typeface="Times New Roman" pitchFamily="18" charset="0"/>
                <a:cs typeface="Arial" charset="0"/>
              </a:rPr>
              <a:t>CLK</a:t>
            </a:r>
            <a:r>
              <a:rPr lang="en-US" sz="2600" b="1" dirty="0">
                <a:latin typeface="Times New Roman" pitchFamily="18" charset="0"/>
                <a:cs typeface="Arial" charset="0"/>
              </a:rPr>
              <a:t>:</a:t>
            </a:r>
            <a:r>
              <a:rPr lang="en-US" sz="2600" dirty="0">
                <a:latin typeface="Times New Roman" pitchFamily="18" charset="0"/>
                <a:cs typeface="Arial" charset="0"/>
              </a:rPr>
              <a:t> controls </a:t>
            </a:r>
            <a:r>
              <a:rPr lang="en-US" sz="2600" i="1" dirty="0">
                <a:latin typeface="Times New Roman" pitchFamily="18" charset="0"/>
                <a:cs typeface="Arial" charset="0"/>
              </a:rPr>
              <a:t>when</a:t>
            </a:r>
            <a:r>
              <a:rPr lang="en-US" sz="2600" dirty="0">
                <a:latin typeface="Times New Roman" pitchFamily="18" charset="0"/>
                <a:cs typeface="Arial" charset="0"/>
              </a:rPr>
              <a:t> the output changes</a:t>
            </a:r>
          </a:p>
          <a:p>
            <a:pPr marL="742950" lvl="1" indent="-285750">
              <a:spcBef>
                <a:spcPct val="20000"/>
              </a:spcBef>
              <a:buFontTx/>
              <a:buChar char="–"/>
            </a:pPr>
            <a:r>
              <a:rPr lang="en-US" sz="2600" b="1" i="1" dirty="0">
                <a:latin typeface="Times New Roman" pitchFamily="18" charset="0"/>
                <a:cs typeface="Arial" charset="0"/>
              </a:rPr>
              <a:t>D</a:t>
            </a:r>
            <a:r>
              <a:rPr lang="en-US" sz="2600" dirty="0">
                <a:latin typeface="Times New Roman" pitchFamily="18" charset="0"/>
                <a:cs typeface="Arial" charset="0"/>
              </a:rPr>
              <a:t> (the data input): controls </a:t>
            </a:r>
            <a:r>
              <a:rPr lang="en-US" sz="2600" i="1" dirty="0">
                <a:latin typeface="Times New Roman" pitchFamily="18" charset="0"/>
                <a:cs typeface="Arial" charset="0"/>
              </a:rPr>
              <a:t>what</a:t>
            </a:r>
            <a:r>
              <a:rPr lang="en-US" sz="2600" dirty="0">
                <a:latin typeface="Times New Roman" pitchFamily="18" charset="0"/>
                <a:cs typeface="Arial" charset="0"/>
              </a:rPr>
              <a:t> the output changes to</a:t>
            </a:r>
          </a:p>
          <a:p>
            <a:pPr marL="342900" indent="-342900">
              <a:spcBef>
                <a:spcPct val="20000"/>
              </a:spcBef>
              <a:buFontTx/>
              <a:buChar char="•"/>
            </a:pPr>
            <a:r>
              <a:rPr lang="en-US" sz="3200" dirty="0">
                <a:latin typeface="Times New Roman" pitchFamily="18" charset="0"/>
                <a:cs typeface="Arial" charset="0"/>
              </a:rPr>
              <a:t>Function</a:t>
            </a:r>
          </a:p>
          <a:p>
            <a:pPr marL="742950" lvl="1" indent="-285750">
              <a:spcBef>
                <a:spcPct val="20000"/>
              </a:spcBef>
              <a:buFontTx/>
              <a:buChar char="–"/>
            </a:pPr>
            <a:r>
              <a:rPr lang="en-US" sz="2600" dirty="0">
                <a:latin typeface="Times New Roman" pitchFamily="18" charset="0"/>
                <a:cs typeface="Arial" charset="0"/>
              </a:rPr>
              <a:t>When </a:t>
            </a:r>
            <a:r>
              <a:rPr lang="en-US" sz="2600" b="1" i="1" dirty="0">
                <a:latin typeface="Times New Roman" pitchFamily="18" charset="0"/>
                <a:cs typeface="Arial" charset="0"/>
              </a:rPr>
              <a:t>CLK</a:t>
            </a:r>
            <a:r>
              <a:rPr lang="en-US" sz="2600" b="1" dirty="0">
                <a:latin typeface="Times New Roman" pitchFamily="18" charset="0"/>
                <a:cs typeface="Arial" charset="0"/>
              </a:rPr>
              <a:t> = 1</a:t>
            </a:r>
            <a:r>
              <a:rPr lang="en-US" sz="2600" dirty="0">
                <a:latin typeface="Times New Roman" pitchFamily="18" charset="0"/>
                <a:cs typeface="Arial" charset="0"/>
              </a:rPr>
              <a:t>, </a:t>
            </a:r>
            <a:endParaRPr lang="en-US" sz="2600" dirty="0" smtClean="0">
              <a:latin typeface="Times New Roman" pitchFamily="18" charset="0"/>
              <a:cs typeface="Arial" charset="0"/>
            </a:endParaRPr>
          </a:p>
          <a:p>
            <a:pPr lvl="1">
              <a:spcBef>
                <a:spcPct val="20000"/>
              </a:spcBef>
            </a:pPr>
            <a:r>
              <a:rPr lang="en-US" sz="2600" i="1" dirty="0" smtClean="0">
                <a:latin typeface="Times New Roman" pitchFamily="18" charset="0"/>
                <a:cs typeface="Arial" charset="0"/>
              </a:rPr>
              <a:t>   D</a:t>
            </a:r>
            <a:r>
              <a:rPr lang="en-US" sz="2600" dirty="0" smtClean="0">
                <a:latin typeface="Times New Roman" pitchFamily="18" charset="0"/>
                <a:cs typeface="Arial" charset="0"/>
              </a:rPr>
              <a:t> </a:t>
            </a:r>
            <a:r>
              <a:rPr lang="en-US" sz="2600" dirty="0">
                <a:latin typeface="Times New Roman" pitchFamily="18" charset="0"/>
                <a:cs typeface="Arial" charset="0"/>
              </a:rPr>
              <a:t>passes through to </a:t>
            </a:r>
            <a:r>
              <a:rPr lang="en-US" sz="2600" i="1" dirty="0">
                <a:latin typeface="Times New Roman" pitchFamily="18" charset="0"/>
                <a:cs typeface="Arial" charset="0"/>
              </a:rPr>
              <a:t>Q </a:t>
            </a:r>
            <a:r>
              <a:rPr lang="en-US" sz="2600" dirty="0" smtClean="0">
                <a:latin typeface="Times New Roman" pitchFamily="18" charset="0"/>
                <a:cs typeface="Arial" charset="0"/>
              </a:rPr>
              <a:t>(</a:t>
            </a:r>
            <a:r>
              <a:rPr lang="en-US" sz="2600" i="1" dirty="0" smtClean="0">
                <a:latin typeface="Times New Roman" pitchFamily="18" charset="0"/>
                <a:cs typeface="Arial" charset="0"/>
              </a:rPr>
              <a:t>transparent</a:t>
            </a:r>
            <a:r>
              <a:rPr lang="en-US" sz="2600" dirty="0">
                <a:latin typeface="Times New Roman" pitchFamily="18" charset="0"/>
                <a:cs typeface="Arial" charset="0"/>
              </a:rPr>
              <a:t>)</a:t>
            </a:r>
            <a:endParaRPr lang="en-US" sz="2600" i="1" dirty="0">
              <a:latin typeface="Times New Roman" pitchFamily="18" charset="0"/>
              <a:cs typeface="Arial" charset="0"/>
            </a:endParaRPr>
          </a:p>
          <a:p>
            <a:pPr marL="742950" lvl="1" indent="-285750">
              <a:spcBef>
                <a:spcPct val="20000"/>
              </a:spcBef>
              <a:buFontTx/>
              <a:buChar char="–"/>
            </a:pPr>
            <a:r>
              <a:rPr lang="en-US" sz="2600" dirty="0">
                <a:latin typeface="Times New Roman" pitchFamily="18" charset="0"/>
                <a:cs typeface="Arial" charset="0"/>
              </a:rPr>
              <a:t>When </a:t>
            </a:r>
            <a:r>
              <a:rPr lang="en-US" sz="2600" b="1" i="1" dirty="0">
                <a:latin typeface="Times New Roman" pitchFamily="18" charset="0"/>
                <a:cs typeface="Arial" charset="0"/>
              </a:rPr>
              <a:t>CLK</a:t>
            </a:r>
            <a:r>
              <a:rPr lang="en-US" sz="2600" b="1" dirty="0">
                <a:latin typeface="Times New Roman" pitchFamily="18" charset="0"/>
                <a:cs typeface="Arial" charset="0"/>
              </a:rPr>
              <a:t> = 0</a:t>
            </a:r>
            <a:r>
              <a:rPr lang="en-US" sz="2600" dirty="0">
                <a:latin typeface="Times New Roman" pitchFamily="18" charset="0"/>
                <a:cs typeface="Arial" charset="0"/>
              </a:rPr>
              <a:t>, </a:t>
            </a:r>
            <a:endParaRPr lang="en-US" sz="2600" dirty="0" smtClean="0">
              <a:latin typeface="Times New Roman" pitchFamily="18" charset="0"/>
              <a:cs typeface="Arial" charset="0"/>
            </a:endParaRPr>
          </a:p>
          <a:p>
            <a:pPr lvl="1">
              <a:spcBef>
                <a:spcPct val="20000"/>
              </a:spcBef>
            </a:pPr>
            <a:r>
              <a:rPr lang="en-US" sz="2600" i="1" dirty="0" smtClean="0">
                <a:latin typeface="Times New Roman" pitchFamily="18" charset="0"/>
                <a:cs typeface="Arial" charset="0"/>
              </a:rPr>
              <a:t>   Q</a:t>
            </a:r>
            <a:r>
              <a:rPr lang="en-US" sz="2600" dirty="0" smtClean="0">
                <a:latin typeface="Times New Roman" pitchFamily="18" charset="0"/>
                <a:cs typeface="Arial" charset="0"/>
              </a:rPr>
              <a:t> </a:t>
            </a:r>
            <a:r>
              <a:rPr lang="en-US" sz="2600" dirty="0">
                <a:latin typeface="Times New Roman" pitchFamily="18" charset="0"/>
                <a:cs typeface="Arial" charset="0"/>
              </a:rPr>
              <a:t>holds its previous value </a:t>
            </a:r>
            <a:r>
              <a:rPr lang="en-US" sz="2600" dirty="0" smtClean="0">
                <a:latin typeface="Times New Roman" pitchFamily="18" charset="0"/>
                <a:cs typeface="Arial" charset="0"/>
              </a:rPr>
              <a:t>(</a:t>
            </a:r>
            <a:r>
              <a:rPr lang="en-US" sz="2600" i="1" dirty="0" smtClean="0">
                <a:latin typeface="Times New Roman" pitchFamily="18" charset="0"/>
                <a:cs typeface="Arial" charset="0"/>
              </a:rPr>
              <a:t>opaque</a:t>
            </a:r>
            <a:r>
              <a:rPr lang="en-US" sz="2600" dirty="0">
                <a:latin typeface="Times New Roman" pitchFamily="18" charset="0"/>
                <a:cs typeface="Arial" charset="0"/>
              </a:rPr>
              <a:t>)</a:t>
            </a:r>
            <a:endParaRPr lang="en-US" sz="2600" i="1" baseline="-25000" dirty="0">
              <a:latin typeface="Times New Roman" pitchFamily="18" charset="0"/>
              <a:cs typeface="Arial" charset="0"/>
            </a:endParaRPr>
          </a:p>
          <a:p>
            <a:pPr marL="342900" indent="-342900">
              <a:spcBef>
                <a:spcPct val="20000"/>
              </a:spcBef>
              <a:buFontTx/>
              <a:buChar char="•"/>
            </a:pPr>
            <a:r>
              <a:rPr lang="en-US" sz="3200" dirty="0">
                <a:latin typeface="Times New Roman" pitchFamily="18" charset="0"/>
                <a:cs typeface="Arial" charset="0"/>
              </a:rPr>
              <a:t>Avoids invalid case when </a:t>
            </a:r>
            <a:endParaRPr lang="en-US" sz="3200" dirty="0" smtClean="0">
              <a:latin typeface="Times New Roman" pitchFamily="18" charset="0"/>
              <a:cs typeface="Arial" charset="0"/>
            </a:endParaRPr>
          </a:p>
          <a:p>
            <a:pPr>
              <a:spcBef>
                <a:spcPct val="20000"/>
              </a:spcBef>
            </a:pPr>
            <a:r>
              <a:rPr lang="en-US" sz="3200" i="1" dirty="0">
                <a:latin typeface="Times New Roman" pitchFamily="18" charset="0"/>
                <a:cs typeface="Arial" charset="0"/>
              </a:rPr>
              <a:t> </a:t>
            </a:r>
            <a:r>
              <a:rPr lang="en-US" sz="3200" i="1" dirty="0" smtClean="0">
                <a:latin typeface="Times New Roman" pitchFamily="18" charset="0"/>
                <a:cs typeface="Arial" charset="0"/>
              </a:rPr>
              <a:t>  Q </a:t>
            </a:r>
            <a:r>
              <a:rPr lang="en-US" sz="3200" dirty="0">
                <a:latin typeface="Times New Roman" pitchFamily="18" charset="0"/>
                <a:cs typeface="Arial" charset="0"/>
              </a:rPr>
              <a:t>≠ NOT </a:t>
            </a:r>
            <a:r>
              <a:rPr lang="en-US" sz="3200" i="1" dirty="0">
                <a:latin typeface="Times New Roman" pitchFamily="18" charset="0"/>
                <a:cs typeface="Arial" charset="0"/>
              </a:rPr>
              <a:t>Q</a:t>
            </a:r>
          </a:p>
        </p:txBody>
      </p:sp>
      <p:sp>
        <p:nvSpPr>
          <p:cNvPr id="959495" name="Line 7"/>
          <p:cNvSpPr>
            <a:spLocks noChangeShapeType="1"/>
          </p:cNvSpPr>
          <p:nvPr>
            <p:custDataLst>
              <p:tags r:id="rId5"/>
            </p:custDataLst>
          </p:nvPr>
        </p:nvSpPr>
        <p:spPr bwMode="auto">
          <a:xfrm>
            <a:off x="3048000" y="5943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 Latch</a:t>
            </a:r>
            <a:endParaRPr lang="en-US" sz="4400" dirty="0">
              <a:solidFill>
                <a:schemeClr val="bg1"/>
              </a:solidFill>
              <a:latin typeface="+mj-lt"/>
            </a:endParaRPr>
          </a:p>
        </p:txBody>
      </p:sp>
    </p:spTree>
    <p:extLst>
      <p:ext uri="{BB962C8B-B14F-4D97-AF65-F5344CB8AC3E}">
        <p14:creationId xmlns:p14="http://schemas.microsoft.com/office/powerpoint/2010/main" val="52756852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0516" name="Object 4"/>
          <p:cNvGraphicFramePr>
            <a:graphicFrameLocks noGrp="1" noChangeAspect="1"/>
          </p:cNvGraphicFramePr>
          <p:nvPr>
            <p:ph sz="quarter" idx="4294967295"/>
            <p:custDataLst>
              <p:tags r:id="rId2"/>
            </p:custDataLst>
            <p:extLst>
              <p:ext uri="{D42A27DB-BD31-4B8C-83A1-F6EECF244321}">
                <p14:modId xmlns:p14="http://schemas.microsoft.com/office/powerpoint/2010/main" val="1896262232"/>
              </p:ext>
            </p:extLst>
          </p:nvPr>
        </p:nvGraphicFramePr>
        <p:xfrm>
          <a:off x="1143000" y="1295400"/>
          <a:ext cx="4953000" cy="1693863"/>
        </p:xfrm>
        <a:graphic>
          <a:graphicData uri="http://schemas.openxmlformats.org/presentationml/2006/ole">
            <mc:AlternateContent xmlns:mc="http://schemas.openxmlformats.org/markup-compatibility/2006">
              <mc:Choice xmlns:v="urn:schemas-microsoft-com:vml" Requires="v">
                <p:oleObj spid="_x0000_s137386" name="VISIO" r:id="rId8" imgW="1836720" imgH="657360" progId="Visio.Drawing.6">
                  <p:embed/>
                </p:oleObj>
              </mc:Choice>
              <mc:Fallback>
                <p:oleObj name="VISIO" r:id="rId8" imgW="1836720" imgH="6573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295400"/>
                        <a:ext cx="4953000"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0517" name="Object 5"/>
          <p:cNvGraphicFramePr>
            <a:graphicFrameLocks noGrp="1" noChangeAspect="1"/>
          </p:cNvGraphicFramePr>
          <p:nvPr>
            <p:ph sz="half" idx="4294967295"/>
            <p:custDataLst>
              <p:tags r:id="rId3"/>
            </p:custDataLst>
            <p:extLst>
              <p:ext uri="{D42A27DB-BD31-4B8C-83A1-F6EECF244321}">
                <p14:modId xmlns:p14="http://schemas.microsoft.com/office/powerpoint/2010/main" val="3830248347"/>
              </p:ext>
            </p:extLst>
          </p:nvPr>
        </p:nvGraphicFramePr>
        <p:xfrm>
          <a:off x="6553200" y="1295400"/>
          <a:ext cx="1677987" cy="1966913"/>
        </p:xfrm>
        <a:graphic>
          <a:graphicData uri="http://schemas.openxmlformats.org/presentationml/2006/ole">
            <mc:AlternateContent xmlns:mc="http://schemas.openxmlformats.org/markup-compatibility/2006">
              <mc:Choice xmlns:v="urn:schemas-microsoft-com:vml" Requires="v">
                <p:oleObj spid="_x0000_s137387" name="VISIO" r:id="rId10" imgW="491760" imgH="603000" progId="Visio.Drawing.6">
                  <p:embed/>
                </p:oleObj>
              </mc:Choice>
              <mc:Fallback>
                <p:oleObj name="VISIO" r:id="rId10" imgW="491760" imgH="60300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1295400"/>
                        <a:ext cx="1677987" cy="1966913"/>
                      </a:xfrm>
                      <a:prstGeom prst="rect">
                        <a:avLst/>
                      </a:prstGeom>
                    </p:spPr>
                  </p:pic>
                </p:oleObj>
              </mc:Fallback>
            </mc:AlternateContent>
          </a:graphicData>
        </a:graphic>
      </p:graphicFrame>
      <p:graphicFrame>
        <p:nvGraphicFramePr>
          <p:cNvPr id="960518" name="Object 6"/>
          <p:cNvGraphicFramePr>
            <a:graphicFrameLocks noGrp="1" noChangeAspect="1"/>
          </p:cNvGraphicFramePr>
          <p:nvPr>
            <p:ph sz="quarter" idx="4294967295"/>
            <p:custDataLst>
              <p:tags r:id="rId4"/>
            </p:custDataLst>
            <p:extLst>
              <p:ext uri="{D42A27DB-BD31-4B8C-83A1-F6EECF244321}">
                <p14:modId xmlns:p14="http://schemas.microsoft.com/office/powerpoint/2010/main" val="2485672352"/>
              </p:ext>
            </p:extLst>
          </p:nvPr>
        </p:nvGraphicFramePr>
        <p:xfrm>
          <a:off x="1562100" y="3505200"/>
          <a:ext cx="6019800" cy="1979613"/>
        </p:xfrm>
        <a:graphic>
          <a:graphicData uri="http://schemas.openxmlformats.org/presentationml/2006/ole">
            <mc:AlternateContent xmlns:mc="http://schemas.openxmlformats.org/markup-compatibility/2006">
              <mc:Choice xmlns:v="urn:schemas-microsoft-com:vml" Requires="v">
                <p:oleObj spid="_x0000_s137388" name="VISIO" r:id="rId12" imgW="1857240" imgH="637920" progId="Visio.Drawing.6">
                  <p:embed/>
                </p:oleObj>
              </mc:Choice>
              <mc:Fallback>
                <p:oleObj name="VISIO" r:id="rId12" imgW="1857240" imgH="637920" progId="Visio.Drawing.6">
                  <p:embed/>
                  <p:pic>
                    <p:nvPicPr>
                      <p:cNvPr id="0" name=""/>
                      <p:cNvPicPr>
                        <a:picLocks noChangeAspect="1" noChangeArrowheads="1"/>
                      </p:cNvPicPr>
                      <p:nvPr/>
                    </p:nvPicPr>
                    <p:blipFill>
                      <a:blip r:embed="rId13"/>
                      <a:srcRect/>
                      <a:stretch>
                        <a:fillRect/>
                      </a:stretch>
                    </p:blipFill>
                    <p:spPr bwMode="auto">
                      <a:xfrm>
                        <a:off x="1562100" y="3505200"/>
                        <a:ext cx="6019800" cy="1979613"/>
                      </a:xfrm>
                      <a:prstGeom prst="rect">
                        <a:avLst/>
                      </a:prstGeom>
                    </p:spPr>
                  </p:pic>
                </p:oleObj>
              </mc:Fallback>
            </mc:AlternateContent>
          </a:graphicData>
        </a:graphic>
      </p:graphicFrame>
      <p:sp>
        <p:nvSpPr>
          <p:cNvPr id="960514"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 Latch Internal Circuit</a:t>
            </a:r>
            <a:endParaRPr lang="en-US" sz="4400" dirty="0">
              <a:solidFill>
                <a:schemeClr val="bg1"/>
              </a:solidFill>
              <a:latin typeface="+mj-lt"/>
            </a:endParaRPr>
          </a:p>
        </p:txBody>
      </p:sp>
    </p:spTree>
    <p:extLst>
      <p:ext uri="{BB962C8B-B14F-4D97-AF65-F5344CB8AC3E}">
        <p14:creationId xmlns:p14="http://schemas.microsoft.com/office/powerpoint/2010/main" val="21405844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0516" name="Object 4"/>
          <p:cNvGraphicFramePr>
            <a:graphicFrameLocks noGrp="1" noChangeAspect="1"/>
          </p:cNvGraphicFramePr>
          <p:nvPr>
            <p:ph sz="quarter" idx="4294967295"/>
            <p:custDataLst>
              <p:tags r:id="rId2"/>
            </p:custDataLst>
            <p:extLst>
              <p:ext uri="{D42A27DB-BD31-4B8C-83A1-F6EECF244321}">
                <p14:modId xmlns:p14="http://schemas.microsoft.com/office/powerpoint/2010/main" val="2595315146"/>
              </p:ext>
            </p:extLst>
          </p:nvPr>
        </p:nvGraphicFramePr>
        <p:xfrm>
          <a:off x="1143000" y="1295400"/>
          <a:ext cx="4953000" cy="1693863"/>
        </p:xfrm>
        <a:graphic>
          <a:graphicData uri="http://schemas.openxmlformats.org/presentationml/2006/ole">
            <mc:AlternateContent xmlns:mc="http://schemas.openxmlformats.org/markup-compatibility/2006">
              <mc:Choice xmlns:v="urn:schemas-microsoft-com:vml" Requires="v">
                <p:oleObj spid="_x0000_s201892" name="VISIO" r:id="rId8" imgW="1836720" imgH="657360" progId="Visio.Drawing.6">
                  <p:embed/>
                </p:oleObj>
              </mc:Choice>
              <mc:Fallback>
                <p:oleObj name="VISIO" r:id="rId8" imgW="1836720" imgH="6573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295400"/>
                        <a:ext cx="4953000"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0517" name="Object 5"/>
          <p:cNvGraphicFramePr>
            <a:graphicFrameLocks noGrp="1" noChangeAspect="1"/>
          </p:cNvGraphicFramePr>
          <p:nvPr>
            <p:ph sz="half" idx="4294967295"/>
            <p:custDataLst>
              <p:tags r:id="rId3"/>
            </p:custDataLst>
            <p:extLst>
              <p:ext uri="{D42A27DB-BD31-4B8C-83A1-F6EECF244321}">
                <p14:modId xmlns:p14="http://schemas.microsoft.com/office/powerpoint/2010/main" val="699947184"/>
              </p:ext>
            </p:extLst>
          </p:nvPr>
        </p:nvGraphicFramePr>
        <p:xfrm>
          <a:off x="6553200" y="1295400"/>
          <a:ext cx="1677987" cy="1966913"/>
        </p:xfrm>
        <a:graphic>
          <a:graphicData uri="http://schemas.openxmlformats.org/presentationml/2006/ole">
            <mc:AlternateContent xmlns:mc="http://schemas.openxmlformats.org/markup-compatibility/2006">
              <mc:Choice xmlns:v="urn:schemas-microsoft-com:vml" Requires="v">
                <p:oleObj spid="_x0000_s201893" name="VISIO" r:id="rId10" imgW="491760" imgH="603000" progId="Visio.Drawing.6">
                  <p:embed/>
                </p:oleObj>
              </mc:Choice>
              <mc:Fallback>
                <p:oleObj name="VISIO" r:id="rId10" imgW="491760" imgH="60300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1295400"/>
                        <a:ext cx="1677987" cy="1966913"/>
                      </a:xfrm>
                      <a:prstGeom prst="rect">
                        <a:avLst/>
                      </a:prstGeom>
                    </p:spPr>
                  </p:pic>
                </p:oleObj>
              </mc:Fallback>
            </mc:AlternateContent>
          </a:graphicData>
        </a:graphic>
      </p:graphicFrame>
      <p:graphicFrame>
        <p:nvGraphicFramePr>
          <p:cNvPr id="960518" name="Object 6"/>
          <p:cNvGraphicFramePr>
            <a:graphicFrameLocks noGrp="1" noChangeAspect="1"/>
          </p:cNvGraphicFramePr>
          <p:nvPr>
            <p:ph sz="quarter" idx="4294967295"/>
            <p:custDataLst>
              <p:tags r:id="rId4"/>
            </p:custDataLst>
            <p:extLst>
              <p:ext uri="{D42A27DB-BD31-4B8C-83A1-F6EECF244321}">
                <p14:modId xmlns:p14="http://schemas.microsoft.com/office/powerpoint/2010/main" val="3326242997"/>
              </p:ext>
            </p:extLst>
          </p:nvPr>
        </p:nvGraphicFramePr>
        <p:xfrm>
          <a:off x="1562100" y="3505200"/>
          <a:ext cx="6019800" cy="1979613"/>
        </p:xfrm>
        <a:graphic>
          <a:graphicData uri="http://schemas.openxmlformats.org/presentationml/2006/ole">
            <mc:AlternateContent xmlns:mc="http://schemas.openxmlformats.org/markup-compatibility/2006">
              <mc:Choice xmlns:v="urn:schemas-microsoft-com:vml" Requires="v">
                <p:oleObj spid="_x0000_s201894" name="VISIO" r:id="rId12" imgW="1857240" imgH="637920" progId="Visio.Drawing.6">
                  <p:embed/>
                </p:oleObj>
              </mc:Choice>
              <mc:Fallback>
                <p:oleObj name="VISIO" r:id="rId12" imgW="1857240" imgH="63792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2100" y="3505200"/>
                        <a:ext cx="6019800" cy="1979613"/>
                      </a:xfrm>
                      <a:prstGeom prst="rect">
                        <a:avLst/>
                      </a:prstGeom>
                    </p:spPr>
                  </p:pic>
                </p:oleObj>
              </mc:Fallback>
            </mc:AlternateContent>
          </a:graphicData>
        </a:graphic>
      </p:graphicFrame>
      <p:sp>
        <p:nvSpPr>
          <p:cNvPr id="960514"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 Latch Internal Circuit</a:t>
            </a:r>
            <a:endParaRPr lang="en-US" sz="4400" dirty="0">
              <a:solidFill>
                <a:schemeClr val="bg1"/>
              </a:solidFill>
              <a:latin typeface="+mj-lt"/>
            </a:endParaRPr>
          </a:p>
        </p:txBody>
      </p:sp>
    </p:spTree>
    <p:extLst>
      <p:ext uri="{BB962C8B-B14F-4D97-AF65-F5344CB8AC3E}">
        <p14:creationId xmlns:p14="http://schemas.microsoft.com/office/powerpoint/2010/main" val="38443126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1543" name="Object 7"/>
          <p:cNvGraphicFramePr>
            <a:graphicFrameLocks noGrp="1" noChangeAspect="1"/>
          </p:cNvGraphicFramePr>
          <p:nvPr>
            <p:ph sz="quarter" idx="4294967295"/>
            <p:custDataLst>
              <p:tags r:id="rId2"/>
            </p:custDataLst>
            <p:extLst>
              <p:ext uri="{D42A27DB-BD31-4B8C-83A1-F6EECF244321}">
                <p14:modId xmlns:p14="http://schemas.microsoft.com/office/powerpoint/2010/main" val="3805268392"/>
              </p:ext>
            </p:extLst>
          </p:nvPr>
        </p:nvGraphicFramePr>
        <p:xfrm>
          <a:off x="6280150" y="1108197"/>
          <a:ext cx="2863850" cy="2719388"/>
        </p:xfrm>
        <a:graphic>
          <a:graphicData uri="http://schemas.openxmlformats.org/presentationml/2006/ole">
            <mc:AlternateContent xmlns:mc="http://schemas.openxmlformats.org/markup-compatibility/2006">
              <mc:Choice xmlns:v="urn:schemas-microsoft-com:vml" Requires="v">
                <p:oleObj spid="_x0000_s138298" name="VISIO" r:id="rId7" imgW="963360" imgH="914400" progId="Visio.Drawing.6">
                  <p:embed/>
                </p:oleObj>
              </mc:Choice>
              <mc:Fallback>
                <p:oleObj name="VISIO" r:id="rId7" imgW="963360" imgH="914400" progId="Visio.Drawing.6">
                  <p:embed/>
                  <p:pic>
                    <p:nvPicPr>
                      <p:cNvPr id="0" name=""/>
                      <p:cNvPicPr>
                        <a:picLocks noChangeAspect="1" noChangeArrowheads="1"/>
                      </p:cNvPicPr>
                      <p:nvPr/>
                    </p:nvPicPr>
                    <p:blipFill>
                      <a:blip r:embed="rId8"/>
                      <a:srcRect/>
                      <a:stretch>
                        <a:fillRect/>
                      </a:stretch>
                    </p:blipFill>
                    <p:spPr bwMode="auto">
                      <a:xfrm>
                        <a:off x="6280150" y="1108197"/>
                        <a:ext cx="2863850" cy="2719388"/>
                      </a:xfrm>
                      <a:prstGeom prst="rect">
                        <a:avLst/>
                      </a:prstGeom>
                    </p:spPr>
                  </p:pic>
                </p:oleObj>
              </mc:Fallback>
            </mc:AlternateContent>
          </a:graphicData>
        </a:graphic>
      </p:graphicFrame>
      <p:sp>
        <p:nvSpPr>
          <p:cNvPr id="96153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1541" name="Rectangle 5"/>
          <p:cNvSpPr>
            <a:spLocks noChangeArrowheads="1"/>
          </p:cNvSpPr>
          <p:nvPr>
            <p:custDataLst>
              <p:tags r:id="rId4"/>
            </p:custDataLst>
          </p:nvPr>
        </p:nvSpPr>
        <p:spPr bwMode="auto">
          <a:xfrm>
            <a:off x="914400" y="1143000"/>
            <a:ext cx="5638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latin typeface="Times New Roman" pitchFamily="18" charset="0"/>
                <a:cs typeface="Arial" charset="0"/>
              </a:rPr>
              <a:t>Inputs</a:t>
            </a:r>
            <a:r>
              <a:rPr lang="en-US" sz="3200" b="1" dirty="0">
                <a:latin typeface="Times New Roman" pitchFamily="18" charset="0"/>
                <a:cs typeface="Arial" charset="0"/>
              </a:rPr>
              <a:t>:</a:t>
            </a:r>
            <a:r>
              <a:rPr lang="en-US" sz="3200" dirty="0">
                <a:latin typeface="Times New Roman" pitchFamily="18" charset="0"/>
                <a:cs typeface="Arial" charset="0"/>
              </a:rPr>
              <a:t> </a:t>
            </a:r>
            <a:r>
              <a:rPr lang="en-US" sz="3200" i="1" dirty="0">
                <a:latin typeface="Times New Roman" pitchFamily="18" charset="0"/>
                <a:cs typeface="Arial" charset="0"/>
              </a:rPr>
              <a:t>CLK</a:t>
            </a:r>
            <a:r>
              <a:rPr lang="en-US" sz="3200" dirty="0">
                <a:latin typeface="Times New Roman" pitchFamily="18" charset="0"/>
                <a:cs typeface="Arial" charset="0"/>
              </a:rPr>
              <a:t>, </a:t>
            </a:r>
            <a:r>
              <a:rPr lang="en-US" sz="3200" i="1" dirty="0">
                <a:latin typeface="Times New Roman" pitchFamily="18" charset="0"/>
                <a:cs typeface="Arial" charset="0"/>
              </a:rPr>
              <a:t>D</a:t>
            </a:r>
          </a:p>
          <a:p>
            <a:pPr marL="342900" indent="-342900">
              <a:spcBef>
                <a:spcPct val="20000"/>
              </a:spcBef>
              <a:buFontTx/>
              <a:buChar char="•"/>
            </a:pPr>
            <a:r>
              <a:rPr lang="en-US" sz="3200" b="1" dirty="0">
                <a:latin typeface="Times New Roman" pitchFamily="18" charset="0"/>
                <a:cs typeface="Arial" charset="0"/>
              </a:rPr>
              <a:t>Function</a:t>
            </a:r>
          </a:p>
          <a:p>
            <a:pPr marL="742950" lvl="1" indent="-285750">
              <a:spcBef>
                <a:spcPct val="20000"/>
              </a:spcBef>
              <a:buFontTx/>
              <a:buChar char="–"/>
            </a:pPr>
            <a:r>
              <a:rPr lang="en-US" sz="2500" dirty="0" smtClean="0">
                <a:latin typeface="Times New Roman" pitchFamily="18" charset="0"/>
                <a:cs typeface="Arial" charset="0"/>
              </a:rPr>
              <a:t>Samples </a:t>
            </a:r>
            <a:r>
              <a:rPr lang="en-US" sz="2500" i="1" dirty="0">
                <a:latin typeface="Times New Roman" pitchFamily="18" charset="0"/>
                <a:cs typeface="Arial" charset="0"/>
              </a:rPr>
              <a:t>D</a:t>
            </a:r>
            <a:r>
              <a:rPr lang="en-US" sz="2500" dirty="0">
                <a:latin typeface="Times New Roman" pitchFamily="18" charset="0"/>
                <a:cs typeface="Arial" charset="0"/>
              </a:rPr>
              <a:t> on </a:t>
            </a:r>
            <a:r>
              <a:rPr lang="en-US" sz="2500" dirty="0" smtClean="0">
                <a:latin typeface="Times New Roman" pitchFamily="18" charset="0"/>
                <a:cs typeface="Arial" charset="0"/>
              </a:rPr>
              <a:t>rising </a:t>
            </a:r>
            <a:r>
              <a:rPr lang="en-US" sz="2500" dirty="0">
                <a:latin typeface="Times New Roman" pitchFamily="18" charset="0"/>
                <a:cs typeface="Arial" charset="0"/>
              </a:rPr>
              <a:t>edge of </a:t>
            </a:r>
            <a:r>
              <a:rPr lang="en-US" sz="2500" i="1" dirty="0">
                <a:latin typeface="Times New Roman" pitchFamily="18" charset="0"/>
                <a:cs typeface="Arial" charset="0"/>
              </a:rPr>
              <a:t>CLK</a:t>
            </a:r>
          </a:p>
          <a:p>
            <a:pPr marL="1143000" lvl="2" indent="-228600">
              <a:spcBef>
                <a:spcPct val="20000"/>
              </a:spcBef>
              <a:buFontTx/>
              <a:buChar char="•"/>
            </a:pPr>
            <a:r>
              <a:rPr lang="en-US" sz="2500" dirty="0">
                <a:latin typeface="Times New Roman" pitchFamily="18" charset="0"/>
                <a:cs typeface="Arial" charset="0"/>
              </a:rPr>
              <a:t>When </a:t>
            </a:r>
            <a:r>
              <a:rPr lang="en-US" sz="2500" i="1" dirty="0">
                <a:latin typeface="Times New Roman" pitchFamily="18" charset="0"/>
                <a:cs typeface="Arial" charset="0"/>
              </a:rPr>
              <a:t>CLK</a:t>
            </a:r>
            <a:r>
              <a:rPr lang="en-US" sz="2500" dirty="0">
                <a:latin typeface="Times New Roman" pitchFamily="18" charset="0"/>
                <a:cs typeface="Arial" charset="0"/>
              </a:rPr>
              <a:t> rises from 0 to 1, </a:t>
            </a:r>
            <a:r>
              <a:rPr lang="en-US" sz="2500" i="1" dirty="0">
                <a:latin typeface="Times New Roman" pitchFamily="18" charset="0"/>
                <a:cs typeface="Arial" charset="0"/>
              </a:rPr>
              <a:t>D</a:t>
            </a:r>
            <a:r>
              <a:rPr lang="en-US" sz="2500" dirty="0">
                <a:latin typeface="Times New Roman" pitchFamily="18" charset="0"/>
                <a:cs typeface="Arial" charset="0"/>
              </a:rPr>
              <a:t> passes through to </a:t>
            </a:r>
            <a:r>
              <a:rPr lang="en-US" sz="2500" i="1" dirty="0">
                <a:latin typeface="Times New Roman" pitchFamily="18" charset="0"/>
                <a:cs typeface="Arial" charset="0"/>
              </a:rPr>
              <a:t>Q</a:t>
            </a:r>
          </a:p>
          <a:p>
            <a:pPr marL="1143000" lvl="2" indent="-228600">
              <a:spcBef>
                <a:spcPct val="20000"/>
              </a:spcBef>
              <a:buFontTx/>
              <a:buChar char="•"/>
            </a:pPr>
            <a:r>
              <a:rPr lang="en-US" sz="2500" dirty="0">
                <a:latin typeface="Times New Roman" pitchFamily="18" charset="0"/>
                <a:cs typeface="Arial" charset="0"/>
              </a:rPr>
              <a:t>Otherwise, </a:t>
            </a:r>
            <a:r>
              <a:rPr lang="en-US" sz="2500" i="1" dirty="0">
                <a:latin typeface="Times New Roman" pitchFamily="18" charset="0"/>
                <a:cs typeface="Arial" charset="0"/>
              </a:rPr>
              <a:t>Q</a:t>
            </a:r>
            <a:r>
              <a:rPr lang="en-US" sz="2500" dirty="0">
                <a:latin typeface="Times New Roman" pitchFamily="18" charset="0"/>
                <a:cs typeface="Arial" charset="0"/>
              </a:rPr>
              <a:t> holds its previous value</a:t>
            </a:r>
          </a:p>
          <a:p>
            <a:pPr marL="742950" lvl="1" indent="-285750">
              <a:spcBef>
                <a:spcPct val="20000"/>
              </a:spcBef>
              <a:buFontTx/>
              <a:buChar char="–"/>
            </a:pPr>
            <a:r>
              <a:rPr lang="en-US" sz="2500" i="1" dirty="0">
                <a:latin typeface="Times New Roman" pitchFamily="18" charset="0"/>
                <a:cs typeface="Arial" charset="0"/>
              </a:rPr>
              <a:t>Q </a:t>
            </a:r>
            <a:r>
              <a:rPr lang="en-US" sz="2500" dirty="0">
                <a:latin typeface="Times New Roman" pitchFamily="18" charset="0"/>
                <a:cs typeface="Arial" charset="0"/>
              </a:rPr>
              <a:t>changes only on </a:t>
            </a:r>
            <a:r>
              <a:rPr lang="en-US" sz="2500" dirty="0" smtClean="0">
                <a:latin typeface="Times New Roman" pitchFamily="18" charset="0"/>
                <a:cs typeface="Arial" charset="0"/>
              </a:rPr>
              <a:t>rising </a:t>
            </a:r>
            <a:r>
              <a:rPr lang="en-US" sz="2500" dirty="0">
                <a:latin typeface="Times New Roman" pitchFamily="18" charset="0"/>
                <a:cs typeface="Arial" charset="0"/>
              </a:rPr>
              <a:t>edge of </a:t>
            </a:r>
            <a:r>
              <a:rPr lang="en-US" sz="2500" i="1" dirty="0">
                <a:latin typeface="Times New Roman" pitchFamily="18" charset="0"/>
                <a:cs typeface="Arial" charset="0"/>
              </a:rPr>
              <a:t>CLK</a:t>
            </a:r>
          </a:p>
          <a:p>
            <a:pPr marL="342900" indent="-342900">
              <a:spcBef>
                <a:spcPct val="20000"/>
              </a:spcBef>
              <a:buFontTx/>
              <a:buChar char="•"/>
            </a:pPr>
            <a:r>
              <a:rPr lang="en-US" sz="3200" dirty="0" smtClean="0">
                <a:latin typeface="Times New Roman" pitchFamily="18" charset="0"/>
                <a:cs typeface="Arial" charset="0"/>
              </a:rPr>
              <a:t>Called </a:t>
            </a:r>
            <a:r>
              <a:rPr lang="en-US" sz="3200" i="1" dirty="0" smtClean="0">
                <a:latin typeface="Times New Roman" pitchFamily="18" charset="0"/>
                <a:cs typeface="Arial" charset="0"/>
              </a:rPr>
              <a:t>edge-triggered</a:t>
            </a:r>
            <a:endParaRPr lang="en-US" sz="3200" dirty="0" smtClean="0">
              <a:latin typeface="Times New Roman" pitchFamily="18" charset="0"/>
              <a:cs typeface="Arial" charset="0"/>
            </a:endParaRPr>
          </a:p>
          <a:p>
            <a:pPr marL="342900" indent="-342900">
              <a:spcBef>
                <a:spcPct val="20000"/>
              </a:spcBef>
              <a:buFontTx/>
              <a:buChar char="•"/>
            </a:pPr>
            <a:r>
              <a:rPr lang="en-US" sz="3200" dirty="0">
                <a:latin typeface="Times New Roman" pitchFamily="18" charset="0"/>
                <a:cs typeface="Arial" charset="0"/>
              </a:rPr>
              <a:t>A</a:t>
            </a:r>
            <a:r>
              <a:rPr lang="en-US" sz="3200" dirty="0" smtClean="0">
                <a:latin typeface="Times New Roman" pitchFamily="18" charset="0"/>
                <a:cs typeface="Arial" charset="0"/>
              </a:rPr>
              <a:t>ctivated </a:t>
            </a:r>
            <a:r>
              <a:rPr lang="en-US" sz="3200" dirty="0">
                <a:latin typeface="Times New Roman" pitchFamily="18" charset="0"/>
                <a:cs typeface="Arial" charset="0"/>
              </a:rPr>
              <a:t>on the clock edge</a:t>
            </a:r>
          </a:p>
          <a:p>
            <a:pPr marL="342900" indent="-342900">
              <a:spcBef>
                <a:spcPct val="20000"/>
              </a:spcBef>
            </a:pPr>
            <a:endParaRPr lang="en-US" sz="2400" i="1" baseline="-250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 Flip-Flop</a:t>
            </a:r>
            <a:endParaRPr lang="en-US" sz="4400" dirty="0">
              <a:solidFill>
                <a:schemeClr val="bg1"/>
              </a:solidFill>
              <a:latin typeface="+mj-lt"/>
            </a:endParaRPr>
          </a:p>
        </p:txBody>
      </p:sp>
    </p:spTree>
    <p:extLst>
      <p:ext uri="{BB962C8B-B14F-4D97-AF65-F5344CB8AC3E}">
        <p14:creationId xmlns:p14="http://schemas.microsoft.com/office/powerpoint/2010/main" val="17209316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64" name="Object 4"/>
          <p:cNvGraphicFramePr>
            <a:graphicFrameLocks noGrp="1" noChangeAspect="1"/>
          </p:cNvGraphicFramePr>
          <p:nvPr>
            <p:ph sz="quarter" idx="4294967295"/>
            <p:custDataLst>
              <p:tags r:id="rId2"/>
            </p:custDataLst>
            <p:extLst>
              <p:ext uri="{D42A27DB-BD31-4B8C-83A1-F6EECF244321}">
                <p14:modId xmlns:p14="http://schemas.microsoft.com/office/powerpoint/2010/main" val="3825062401"/>
              </p:ext>
            </p:extLst>
          </p:nvPr>
        </p:nvGraphicFramePr>
        <p:xfrm>
          <a:off x="4572000" y="1828800"/>
          <a:ext cx="3505200" cy="2717800"/>
        </p:xfrm>
        <a:graphic>
          <a:graphicData uri="http://schemas.openxmlformats.org/presentationml/2006/ole">
            <mc:AlternateContent xmlns:mc="http://schemas.openxmlformats.org/markup-compatibility/2006">
              <mc:Choice xmlns:v="urn:schemas-microsoft-com:vml" Requires="v">
                <p:oleObj spid="_x0000_s139322" name="VISIO" r:id="rId8" imgW="1400040" imgH="1085760" progId="Visio.Drawing.6">
                  <p:embed/>
                </p:oleObj>
              </mc:Choice>
              <mc:Fallback>
                <p:oleObj name="VISIO" r:id="rId8" imgW="1400040" imgH="10857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828800"/>
                        <a:ext cx="350520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56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2569" name="Rectangle 9"/>
          <p:cNvSpPr>
            <a:spLocks noChangeArrowheads="1"/>
          </p:cNvSpPr>
          <p:nvPr>
            <p:custDataLst>
              <p:tags r:id="rId4"/>
            </p:custDataLst>
          </p:nvPr>
        </p:nvSpPr>
        <p:spPr bwMode="auto">
          <a:xfrm>
            <a:off x="964223"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Two back-to-back latches (L1 and L2) controlled by complementary clocks</a:t>
            </a:r>
          </a:p>
          <a:p>
            <a:pPr marL="342900" indent="-342900">
              <a:spcBef>
                <a:spcPct val="20000"/>
              </a:spcBef>
              <a:buFontTx/>
              <a:buChar char="•"/>
            </a:pPr>
            <a:r>
              <a:rPr lang="en-US" sz="2400" dirty="0">
                <a:latin typeface="Times New Roman" pitchFamily="18" charset="0"/>
                <a:cs typeface="Arial" charset="0"/>
              </a:rPr>
              <a:t>When </a:t>
            </a:r>
            <a:r>
              <a:rPr lang="en-US" sz="2400" b="1" i="1" dirty="0">
                <a:solidFill>
                  <a:schemeClr val="accent1"/>
                </a:solidFill>
                <a:latin typeface="Times New Roman" pitchFamily="18" charset="0"/>
                <a:cs typeface="Arial" charset="0"/>
              </a:rPr>
              <a:t>CLK</a:t>
            </a:r>
            <a:r>
              <a:rPr lang="en-US" sz="2400" b="1" dirty="0">
                <a:solidFill>
                  <a:schemeClr val="accent1"/>
                </a:solidFill>
                <a:latin typeface="Times New Roman" pitchFamily="18" charset="0"/>
                <a:cs typeface="Arial" charset="0"/>
              </a:rPr>
              <a:t> = 0</a:t>
            </a:r>
          </a:p>
          <a:p>
            <a:pPr marL="742950" lvl="1" indent="-285750">
              <a:spcBef>
                <a:spcPct val="20000"/>
              </a:spcBef>
              <a:buFontTx/>
              <a:buChar char="–"/>
            </a:pPr>
            <a:r>
              <a:rPr lang="en-US" sz="2000" dirty="0">
                <a:latin typeface="Times New Roman" pitchFamily="18" charset="0"/>
                <a:cs typeface="Arial" charset="0"/>
              </a:rPr>
              <a:t>L1 is transparent</a:t>
            </a:r>
          </a:p>
          <a:p>
            <a:pPr marL="742950" lvl="1" indent="-285750">
              <a:spcBef>
                <a:spcPct val="20000"/>
              </a:spcBef>
              <a:buFontTx/>
              <a:buChar char="–"/>
            </a:pPr>
            <a:r>
              <a:rPr lang="en-US" sz="2000" dirty="0">
                <a:latin typeface="Times New Roman" pitchFamily="18" charset="0"/>
                <a:cs typeface="Arial" charset="0"/>
              </a:rPr>
              <a:t>L2 is opaque</a:t>
            </a:r>
          </a:p>
          <a:p>
            <a:pPr marL="742950" lvl="1" indent="-285750">
              <a:spcBef>
                <a:spcPct val="20000"/>
              </a:spcBef>
              <a:buFontTx/>
              <a:buChar char="–"/>
            </a:pPr>
            <a:r>
              <a:rPr lang="en-US" sz="2000" i="1" dirty="0">
                <a:latin typeface="Times New Roman" pitchFamily="18" charset="0"/>
                <a:cs typeface="Arial" charset="0"/>
              </a:rPr>
              <a:t>D</a:t>
            </a:r>
            <a:r>
              <a:rPr lang="en-US" sz="2000" dirty="0">
                <a:latin typeface="Times New Roman" pitchFamily="18" charset="0"/>
                <a:cs typeface="Arial" charset="0"/>
              </a:rPr>
              <a:t> passes through to N1</a:t>
            </a:r>
            <a:endParaRPr lang="en-US" sz="2000" i="1" dirty="0">
              <a:latin typeface="Times New Roman" pitchFamily="18" charset="0"/>
              <a:cs typeface="Arial" charset="0"/>
            </a:endParaRPr>
          </a:p>
          <a:p>
            <a:pPr marL="342900" indent="-342900">
              <a:spcBef>
                <a:spcPct val="20000"/>
              </a:spcBef>
              <a:buFontTx/>
              <a:buChar char="•"/>
            </a:pPr>
            <a:r>
              <a:rPr lang="en-US" sz="2400" dirty="0">
                <a:latin typeface="Times New Roman" pitchFamily="18" charset="0"/>
                <a:cs typeface="Arial" charset="0"/>
              </a:rPr>
              <a:t>When </a:t>
            </a:r>
            <a:r>
              <a:rPr lang="en-US" sz="2400" b="1" i="1" dirty="0">
                <a:solidFill>
                  <a:schemeClr val="accent1"/>
                </a:solidFill>
                <a:latin typeface="Times New Roman" pitchFamily="18" charset="0"/>
                <a:cs typeface="Arial" charset="0"/>
              </a:rPr>
              <a:t>CLK</a:t>
            </a:r>
            <a:r>
              <a:rPr lang="en-US" sz="2400" b="1" dirty="0">
                <a:solidFill>
                  <a:schemeClr val="accent1"/>
                </a:solidFill>
                <a:latin typeface="Times New Roman" pitchFamily="18" charset="0"/>
                <a:cs typeface="Arial" charset="0"/>
              </a:rPr>
              <a:t> = 1</a:t>
            </a:r>
          </a:p>
          <a:p>
            <a:pPr marL="742950" lvl="1" indent="-285750">
              <a:spcBef>
                <a:spcPct val="20000"/>
              </a:spcBef>
              <a:buFontTx/>
              <a:buChar char="–"/>
            </a:pPr>
            <a:r>
              <a:rPr lang="en-US" sz="2000" dirty="0">
                <a:latin typeface="Times New Roman" pitchFamily="18" charset="0"/>
                <a:cs typeface="Arial" charset="0"/>
              </a:rPr>
              <a:t>L2 is transparent</a:t>
            </a:r>
          </a:p>
          <a:p>
            <a:pPr marL="742950" lvl="1" indent="-285750">
              <a:spcBef>
                <a:spcPct val="20000"/>
              </a:spcBef>
              <a:buFontTx/>
              <a:buChar char="–"/>
            </a:pPr>
            <a:r>
              <a:rPr lang="en-US" sz="2000" dirty="0">
                <a:latin typeface="Times New Roman" pitchFamily="18" charset="0"/>
                <a:cs typeface="Arial" charset="0"/>
              </a:rPr>
              <a:t>L1 is opaque</a:t>
            </a:r>
          </a:p>
          <a:p>
            <a:pPr marL="742950" lvl="1" indent="-285750">
              <a:spcBef>
                <a:spcPct val="20000"/>
              </a:spcBef>
              <a:buFontTx/>
              <a:buChar char="–"/>
            </a:pPr>
            <a:r>
              <a:rPr lang="en-US" sz="2000" dirty="0">
                <a:latin typeface="Times New Roman" pitchFamily="18" charset="0"/>
                <a:cs typeface="Arial" charset="0"/>
              </a:rPr>
              <a:t>N1 passes through to </a:t>
            </a:r>
            <a:r>
              <a:rPr lang="en-US" sz="2000" i="1" dirty="0">
                <a:latin typeface="Times New Roman" pitchFamily="18" charset="0"/>
                <a:cs typeface="Arial" charset="0"/>
              </a:rPr>
              <a:t>Q</a:t>
            </a:r>
          </a:p>
          <a:p>
            <a:pPr marL="342900" indent="-342900">
              <a:spcBef>
                <a:spcPct val="20000"/>
              </a:spcBef>
              <a:buFontTx/>
              <a:buChar char="•"/>
            </a:pPr>
            <a:r>
              <a:rPr lang="en-US" sz="2400" dirty="0">
                <a:latin typeface="Times New Roman" pitchFamily="18" charset="0"/>
                <a:cs typeface="Arial" charset="0"/>
              </a:rPr>
              <a:t>Thus, on the edge of the clock (when </a:t>
            </a:r>
            <a:r>
              <a:rPr lang="en-US" sz="2400" b="1" i="1" dirty="0">
                <a:solidFill>
                  <a:schemeClr val="accent1"/>
                </a:solidFill>
                <a:latin typeface="Times New Roman" pitchFamily="18" charset="0"/>
                <a:cs typeface="Arial" charset="0"/>
              </a:rPr>
              <a:t>CLK</a:t>
            </a:r>
            <a:r>
              <a:rPr lang="en-US" sz="2400" b="1" dirty="0">
                <a:solidFill>
                  <a:schemeClr val="accent1"/>
                </a:solidFill>
                <a:latin typeface="Times New Roman" pitchFamily="18" charset="0"/>
                <a:cs typeface="Arial" charset="0"/>
              </a:rPr>
              <a:t> rises from 0   1</a:t>
            </a:r>
            <a:r>
              <a:rPr lang="en-US" sz="2400" dirty="0">
                <a:solidFill>
                  <a:schemeClr val="tx2"/>
                </a:solidFill>
                <a:latin typeface="Times New Roman" pitchFamily="18" charset="0"/>
                <a:cs typeface="Arial" charset="0"/>
              </a:rPr>
              <a:t>)</a:t>
            </a:r>
          </a:p>
          <a:p>
            <a:pPr marL="742950" lvl="1" indent="-285750">
              <a:spcBef>
                <a:spcPct val="20000"/>
              </a:spcBef>
              <a:buFontTx/>
              <a:buChar char="–"/>
            </a:pPr>
            <a:r>
              <a:rPr lang="en-US" sz="2000" i="1" dirty="0">
                <a:latin typeface="Times New Roman" pitchFamily="18" charset="0"/>
                <a:cs typeface="Arial" charset="0"/>
              </a:rPr>
              <a:t>D</a:t>
            </a:r>
            <a:r>
              <a:rPr lang="en-US" sz="2000" dirty="0">
                <a:latin typeface="Times New Roman" pitchFamily="18" charset="0"/>
                <a:cs typeface="Arial" charset="0"/>
              </a:rPr>
              <a:t> passes through to </a:t>
            </a:r>
            <a:r>
              <a:rPr lang="en-US" sz="2000" i="1" dirty="0">
                <a:latin typeface="Times New Roman" pitchFamily="18" charset="0"/>
                <a:cs typeface="Arial" charset="0"/>
              </a:rPr>
              <a:t>Q</a:t>
            </a:r>
          </a:p>
          <a:p>
            <a:pPr marL="342900" indent="-342900">
              <a:spcBef>
                <a:spcPct val="20000"/>
              </a:spcBef>
            </a:pPr>
            <a:endParaRPr lang="en-US" sz="2400" i="1" baseline="-25000" dirty="0">
              <a:latin typeface="Times New Roman" pitchFamily="18" charset="0"/>
              <a:cs typeface="Arial" charset="0"/>
            </a:endParaRPr>
          </a:p>
        </p:txBody>
      </p:sp>
      <p:sp>
        <p:nvSpPr>
          <p:cNvPr id="962571" name="Line 11"/>
          <p:cNvSpPr>
            <a:spLocks noChangeShapeType="1"/>
          </p:cNvSpPr>
          <p:nvPr>
            <p:custDataLst>
              <p:tags r:id="rId5"/>
            </p:custDataLst>
          </p:nvPr>
        </p:nvSpPr>
        <p:spPr bwMode="auto">
          <a:xfrm>
            <a:off x="7162800" y="4876800"/>
            <a:ext cx="228600" cy="0"/>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 Flip-Flop Internal Circuit</a:t>
            </a:r>
            <a:endParaRPr lang="en-US" sz="4400" dirty="0">
              <a:solidFill>
                <a:schemeClr val="bg1"/>
              </a:solidFill>
              <a:latin typeface="+mj-lt"/>
            </a:endParaRPr>
          </a:p>
        </p:txBody>
      </p:sp>
    </p:spTree>
    <p:extLst>
      <p:ext uri="{BB962C8B-B14F-4D97-AF65-F5344CB8AC3E}">
        <p14:creationId xmlns:p14="http://schemas.microsoft.com/office/powerpoint/2010/main" val="14525308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3587" name="Object 3"/>
          <p:cNvGraphicFramePr>
            <a:graphicFrameLocks noGrp="1" noChangeAspect="1"/>
          </p:cNvGraphicFramePr>
          <p:nvPr>
            <p:ph sz="half" idx="4294967295"/>
            <p:custDataLst>
              <p:tags r:id="rId2"/>
            </p:custDataLst>
            <p:extLst>
              <p:ext uri="{D42A27DB-BD31-4B8C-83A1-F6EECF244321}">
                <p14:modId xmlns:p14="http://schemas.microsoft.com/office/powerpoint/2010/main" val="3386856971"/>
              </p:ext>
            </p:extLst>
          </p:nvPr>
        </p:nvGraphicFramePr>
        <p:xfrm>
          <a:off x="2590800" y="1066800"/>
          <a:ext cx="1366838" cy="1676400"/>
        </p:xfrm>
        <a:graphic>
          <a:graphicData uri="http://schemas.openxmlformats.org/presentationml/2006/ole">
            <mc:AlternateContent xmlns:mc="http://schemas.openxmlformats.org/markup-compatibility/2006">
              <mc:Choice xmlns:v="urn:schemas-microsoft-com:vml" Requires="v">
                <p:oleObj spid="_x0000_s140462" name="VISIO" r:id="rId7" imgW="491760" imgH="603000" progId="Visio.Drawing.6">
                  <p:embed/>
                </p:oleObj>
              </mc:Choice>
              <mc:Fallback>
                <p:oleObj name="VISIO" r:id="rId7" imgW="491760" imgH="6030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1066800"/>
                        <a:ext cx="136683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3588" name="Object 4"/>
          <p:cNvGraphicFramePr>
            <a:graphicFrameLocks noGrp="1" noChangeAspect="1"/>
          </p:cNvGraphicFramePr>
          <p:nvPr>
            <p:ph sz="quarter" idx="4294967295"/>
            <p:custDataLst>
              <p:tags r:id="rId3"/>
            </p:custDataLst>
            <p:extLst>
              <p:ext uri="{D42A27DB-BD31-4B8C-83A1-F6EECF244321}">
                <p14:modId xmlns:p14="http://schemas.microsoft.com/office/powerpoint/2010/main" val="2276601635"/>
              </p:ext>
            </p:extLst>
          </p:nvPr>
        </p:nvGraphicFramePr>
        <p:xfrm>
          <a:off x="4648200" y="1066800"/>
          <a:ext cx="1404937" cy="1711325"/>
        </p:xfrm>
        <a:graphic>
          <a:graphicData uri="http://schemas.openxmlformats.org/presentationml/2006/ole">
            <mc:AlternateContent xmlns:mc="http://schemas.openxmlformats.org/markup-compatibility/2006">
              <mc:Choice xmlns:v="urn:schemas-microsoft-com:vml" Requires="v">
                <p:oleObj spid="_x0000_s140463" name="VISIO" r:id="rId9" imgW="495000" imgH="603000" progId="Visio.Drawing.6">
                  <p:embed/>
                </p:oleObj>
              </mc:Choice>
              <mc:Fallback>
                <p:oleObj name="VISIO" r:id="rId9" imgW="495000" imgH="60300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1066800"/>
                        <a:ext cx="1404937"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3590" name="Object 6"/>
          <p:cNvGraphicFramePr>
            <a:graphicFrameLocks noGrp="1" noChangeAspect="1"/>
          </p:cNvGraphicFramePr>
          <p:nvPr>
            <p:ph sz="quarter" idx="4294967295"/>
            <p:custDataLst>
              <p:tags r:id="rId4"/>
            </p:custDataLst>
            <p:extLst>
              <p:ext uri="{D42A27DB-BD31-4B8C-83A1-F6EECF244321}">
                <p14:modId xmlns:p14="http://schemas.microsoft.com/office/powerpoint/2010/main" val="4010640862"/>
              </p:ext>
            </p:extLst>
          </p:nvPr>
        </p:nvGraphicFramePr>
        <p:xfrm>
          <a:off x="729824" y="3276600"/>
          <a:ext cx="8261776" cy="2203450"/>
        </p:xfrm>
        <a:graphic>
          <a:graphicData uri="http://schemas.openxmlformats.org/presentationml/2006/ole">
            <mc:AlternateContent xmlns:mc="http://schemas.openxmlformats.org/markup-compatibility/2006">
              <mc:Choice xmlns:v="urn:schemas-microsoft-com:vml" Requires="v">
                <p:oleObj spid="_x0000_s140464" name="VISIO" r:id="rId11" imgW="4835160" imgH="1288800" progId="Visio.Drawing.6">
                  <p:embed/>
                </p:oleObj>
              </mc:Choice>
              <mc:Fallback>
                <p:oleObj name="VISIO" r:id="rId11" imgW="4835160" imgH="128880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9824" y="3276600"/>
                        <a:ext cx="8261776" cy="2203450"/>
                      </a:xfrm>
                      <a:prstGeom prst="rect">
                        <a:avLst/>
                      </a:prstGeom>
                    </p:spPr>
                  </p:pic>
                </p:oleObj>
              </mc:Fallback>
            </mc:AlternateContent>
          </a:graphicData>
        </a:graphic>
      </p:graphicFrame>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 Latch vs. D Flip-Flop</a:t>
            </a:r>
            <a:endParaRPr lang="en-US" sz="4400" dirty="0">
              <a:solidFill>
                <a:schemeClr val="bg1"/>
              </a:solidFill>
              <a:latin typeface="+mj-lt"/>
            </a:endParaRPr>
          </a:p>
        </p:txBody>
      </p:sp>
    </p:spTree>
    <p:extLst>
      <p:ext uri="{BB962C8B-B14F-4D97-AF65-F5344CB8AC3E}">
        <p14:creationId xmlns:p14="http://schemas.microsoft.com/office/powerpoint/2010/main" val="26942955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9974" name="Object 6"/>
          <p:cNvGraphicFramePr>
            <a:graphicFrameLocks noGrp="1" noChangeAspect="1"/>
          </p:cNvGraphicFramePr>
          <p:nvPr>
            <p:ph sz="quarter" idx="4294967295"/>
            <p:custDataLst>
              <p:tags r:id="rId2"/>
            </p:custDataLst>
            <p:extLst>
              <p:ext uri="{D42A27DB-BD31-4B8C-83A1-F6EECF244321}">
                <p14:modId xmlns:p14="http://schemas.microsoft.com/office/powerpoint/2010/main" val="3861805708"/>
              </p:ext>
            </p:extLst>
          </p:nvPr>
        </p:nvGraphicFramePr>
        <p:xfrm>
          <a:off x="685800" y="3276599"/>
          <a:ext cx="8305800" cy="2220379"/>
        </p:xfrm>
        <a:graphic>
          <a:graphicData uri="http://schemas.openxmlformats.org/presentationml/2006/ole">
            <mc:AlternateContent xmlns:mc="http://schemas.openxmlformats.org/markup-compatibility/2006">
              <mc:Choice xmlns:v="urn:schemas-microsoft-com:vml" Requires="v">
                <p:oleObj spid="_x0000_s141486" name="VISIO" r:id="rId7" imgW="4835160" imgH="1292040" progId="Visio.Drawing.6">
                  <p:embed/>
                </p:oleObj>
              </mc:Choice>
              <mc:Fallback>
                <p:oleObj name="VISIO" r:id="rId7" imgW="4835160" imgH="12920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276599"/>
                        <a:ext cx="8305800" cy="2220379"/>
                      </a:xfrm>
                      <a:prstGeom prst="rect">
                        <a:avLst/>
                      </a:prstGeom>
                    </p:spPr>
                  </p:pic>
                </p:oleObj>
              </mc:Fallback>
            </mc:AlternateContent>
          </a:graphicData>
        </a:graphic>
      </p:graphicFrame>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 Latch vs. D Flip-Flop</a:t>
            </a:r>
            <a:endParaRPr lang="en-US" sz="4400" dirty="0">
              <a:solidFill>
                <a:schemeClr val="bg1"/>
              </a:solidFill>
              <a:latin typeface="+mj-lt"/>
            </a:endParaRPr>
          </a:p>
        </p:txBody>
      </p:sp>
      <p:graphicFrame>
        <p:nvGraphicFramePr>
          <p:cNvPr id="4" name="Object 3"/>
          <p:cNvGraphicFramePr>
            <a:graphicFrameLocks noChangeAspect="1"/>
          </p:cNvGraphicFramePr>
          <p:nvPr>
            <p:custDataLst>
              <p:tags r:id="rId3"/>
            </p:custDataLst>
            <p:extLst>
              <p:ext uri="{D42A27DB-BD31-4B8C-83A1-F6EECF244321}">
                <p14:modId xmlns:p14="http://schemas.microsoft.com/office/powerpoint/2010/main" val="3386856971"/>
              </p:ext>
            </p:extLst>
          </p:nvPr>
        </p:nvGraphicFramePr>
        <p:xfrm>
          <a:off x="2590800" y="1066800"/>
          <a:ext cx="1366838" cy="1676400"/>
        </p:xfrm>
        <a:graphic>
          <a:graphicData uri="http://schemas.openxmlformats.org/presentationml/2006/ole">
            <mc:AlternateContent xmlns:mc="http://schemas.openxmlformats.org/markup-compatibility/2006">
              <mc:Choice xmlns:v="urn:schemas-microsoft-com:vml" Requires="v">
                <p:oleObj spid="_x0000_s141487" name="VISIO" r:id="rId9" imgW="491547" imgH="602985" progId="Visio.Drawing.6">
                  <p:embed/>
                </p:oleObj>
              </mc:Choice>
              <mc:Fallback>
                <p:oleObj name="VISIO" r:id="rId9" imgW="491547" imgH="602985" progId="Visio.Drawing.6">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1066800"/>
                        <a:ext cx="136683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custDataLst>
              <p:tags r:id="rId4"/>
            </p:custDataLst>
            <p:extLst>
              <p:ext uri="{D42A27DB-BD31-4B8C-83A1-F6EECF244321}">
                <p14:modId xmlns:p14="http://schemas.microsoft.com/office/powerpoint/2010/main" val="2276601635"/>
              </p:ext>
            </p:extLst>
          </p:nvPr>
        </p:nvGraphicFramePr>
        <p:xfrm>
          <a:off x="4648200" y="1066800"/>
          <a:ext cx="1404938" cy="1711325"/>
        </p:xfrm>
        <a:graphic>
          <a:graphicData uri="http://schemas.openxmlformats.org/presentationml/2006/ole">
            <mc:AlternateContent xmlns:mc="http://schemas.openxmlformats.org/markup-compatibility/2006">
              <mc:Choice xmlns:v="urn:schemas-microsoft-com:vml" Requires="v">
                <p:oleObj spid="_x0000_s141488" name="VISIO" r:id="rId11" imgW="494600" imgH="602985" progId="Visio.Drawing.6">
                  <p:embed/>
                </p:oleObj>
              </mc:Choice>
              <mc:Fallback>
                <p:oleObj name="VISIO" r:id="rId11" imgW="494600" imgH="602985" progId="Visio.Drawing.6">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1066800"/>
                        <a:ext cx="1404938"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31879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Chapter 3 :: Topics</a:t>
            </a:r>
            <a:endParaRPr lang="en-US" sz="4400" dirty="0">
              <a:solidFill>
                <a:schemeClr val="bg1"/>
              </a:solidFill>
              <a:latin typeface="+mj-lt"/>
            </a:endParaRPr>
          </a:p>
        </p:txBody>
      </p:sp>
      <p:sp>
        <p:nvSpPr>
          <p:cNvPr id="8" name="Rectangle 3"/>
          <p:cNvSpPr txBox="1">
            <a:spLocks noChangeArrowheads="1"/>
          </p:cNvSpPr>
          <p:nvPr>
            <p:custDataLst>
              <p:tags r:id="rId1"/>
            </p:custDataLst>
          </p:nvPr>
        </p:nvSpPr>
        <p:spPr>
          <a:xfrm>
            <a:off x="914400" y="1219200"/>
            <a:ext cx="5638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Introduction</a:t>
            </a:r>
          </a:p>
          <a:p>
            <a:r>
              <a:rPr lang="en-US" b="1" dirty="0" smtClean="0"/>
              <a:t>Latches and Flip-Flops</a:t>
            </a:r>
          </a:p>
          <a:p>
            <a:r>
              <a:rPr lang="en-US" b="1" smtClean="0"/>
              <a:t>Synchronous Logic Design</a:t>
            </a:r>
          </a:p>
          <a:p>
            <a:r>
              <a:rPr lang="en-US" b="1" dirty="0" smtClean="0"/>
              <a:t>Finite State Machines</a:t>
            </a:r>
          </a:p>
          <a:p>
            <a:r>
              <a:rPr lang="en-US" b="1" dirty="0" smtClean="0"/>
              <a:t>Timing of Sequential Logic</a:t>
            </a:r>
          </a:p>
          <a:p>
            <a:r>
              <a:rPr lang="en-US" b="1" dirty="0" smtClean="0"/>
              <a:t>Parallelism</a:t>
            </a:r>
            <a:endParaRPr lang="en-GB"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8491" y="1143000"/>
            <a:ext cx="1732109" cy="4724400"/>
          </a:xfrm>
          <a:prstGeom prst="rect">
            <a:avLst/>
          </a:prstGeom>
        </p:spPr>
      </p:pic>
    </p:spTree>
    <p:extLst>
      <p:ext uri="{BB962C8B-B14F-4D97-AF65-F5344CB8AC3E}">
        <p14:creationId xmlns:p14="http://schemas.microsoft.com/office/powerpoint/2010/main" val="4209819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461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1942690955"/>
              </p:ext>
            </p:extLst>
          </p:nvPr>
        </p:nvGraphicFramePr>
        <p:xfrm>
          <a:off x="1676400" y="990600"/>
          <a:ext cx="2786063" cy="5257800"/>
        </p:xfrm>
        <a:graphic>
          <a:graphicData uri="http://schemas.openxmlformats.org/presentationml/2006/ole">
            <mc:AlternateContent xmlns:mc="http://schemas.openxmlformats.org/markup-compatibility/2006">
              <mc:Choice xmlns:v="urn:schemas-microsoft-com:vml" Requires="v">
                <p:oleObj spid="_x0000_s142450" name="VISIO" r:id="rId7" imgW="1228680" imgH="2317680" progId="Visio.Drawing.6">
                  <p:embed/>
                </p:oleObj>
              </mc:Choice>
              <mc:Fallback>
                <p:oleObj name="VISIO" r:id="rId7" imgW="1228680" imgH="23176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990600"/>
                        <a:ext cx="278606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4613" name="Object 5"/>
          <p:cNvGraphicFramePr>
            <a:graphicFrameLocks noGrp="1" noChangeAspect="1"/>
          </p:cNvGraphicFramePr>
          <p:nvPr>
            <p:ph sz="quarter" idx="4294967295"/>
            <p:custDataLst>
              <p:tags r:id="rId3"/>
            </p:custDataLst>
            <p:extLst>
              <p:ext uri="{D42A27DB-BD31-4B8C-83A1-F6EECF244321}">
                <p14:modId xmlns:p14="http://schemas.microsoft.com/office/powerpoint/2010/main" val="719244923"/>
              </p:ext>
            </p:extLst>
          </p:nvPr>
        </p:nvGraphicFramePr>
        <p:xfrm>
          <a:off x="4572000" y="2209800"/>
          <a:ext cx="3810000" cy="2000250"/>
        </p:xfrm>
        <a:graphic>
          <a:graphicData uri="http://schemas.openxmlformats.org/presentationml/2006/ole">
            <mc:AlternateContent xmlns:mc="http://schemas.openxmlformats.org/markup-compatibility/2006">
              <mc:Choice xmlns:v="urn:schemas-microsoft-com:vml" Requires="v">
                <p:oleObj spid="_x0000_s142451" name="VISIO" r:id="rId9" imgW="891000" imgH="488880" progId="Visio.Drawing.6">
                  <p:embed/>
                </p:oleObj>
              </mc:Choice>
              <mc:Fallback>
                <p:oleObj name="VISIO" r:id="rId9" imgW="891000" imgH="48888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209800"/>
                        <a:ext cx="3810000" cy="2000250"/>
                      </a:xfrm>
                      <a:prstGeom prst="rect">
                        <a:avLst/>
                      </a:prstGeom>
                    </p:spPr>
                  </p:pic>
                </p:oleObj>
              </mc:Fallback>
            </mc:AlternateContent>
          </a:graphicData>
        </a:graphic>
      </p:graphicFrame>
      <p:sp>
        <p:nvSpPr>
          <p:cNvPr id="96461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Registers</a:t>
            </a:r>
            <a:endParaRPr lang="en-US" sz="4400" dirty="0">
              <a:solidFill>
                <a:schemeClr val="bg1"/>
              </a:solidFill>
              <a:latin typeface="+mj-lt"/>
            </a:endParaRPr>
          </a:p>
        </p:txBody>
      </p:sp>
    </p:spTree>
    <p:extLst>
      <p:ext uri="{BB962C8B-B14F-4D97-AF65-F5344CB8AC3E}">
        <p14:creationId xmlns:p14="http://schemas.microsoft.com/office/powerpoint/2010/main" val="4757662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1000" name="Object 8"/>
          <p:cNvGraphicFramePr>
            <a:graphicFrameLocks noGrp="1" noChangeAspect="1"/>
          </p:cNvGraphicFramePr>
          <p:nvPr>
            <p:ph idx="4294967295"/>
            <p:custDataLst>
              <p:tags r:id="rId2"/>
            </p:custDataLst>
            <p:extLst>
              <p:ext uri="{D42A27DB-BD31-4B8C-83A1-F6EECF244321}">
                <p14:modId xmlns:p14="http://schemas.microsoft.com/office/powerpoint/2010/main" val="1534044580"/>
              </p:ext>
            </p:extLst>
          </p:nvPr>
        </p:nvGraphicFramePr>
        <p:xfrm>
          <a:off x="2057400" y="3592512"/>
          <a:ext cx="4949825" cy="2732088"/>
        </p:xfrm>
        <a:graphic>
          <a:graphicData uri="http://schemas.openxmlformats.org/presentationml/2006/ole">
            <mc:AlternateContent xmlns:mc="http://schemas.openxmlformats.org/markup-compatibility/2006">
              <mc:Choice xmlns:v="urn:schemas-microsoft-com:vml" Requires="v">
                <p:oleObj spid="_x0000_s143418" name="VISIO" r:id="rId7" imgW="2128680" imgH="1174680" progId="Visio.Drawing.6">
                  <p:embed/>
                </p:oleObj>
              </mc:Choice>
              <mc:Fallback>
                <p:oleObj name="VISIO" r:id="rId7" imgW="2128680" imgH="1174680" progId="Visio.Drawing.6">
                  <p:embed/>
                  <p:pic>
                    <p:nvPicPr>
                      <p:cNvPr id="0" name=""/>
                      <p:cNvPicPr>
                        <a:picLocks noChangeAspect="1" noChangeArrowheads="1"/>
                      </p:cNvPicPr>
                      <p:nvPr/>
                    </p:nvPicPr>
                    <p:blipFill>
                      <a:blip r:embed="rId8"/>
                      <a:srcRect/>
                      <a:stretch>
                        <a:fillRect/>
                      </a:stretch>
                    </p:blipFill>
                    <p:spPr bwMode="auto">
                      <a:xfrm>
                        <a:off x="2057400" y="3592512"/>
                        <a:ext cx="4949825" cy="273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099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1002" name="Rectangle 10"/>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Inputs: </a:t>
            </a:r>
            <a:r>
              <a:rPr lang="en-US" sz="3200" i="1" dirty="0">
                <a:latin typeface="Times New Roman" pitchFamily="18" charset="0"/>
                <a:cs typeface="Arial" charset="0"/>
              </a:rPr>
              <a:t>CLK</a:t>
            </a:r>
            <a:r>
              <a:rPr lang="en-US" sz="3200" dirty="0">
                <a:latin typeface="Times New Roman" pitchFamily="18" charset="0"/>
                <a:cs typeface="Arial" charset="0"/>
              </a:rPr>
              <a:t>, </a:t>
            </a:r>
            <a:r>
              <a:rPr lang="en-US" sz="3200" i="1" dirty="0">
                <a:latin typeface="Times New Roman" pitchFamily="18" charset="0"/>
                <a:cs typeface="Arial" charset="0"/>
              </a:rPr>
              <a:t>D</a:t>
            </a:r>
            <a:r>
              <a:rPr lang="en-US" sz="3200" dirty="0">
                <a:latin typeface="Times New Roman" pitchFamily="18" charset="0"/>
                <a:cs typeface="Arial" charset="0"/>
              </a:rPr>
              <a:t>, </a:t>
            </a:r>
            <a:r>
              <a:rPr lang="en-US" sz="3200" i="1" dirty="0">
                <a:latin typeface="Times New Roman" pitchFamily="18" charset="0"/>
                <a:cs typeface="Arial" charset="0"/>
              </a:rPr>
              <a:t>EN</a:t>
            </a:r>
          </a:p>
          <a:p>
            <a:pPr marL="742950" lvl="1" indent="-285750">
              <a:spcBef>
                <a:spcPct val="20000"/>
              </a:spcBef>
              <a:buFontTx/>
              <a:buChar char="–"/>
            </a:pPr>
            <a:r>
              <a:rPr lang="en-US" sz="2300" dirty="0">
                <a:latin typeface="Times New Roman" pitchFamily="18" charset="0"/>
                <a:cs typeface="Arial" charset="0"/>
              </a:rPr>
              <a:t>The enable input (</a:t>
            </a:r>
            <a:r>
              <a:rPr lang="en-US" sz="2300" i="1" dirty="0">
                <a:latin typeface="Times New Roman" pitchFamily="18" charset="0"/>
                <a:cs typeface="Arial" charset="0"/>
              </a:rPr>
              <a:t>EN</a:t>
            </a:r>
            <a:r>
              <a:rPr lang="en-US" sz="2300" dirty="0">
                <a:latin typeface="Times New Roman" pitchFamily="18" charset="0"/>
                <a:cs typeface="Arial" charset="0"/>
              </a:rPr>
              <a:t>) controls when new data (</a:t>
            </a:r>
            <a:r>
              <a:rPr lang="en-US" sz="2300" i="1" dirty="0">
                <a:latin typeface="Times New Roman" pitchFamily="18" charset="0"/>
                <a:cs typeface="Arial" charset="0"/>
              </a:rPr>
              <a:t>D</a:t>
            </a:r>
            <a:r>
              <a:rPr lang="en-US" sz="2300" dirty="0">
                <a:latin typeface="Times New Roman" pitchFamily="18" charset="0"/>
                <a:cs typeface="Arial" charset="0"/>
              </a:rPr>
              <a:t>) is stored</a:t>
            </a:r>
          </a:p>
          <a:p>
            <a:pPr marL="342900" indent="-342900">
              <a:spcBef>
                <a:spcPct val="20000"/>
              </a:spcBef>
              <a:buFontTx/>
              <a:buChar char="•"/>
            </a:pPr>
            <a:r>
              <a:rPr lang="en-US" sz="3200" b="1" dirty="0">
                <a:latin typeface="Times New Roman" pitchFamily="18" charset="0"/>
                <a:cs typeface="Arial" charset="0"/>
              </a:rPr>
              <a:t>Function</a:t>
            </a:r>
          </a:p>
          <a:p>
            <a:pPr marL="742950" lvl="1" indent="-285750">
              <a:spcBef>
                <a:spcPct val="20000"/>
              </a:spcBef>
              <a:buFontTx/>
              <a:buChar char="–"/>
            </a:pPr>
            <a:r>
              <a:rPr lang="en-US" sz="2300" b="1" i="1" dirty="0">
                <a:solidFill>
                  <a:schemeClr val="accent1"/>
                </a:solidFill>
                <a:latin typeface="Times New Roman" pitchFamily="18" charset="0"/>
                <a:cs typeface="Arial" charset="0"/>
              </a:rPr>
              <a:t>EN</a:t>
            </a:r>
            <a:r>
              <a:rPr lang="en-US" sz="2300" b="1" dirty="0">
                <a:solidFill>
                  <a:schemeClr val="accent1"/>
                </a:solidFill>
                <a:latin typeface="Times New Roman" pitchFamily="18" charset="0"/>
                <a:cs typeface="Arial" charset="0"/>
              </a:rPr>
              <a:t> = </a:t>
            </a:r>
            <a:r>
              <a:rPr lang="en-US" sz="2300" b="1" dirty="0" smtClean="0">
                <a:solidFill>
                  <a:schemeClr val="accent1"/>
                </a:solidFill>
                <a:latin typeface="Times New Roman" pitchFamily="18" charset="0"/>
                <a:cs typeface="Arial" charset="0"/>
              </a:rPr>
              <a:t>1: </a:t>
            </a:r>
            <a:r>
              <a:rPr lang="en-US" sz="2300" i="1" dirty="0" smtClean="0">
                <a:latin typeface="Times New Roman" pitchFamily="18" charset="0"/>
                <a:cs typeface="Arial" charset="0"/>
              </a:rPr>
              <a:t>D</a:t>
            </a:r>
            <a:r>
              <a:rPr lang="en-US" sz="2300" dirty="0" smtClean="0">
                <a:latin typeface="Times New Roman" pitchFamily="18" charset="0"/>
                <a:cs typeface="Arial" charset="0"/>
              </a:rPr>
              <a:t> </a:t>
            </a:r>
            <a:r>
              <a:rPr lang="en-US" sz="2300" dirty="0">
                <a:latin typeface="Times New Roman" pitchFamily="18" charset="0"/>
                <a:cs typeface="Arial" charset="0"/>
              </a:rPr>
              <a:t>passes through to </a:t>
            </a:r>
            <a:r>
              <a:rPr lang="en-US" sz="2300" i="1" dirty="0">
                <a:latin typeface="Times New Roman" pitchFamily="18" charset="0"/>
                <a:cs typeface="Arial" charset="0"/>
              </a:rPr>
              <a:t>Q</a:t>
            </a:r>
            <a:r>
              <a:rPr lang="en-US" sz="2300" dirty="0">
                <a:latin typeface="Times New Roman" pitchFamily="18" charset="0"/>
                <a:cs typeface="Arial" charset="0"/>
              </a:rPr>
              <a:t> on the clock edge </a:t>
            </a:r>
          </a:p>
          <a:p>
            <a:pPr marL="742950" lvl="1" indent="-285750">
              <a:spcBef>
                <a:spcPct val="20000"/>
              </a:spcBef>
              <a:buFontTx/>
              <a:buChar char="–"/>
            </a:pPr>
            <a:r>
              <a:rPr lang="en-US" sz="2300" b="1" i="1" dirty="0">
                <a:solidFill>
                  <a:schemeClr val="accent1"/>
                </a:solidFill>
                <a:latin typeface="Times New Roman" pitchFamily="18" charset="0"/>
                <a:cs typeface="Arial" charset="0"/>
              </a:rPr>
              <a:t>EN</a:t>
            </a:r>
            <a:r>
              <a:rPr lang="en-US" sz="2300" b="1" dirty="0">
                <a:solidFill>
                  <a:schemeClr val="accent1"/>
                </a:solidFill>
                <a:latin typeface="Times New Roman" pitchFamily="18" charset="0"/>
                <a:cs typeface="Arial" charset="0"/>
              </a:rPr>
              <a:t> = </a:t>
            </a:r>
            <a:r>
              <a:rPr lang="en-US" sz="2300" b="1" dirty="0" smtClean="0">
                <a:solidFill>
                  <a:schemeClr val="accent1"/>
                </a:solidFill>
                <a:latin typeface="Times New Roman" pitchFamily="18" charset="0"/>
                <a:cs typeface="Arial" charset="0"/>
              </a:rPr>
              <a:t>0: </a:t>
            </a:r>
            <a:r>
              <a:rPr lang="en-US" sz="2300" dirty="0" smtClean="0">
                <a:latin typeface="Times New Roman" pitchFamily="18" charset="0"/>
                <a:cs typeface="Arial" charset="0"/>
              </a:rPr>
              <a:t>the </a:t>
            </a:r>
            <a:r>
              <a:rPr lang="en-US" sz="2300" dirty="0">
                <a:latin typeface="Times New Roman" pitchFamily="18" charset="0"/>
                <a:cs typeface="Arial" charset="0"/>
              </a:rPr>
              <a:t>flip-flop retains its previous state</a:t>
            </a:r>
            <a:endParaRPr lang="en-US" sz="2300" i="1"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Enabled Flip-Flops</a:t>
            </a:r>
            <a:endParaRPr lang="en-US" sz="4400" dirty="0">
              <a:solidFill>
                <a:schemeClr val="bg1"/>
              </a:solidFill>
              <a:latin typeface="+mj-lt"/>
            </a:endParaRPr>
          </a:p>
        </p:txBody>
      </p:sp>
    </p:spTree>
    <p:extLst>
      <p:ext uri="{BB962C8B-B14F-4D97-AF65-F5344CB8AC3E}">
        <p14:creationId xmlns:p14="http://schemas.microsoft.com/office/powerpoint/2010/main" val="114556726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48" name="Object 8"/>
          <p:cNvGraphicFramePr>
            <a:graphicFrameLocks noGrp="1" noChangeAspect="1"/>
          </p:cNvGraphicFramePr>
          <p:nvPr>
            <p:ph idx="4294967295"/>
            <p:custDataLst>
              <p:tags r:id="rId2"/>
            </p:custDataLst>
            <p:extLst>
              <p:ext uri="{D42A27DB-BD31-4B8C-83A1-F6EECF244321}">
                <p14:modId xmlns:p14="http://schemas.microsoft.com/office/powerpoint/2010/main" val="2762162737"/>
              </p:ext>
            </p:extLst>
          </p:nvPr>
        </p:nvGraphicFramePr>
        <p:xfrm>
          <a:off x="2766218" y="3190875"/>
          <a:ext cx="3611563" cy="3057525"/>
        </p:xfrm>
        <a:graphic>
          <a:graphicData uri="http://schemas.openxmlformats.org/presentationml/2006/ole">
            <mc:AlternateContent xmlns:mc="http://schemas.openxmlformats.org/markup-compatibility/2006">
              <mc:Choice xmlns:v="urn:schemas-microsoft-com:vml" Requires="v">
                <p:oleObj spid="_x0000_s144443" name="VISIO" r:id="rId7" imgW="1066320" imgH="903240" progId="Visio.Drawing.6">
                  <p:embed/>
                </p:oleObj>
              </mc:Choice>
              <mc:Fallback>
                <p:oleObj name="VISIO" r:id="rId7" imgW="1066320" imgH="9032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6218" y="3190875"/>
                        <a:ext cx="3611563" cy="3057525"/>
                      </a:xfrm>
                      <a:prstGeom prst="rect">
                        <a:avLst/>
                      </a:prstGeom>
                    </p:spPr>
                  </p:pic>
                </p:oleObj>
              </mc:Fallback>
            </mc:AlternateContent>
          </a:graphicData>
        </a:graphic>
      </p:graphicFrame>
      <p:sp>
        <p:nvSpPr>
          <p:cNvPr id="98304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3045" name="Rectangle 5"/>
          <p:cNvSpPr>
            <a:spLocks noChangeArrowheads="1"/>
          </p:cNvSpPr>
          <p:nvPr>
            <p:custDataLst>
              <p:tags r:id="rId4"/>
            </p:custDataLst>
          </p:nvPr>
        </p:nvSpPr>
        <p:spPr bwMode="auto">
          <a:xfrm>
            <a:off x="914400" y="1225062"/>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Inputs: </a:t>
            </a:r>
            <a:r>
              <a:rPr lang="en-US" sz="3200" i="1" dirty="0">
                <a:latin typeface="Times New Roman" pitchFamily="18" charset="0"/>
                <a:cs typeface="Arial" charset="0"/>
              </a:rPr>
              <a:t>CLK</a:t>
            </a:r>
            <a:r>
              <a:rPr lang="en-US" sz="3200" dirty="0">
                <a:latin typeface="Times New Roman" pitchFamily="18" charset="0"/>
                <a:cs typeface="Arial" charset="0"/>
              </a:rPr>
              <a:t>, </a:t>
            </a:r>
            <a:r>
              <a:rPr lang="en-US" sz="3200" i="1" dirty="0">
                <a:latin typeface="Times New Roman" pitchFamily="18" charset="0"/>
                <a:cs typeface="Arial" charset="0"/>
              </a:rPr>
              <a:t>D</a:t>
            </a:r>
            <a:r>
              <a:rPr lang="en-US" sz="3200" dirty="0">
                <a:latin typeface="Times New Roman" pitchFamily="18" charset="0"/>
                <a:cs typeface="Arial" charset="0"/>
              </a:rPr>
              <a:t>, </a:t>
            </a:r>
            <a:r>
              <a:rPr lang="en-US" sz="3200" i="1" dirty="0">
                <a:latin typeface="Times New Roman" pitchFamily="18" charset="0"/>
                <a:cs typeface="Arial" charset="0"/>
              </a:rPr>
              <a:t>Reset</a:t>
            </a:r>
            <a:endParaRPr lang="en-US" sz="3200" dirty="0">
              <a:latin typeface="Times New Roman" pitchFamily="18" charset="0"/>
              <a:cs typeface="Arial" charset="0"/>
            </a:endParaRPr>
          </a:p>
          <a:p>
            <a:pPr marL="342900" indent="-342900">
              <a:spcBef>
                <a:spcPct val="20000"/>
              </a:spcBef>
              <a:buFontTx/>
              <a:buChar char="•"/>
            </a:pPr>
            <a:r>
              <a:rPr lang="en-US" sz="3200" b="1" dirty="0">
                <a:latin typeface="Times New Roman" pitchFamily="18" charset="0"/>
                <a:cs typeface="Arial" charset="0"/>
              </a:rPr>
              <a:t>Function:</a:t>
            </a:r>
          </a:p>
          <a:p>
            <a:pPr marL="742950" lvl="1" indent="-285750">
              <a:spcBef>
                <a:spcPct val="20000"/>
              </a:spcBef>
              <a:buFontTx/>
              <a:buChar char="–"/>
            </a:pPr>
            <a:r>
              <a:rPr lang="en-US" sz="2600" b="1" i="1" dirty="0">
                <a:solidFill>
                  <a:schemeClr val="accent1"/>
                </a:solidFill>
                <a:latin typeface="Times New Roman" pitchFamily="18" charset="0"/>
                <a:cs typeface="Arial" charset="0"/>
              </a:rPr>
              <a:t>Reset</a:t>
            </a:r>
            <a:r>
              <a:rPr lang="en-US" sz="2600" b="1" dirty="0">
                <a:solidFill>
                  <a:schemeClr val="accent1"/>
                </a:solidFill>
                <a:latin typeface="Times New Roman" pitchFamily="18" charset="0"/>
                <a:cs typeface="Arial" charset="0"/>
              </a:rPr>
              <a:t> = </a:t>
            </a:r>
            <a:r>
              <a:rPr lang="en-US" sz="2600" b="1" dirty="0" smtClean="0">
                <a:solidFill>
                  <a:schemeClr val="accent1"/>
                </a:solidFill>
                <a:latin typeface="Times New Roman" pitchFamily="18" charset="0"/>
                <a:cs typeface="Arial" charset="0"/>
              </a:rPr>
              <a:t>1:  </a:t>
            </a:r>
            <a:r>
              <a:rPr lang="en-US" sz="2600" i="1" dirty="0" smtClean="0">
                <a:latin typeface="Times New Roman" pitchFamily="18" charset="0"/>
                <a:cs typeface="Arial" charset="0"/>
              </a:rPr>
              <a:t>Q</a:t>
            </a:r>
            <a:r>
              <a:rPr lang="en-US" sz="2600" dirty="0" smtClean="0">
                <a:latin typeface="Times New Roman" pitchFamily="18" charset="0"/>
                <a:cs typeface="Arial" charset="0"/>
              </a:rPr>
              <a:t> </a:t>
            </a:r>
            <a:r>
              <a:rPr lang="en-US" sz="2600" dirty="0">
                <a:latin typeface="Times New Roman" pitchFamily="18" charset="0"/>
                <a:cs typeface="Arial" charset="0"/>
              </a:rPr>
              <a:t>is forced to 0 </a:t>
            </a:r>
          </a:p>
          <a:p>
            <a:pPr marL="742950" lvl="1" indent="-285750">
              <a:spcBef>
                <a:spcPct val="20000"/>
              </a:spcBef>
              <a:buFontTx/>
              <a:buChar char="–"/>
            </a:pPr>
            <a:r>
              <a:rPr lang="en-US" sz="2600" b="1" i="1" dirty="0">
                <a:solidFill>
                  <a:schemeClr val="accent1"/>
                </a:solidFill>
                <a:latin typeface="Times New Roman" pitchFamily="18" charset="0"/>
                <a:cs typeface="Arial" charset="0"/>
              </a:rPr>
              <a:t>Reset</a:t>
            </a:r>
            <a:r>
              <a:rPr lang="en-US" sz="2600" b="1" dirty="0">
                <a:solidFill>
                  <a:schemeClr val="accent1"/>
                </a:solidFill>
                <a:latin typeface="Times New Roman" pitchFamily="18" charset="0"/>
                <a:cs typeface="Arial" charset="0"/>
              </a:rPr>
              <a:t> = </a:t>
            </a:r>
            <a:r>
              <a:rPr lang="en-US" sz="2600" b="1" dirty="0" smtClean="0">
                <a:solidFill>
                  <a:schemeClr val="accent1"/>
                </a:solidFill>
                <a:latin typeface="Times New Roman" pitchFamily="18" charset="0"/>
                <a:cs typeface="Arial" charset="0"/>
              </a:rPr>
              <a:t>0:  </a:t>
            </a:r>
            <a:r>
              <a:rPr lang="en-US" sz="2600" dirty="0" smtClean="0">
                <a:latin typeface="Times New Roman" pitchFamily="18" charset="0"/>
                <a:cs typeface="Arial" charset="0"/>
              </a:rPr>
              <a:t>flip-flop </a:t>
            </a:r>
            <a:r>
              <a:rPr lang="en-US" sz="2600" dirty="0">
                <a:latin typeface="Times New Roman" pitchFamily="18" charset="0"/>
                <a:cs typeface="Arial" charset="0"/>
              </a:rPr>
              <a:t>behaves </a:t>
            </a:r>
            <a:r>
              <a:rPr lang="en-US" sz="2600" dirty="0" smtClean="0">
                <a:latin typeface="Times New Roman" pitchFamily="18" charset="0"/>
                <a:cs typeface="Arial" charset="0"/>
              </a:rPr>
              <a:t>as </a:t>
            </a:r>
            <a:r>
              <a:rPr lang="en-US" sz="2600" dirty="0">
                <a:latin typeface="Times New Roman" pitchFamily="18" charset="0"/>
                <a:cs typeface="Arial" charset="0"/>
              </a:rPr>
              <a:t>ordinary D flip-flop</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Resettable Flip-Flops</a:t>
            </a:r>
            <a:endParaRPr lang="en-US" sz="4400" dirty="0">
              <a:solidFill>
                <a:schemeClr val="bg1"/>
              </a:solidFill>
              <a:latin typeface="+mj-lt"/>
            </a:endParaRPr>
          </a:p>
        </p:txBody>
      </p:sp>
    </p:spTree>
    <p:extLst>
      <p:ext uri="{BB962C8B-B14F-4D97-AF65-F5344CB8AC3E}">
        <p14:creationId xmlns:p14="http://schemas.microsoft.com/office/powerpoint/2010/main" val="14021156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5092"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Two types:</a:t>
            </a:r>
          </a:p>
          <a:p>
            <a:pPr marL="742950" lvl="1" indent="-285750">
              <a:spcBef>
                <a:spcPct val="20000"/>
              </a:spcBef>
              <a:buFontTx/>
              <a:buChar char="–"/>
            </a:pPr>
            <a:r>
              <a:rPr lang="en-US" sz="2600" b="1" dirty="0">
                <a:latin typeface="Times New Roman" pitchFamily="18" charset="0"/>
                <a:cs typeface="Arial" charset="0"/>
              </a:rPr>
              <a:t>Synchronous: </a:t>
            </a:r>
            <a:r>
              <a:rPr lang="en-US" sz="2600" dirty="0">
                <a:latin typeface="Times New Roman" pitchFamily="18" charset="0"/>
                <a:cs typeface="Arial" charset="0"/>
              </a:rPr>
              <a:t>resets at the clock edge only</a:t>
            </a:r>
          </a:p>
          <a:p>
            <a:pPr marL="742950" lvl="1" indent="-285750">
              <a:spcBef>
                <a:spcPct val="20000"/>
              </a:spcBef>
              <a:buFontTx/>
              <a:buChar char="–"/>
            </a:pPr>
            <a:r>
              <a:rPr lang="en-US" sz="2600" b="1" dirty="0">
                <a:latin typeface="Times New Roman" pitchFamily="18" charset="0"/>
                <a:cs typeface="Arial" charset="0"/>
              </a:rPr>
              <a:t>Asynchronous:</a:t>
            </a:r>
            <a:r>
              <a:rPr lang="en-US" sz="2600" dirty="0">
                <a:latin typeface="Times New Roman" pitchFamily="18" charset="0"/>
                <a:cs typeface="Arial" charset="0"/>
              </a:rPr>
              <a:t> resets immediately when </a:t>
            </a:r>
            <a:r>
              <a:rPr lang="en-US" sz="2600" i="1" dirty="0">
                <a:latin typeface="Times New Roman" pitchFamily="18" charset="0"/>
                <a:cs typeface="Arial" charset="0"/>
              </a:rPr>
              <a:t>Reset</a:t>
            </a:r>
            <a:r>
              <a:rPr lang="en-US" sz="2600" dirty="0">
                <a:latin typeface="Times New Roman" pitchFamily="18" charset="0"/>
                <a:cs typeface="Arial" charset="0"/>
              </a:rPr>
              <a:t> = 1</a:t>
            </a:r>
          </a:p>
          <a:p>
            <a:pPr marL="342900" indent="-342900">
              <a:spcBef>
                <a:spcPct val="20000"/>
              </a:spcBef>
              <a:buFontTx/>
              <a:buChar char="•"/>
            </a:pPr>
            <a:r>
              <a:rPr lang="en-US" sz="3200" dirty="0">
                <a:latin typeface="Times New Roman" pitchFamily="18" charset="0"/>
                <a:cs typeface="Arial" charset="0"/>
              </a:rPr>
              <a:t>Asynchronously resettable flip-flop requires changing the internal circuitry of the </a:t>
            </a:r>
            <a:r>
              <a:rPr lang="en-US" sz="3200" dirty="0" smtClean="0">
                <a:latin typeface="Times New Roman" pitchFamily="18" charset="0"/>
                <a:cs typeface="Arial" charset="0"/>
              </a:rPr>
              <a:t>flip-flop</a:t>
            </a:r>
          </a:p>
          <a:p>
            <a:pPr marL="342900" indent="-342900">
              <a:spcBef>
                <a:spcPct val="20000"/>
              </a:spcBef>
              <a:buFontTx/>
              <a:buChar char="•"/>
            </a:pPr>
            <a:r>
              <a:rPr lang="en-US" sz="3200" dirty="0" smtClean="0">
                <a:latin typeface="Times New Roman" pitchFamily="18" charset="0"/>
                <a:cs typeface="Arial" charset="0"/>
              </a:rPr>
              <a:t>Synchronously resettable flip-flop?</a:t>
            </a:r>
            <a:endParaRPr lang="en-US" sz="32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Resettable Flip-Flops</a:t>
            </a:r>
            <a:endParaRPr lang="en-US" sz="4400" dirty="0">
              <a:solidFill>
                <a:schemeClr val="bg1"/>
              </a:solidFill>
              <a:latin typeface="+mj-lt"/>
            </a:endParaRPr>
          </a:p>
        </p:txBody>
      </p:sp>
    </p:spTree>
    <p:extLst>
      <p:ext uri="{BB962C8B-B14F-4D97-AF65-F5344CB8AC3E}">
        <p14:creationId xmlns:p14="http://schemas.microsoft.com/office/powerpoint/2010/main" val="284797303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5092" name="Rectangle 4"/>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Two types:</a:t>
            </a:r>
          </a:p>
          <a:p>
            <a:pPr marL="742950" lvl="1" indent="-285750">
              <a:spcBef>
                <a:spcPct val="20000"/>
              </a:spcBef>
              <a:buFontTx/>
              <a:buChar char="–"/>
            </a:pPr>
            <a:r>
              <a:rPr lang="en-US" sz="2600" b="1" dirty="0">
                <a:latin typeface="Times New Roman" pitchFamily="18" charset="0"/>
                <a:cs typeface="Arial" charset="0"/>
              </a:rPr>
              <a:t>Synchronous: </a:t>
            </a:r>
            <a:r>
              <a:rPr lang="en-US" sz="2600" dirty="0">
                <a:latin typeface="Times New Roman" pitchFamily="18" charset="0"/>
                <a:cs typeface="Arial" charset="0"/>
              </a:rPr>
              <a:t>resets at the clock edge only</a:t>
            </a:r>
          </a:p>
          <a:p>
            <a:pPr marL="742950" lvl="1" indent="-285750">
              <a:spcBef>
                <a:spcPct val="20000"/>
              </a:spcBef>
              <a:buFontTx/>
              <a:buChar char="–"/>
            </a:pPr>
            <a:r>
              <a:rPr lang="en-US" sz="2600" b="1" dirty="0">
                <a:latin typeface="Times New Roman" pitchFamily="18" charset="0"/>
                <a:cs typeface="Arial" charset="0"/>
              </a:rPr>
              <a:t>Asynchronous:</a:t>
            </a:r>
            <a:r>
              <a:rPr lang="en-US" sz="2600" dirty="0">
                <a:latin typeface="Times New Roman" pitchFamily="18" charset="0"/>
                <a:cs typeface="Arial" charset="0"/>
              </a:rPr>
              <a:t> resets immediately when </a:t>
            </a:r>
            <a:r>
              <a:rPr lang="en-US" sz="2600" i="1" dirty="0">
                <a:latin typeface="Times New Roman" pitchFamily="18" charset="0"/>
                <a:cs typeface="Arial" charset="0"/>
              </a:rPr>
              <a:t>Reset</a:t>
            </a:r>
            <a:r>
              <a:rPr lang="en-US" sz="2600" dirty="0">
                <a:latin typeface="Times New Roman" pitchFamily="18" charset="0"/>
                <a:cs typeface="Arial" charset="0"/>
              </a:rPr>
              <a:t> = 1</a:t>
            </a:r>
          </a:p>
          <a:p>
            <a:pPr marL="342900" indent="-342900">
              <a:spcBef>
                <a:spcPct val="20000"/>
              </a:spcBef>
              <a:buFontTx/>
              <a:buChar char="•"/>
            </a:pPr>
            <a:r>
              <a:rPr lang="en-US" sz="3200" dirty="0">
                <a:latin typeface="Times New Roman" pitchFamily="18" charset="0"/>
                <a:cs typeface="Arial" charset="0"/>
              </a:rPr>
              <a:t>Asynchronously resettable flip-flop requires changing the internal circuitry of the </a:t>
            </a:r>
            <a:r>
              <a:rPr lang="en-US" sz="3200" dirty="0" smtClean="0">
                <a:latin typeface="Times New Roman" pitchFamily="18" charset="0"/>
                <a:cs typeface="Arial" charset="0"/>
              </a:rPr>
              <a:t>flip-flop</a:t>
            </a:r>
          </a:p>
          <a:p>
            <a:pPr marL="342900" indent="-342900">
              <a:spcBef>
                <a:spcPct val="20000"/>
              </a:spcBef>
              <a:buFontTx/>
              <a:buChar char="•"/>
            </a:pPr>
            <a:r>
              <a:rPr lang="en-US" sz="3200" dirty="0" smtClean="0">
                <a:latin typeface="Times New Roman" pitchFamily="18" charset="0"/>
                <a:cs typeface="Arial" charset="0"/>
              </a:rPr>
              <a:t>Synchronously resettable flip-flop?</a:t>
            </a:r>
            <a:endParaRPr lang="en-US" sz="32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Resettable Flip-Flops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4"/>
            </p:custDataLst>
            <p:extLst>
              <p:ext uri="{D42A27DB-BD31-4B8C-83A1-F6EECF244321}">
                <p14:modId xmlns:p14="http://schemas.microsoft.com/office/powerpoint/2010/main" val="1999996947"/>
              </p:ext>
            </p:extLst>
          </p:nvPr>
        </p:nvGraphicFramePr>
        <p:xfrm>
          <a:off x="2636206" y="4267200"/>
          <a:ext cx="3154994" cy="2209800"/>
        </p:xfrm>
        <a:graphic>
          <a:graphicData uri="http://schemas.openxmlformats.org/presentationml/2006/ole">
            <mc:AlternateContent xmlns:mc="http://schemas.openxmlformats.org/markup-compatibility/2006">
              <mc:Choice xmlns:v="urn:schemas-microsoft-com:vml" Requires="v">
                <p:oleObj spid="_x0000_s202808" name="VISIO" r:id="rId7" imgW="1514332" imgH="1060948" progId="Visio.Drawing.6">
                  <p:embed/>
                </p:oleObj>
              </mc:Choice>
              <mc:Fallback>
                <p:oleObj name="VISIO" r:id="rId7" imgW="1514332" imgH="1060948" progId="Visio.Drawing.6">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6206" y="4267200"/>
                        <a:ext cx="3154994" cy="2209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2903115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4070" name="Object 6"/>
          <p:cNvGraphicFramePr>
            <a:graphicFrameLocks noGrp="1" noChangeAspect="1"/>
          </p:cNvGraphicFramePr>
          <p:nvPr>
            <p:ph idx="4294967295"/>
            <p:custDataLst>
              <p:tags r:id="rId2"/>
            </p:custDataLst>
            <p:extLst>
              <p:ext uri="{D42A27DB-BD31-4B8C-83A1-F6EECF244321}">
                <p14:modId xmlns:p14="http://schemas.microsoft.com/office/powerpoint/2010/main" val="3779882188"/>
              </p:ext>
            </p:extLst>
          </p:nvPr>
        </p:nvGraphicFramePr>
        <p:xfrm>
          <a:off x="2743200" y="3200400"/>
          <a:ext cx="3306763" cy="2798763"/>
        </p:xfrm>
        <a:graphic>
          <a:graphicData uri="http://schemas.openxmlformats.org/presentationml/2006/ole">
            <mc:AlternateContent xmlns:mc="http://schemas.openxmlformats.org/markup-compatibility/2006">
              <mc:Choice xmlns:v="urn:schemas-microsoft-com:vml" Requires="v">
                <p:oleObj spid="_x0000_s146490" name="VISIO" r:id="rId7" imgW="1066320" imgH="903240" progId="Visio.Drawing.6">
                  <p:embed/>
                </p:oleObj>
              </mc:Choice>
              <mc:Fallback>
                <p:oleObj name="VISIO" r:id="rId7" imgW="1066320" imgH="9032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200400"/>
                        <a:ext cx="3306763" cy="2798763"/>
                      </a:xfrm>
                      <a:prstGeom prst="rect">
                        <a:avLst/>
                      </a:prstGeom>
                    </p:spPr>
                  </p:pic>
                </p:oleObj>
              </mc:Fallback>
            </mc:AlternateContent>
          </a:graphicData>
        </a:graphic>
      </p:graphicFrame>
      <p:sp>
        <p:nvSpPr>
          <p:cNvPr id="98406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4068" name="Rectangle 4"/>
          <p:cNvSpPr>
            <a:spLocks noChangeArrowheads="1"/>
          </p:cNvSpPr>
          <p:nvPr>
            <p:custDataLst>
              <p:tags r:id="rId4"/>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Inputs:</a:t>
            </a:r>
            <a:r>
              <a:rPr lang="en-US" sz="3200" dirty="0">
                <a:latin typeface="Times New Roman" pitchFamily="18" charset="0"/>
                <a:cs typeface="Arial" charset="0"/>
              </a:rPr>
              <a:t> </a:t>
            </a:r>
            <a:r>
              <a:rPr lang="en-US" sz="3200" i="1" dirty="0">
                <a:latin typeface="Times New Roman" pitchFamily="18" charset="0"/>
                <a:cs typeface="Arial" charset="0"/>
              </a:rPr>
              <a:t>CLK</a:t>
            </a:r>
            <a:r>
              <a:rPr lang="en-US" sz="3200" dirty="0">
                <a:latin typeface="Times New Roman" pitchFamily="18" charset="0"/>
                <a:cs typeface="Arial" charset="0"/>
              </a:rPr>
              <a:t>, </a:t>
            </a:r>
            <a:r>
              <a:rPr lang="en-US" sz="3200" i="1" dirty="0">
                <a:latin typeface="Times New Roman" pitchFamily="18" charset="0"/>
                <a:cs typeface="Arial" charset="0"/>
              </a:rPr>
              <a:t>D</a:t>
            </a:r>
            <a:r>
              <a:rPr lang="en-US" sz="3200" dirty="0">
                <a:latin typeface="Times New Roman" pitchFamily="18" charset="0"/>
                <a:cs typeface="Arial" charset="0"/>
              </a:rPr>
              <a:t>, </a:t>
            </a:r>
            <a:r>
              <a:rPr lang="en-US" sz="3200" i="1" dirty="0">
                <a:latin typeface="Times New Roman" pitchFamily="18" charset="0"/>
                <a:cs typeface="Arial" charset="0"/>
              </a:rPr>
              <a:t>Set</a:t>
            </a:r>
            <a:endParaRPr lang="en-US" sz="3200" dirty="0">
              <a:latin typeface="Times New Roman" pitchFamily="18" charset="0"/>
              <a:cs typeface="Arial" charset="0"/>
            </a:endParaRPr>
          </a:p>
          <a:p>
            <a:pPr marL="342900" indent="-342900">
              <a:spcBef>
                <a:spcPct val="20000"/>
              </a:spcBef>
              <a:buFontTx/>
              <a:buChar char="•"/>
            </a:pPr>
            <a:r>
              <a:rPr lang="en-US" sz="3200" b="1" dirty="0" smtClean="0">
                <a:latin typeface="Times New Roman" pitchFamily="18" charset="0"/>
                <a:cs typeface="Arial" charset="0"/>
              </a:rPr>
              <a:t>Function</a:t>
            </a:r>
            <a:r>
              <a:rPr lang="en-US" sz="3200" b="1" dirty="0">
                <a:latin typeface="Times New Roman" pitchFamily="18" charset="0"/>
                <a:cs typeface="Arial" charset="0"/>
              </a:rPr>
              <a:t>:</a:t>
            </a:r>
          </a:p>
          <a:p>
            <a:pPr marL="742950" lvl="1" indent="-285750">
              <a:spcBef>
                <a:spcPct val="20000"/>
              </a:spcBef>
              <a:buFontTx/>
              <a:buChar char="–"/>
            </a:pPr>
            <a:r>
              <a:rPr lang="en-US" sz="2600" b="1" i="1" dirty="0">
                <a:solidFill>
                  <a:schemeClr val="accent1"/>
                </a:solidFill>
                <a:latin typeface="Times New Roman" pitchFamily="18" charset="0"/>
                <a:cs typeface="Arial" charset="0"/>
              </a:rPr>
              <a:t>Set</a:t>
            </a:r>
            <a:r>
              <a:rPr lang="en-US" sz="2600" b="1" dirty="0">
                <a:solidFill>
                  <a:schemeClr val="accent1"/>
                </a:solidFill>
                <a:latin typeface="Times New Roman" pitchFamily="18" charset="0"/>
                <a:cs typeface="Arial" charset="0"/>
              </a:rPr>
              <a:t> = </a:t>
            </a:r>
            <a:r>
              <a:rPr lang="en-US" sz="2600" b="1" dirty="0" smtClean="0">
                <a:solidFill>
                  <a:schemeClr val="accent1"/>
                </a:solidFill>
                <a:latin typeface="Times New Roman" pitchFamily="18" charset="0"/>
                <a:cs typeface="Arial" charset="0"/>
              </a:rPr>
              <a:t>1:  </a:t>
            </a:r>
            <a:r>
              <a:rPr lang="en-US" sz="2600" i="1" dirty="0" smtClean="0">
                <a:latin typeface="Times New Roman" pitchFamily="18" charset="0"/>
                <a:cs typeface="Arial" charset="0"/>
              </a:rPr>
              <a:t>Q</a:t>
            </a:r>
            <a:r>
              <a:rPr lang="en-US" sz="2600" dirty="0" smtClean="0">
                <a:latin typeface="Times New Roman" pitchFamily="18" charset="0"/>
                <a:cs typeface="Arial" charset="0"/>
              </a:rPr>
              <a:t> </a:t>
            </a:r>
            <a:r>
              <a:rPr lang="en-US" sz="2600" dirty="0">
                <a:latin typeface="Times New Roman" pitchFamily="18" charset="0"/>
                <a:cs typeface="Arial" charset="0"/>
              </a:rPr>
              <a:t>is set to 1 </a:t>
            </a:r>
          </a:p>
          <a:p>
            <a:pPr marL="742950" lvl="1" indent="-285750">
              <a:spcBef>
                <a:spcPct val="20000"/>
              </a:spcBef>
              <a:buFontTx/>
              <a:buChar char="–"/>
            </a:pPr>
            <a:r>
              <a:rPr lang="en-US" sz="2600" b="1" i="1" dirty="0">
                <a:solidFill>
                  <a:schemeClr val="accent1"/>
                </a:solidFill>
                <a:latin typeface="Times New Roman" pitchFamily="18" charset="0"/>
                <a:cs typeface="Arial" charset="0"/>
              </a:rPr>
              <a:t>Set</a:t>
            </a:r>
            <a:r>
              <a:rPr lang="en-US" sz="2600" b="1" dirty="0">
                <a:solidFill>
                  <a:schemeClr val="accent1"/>
                </a:solidFill>
                <a:latin typeface="Times New Roman" pitchFamily="18" charset="0"/>
                <a:cs typeface="Arial" charset="0"/>
              </a:rPr>
              <a:t> = </a:t>
            </a:r>
            <a:r>
              <a:rPr lang="en-US" sz="2600" b="1" dirty="0" smtClean="0">
                <a:solidFill>
                  <a:schemeClr val="accent1"/>
                </a:solidFill>
                <a:latin typeface="Times New Roman" pitchFamily="18" charset="0"/>
                <a:cs typeface="Arial" charset="0"/>
              </a:rPr>
              <a:t>0:  </a:t>
            </a:r>
            <a:r>
              <a:rPr lang="en-US" sz="2600" dirty="0" smtClean="0">
                <a:latin typeface="Times New Roman" pitchFamily="18" charset="0"/>
                <a:cs typeface="Arial" charset="0"/>
              </a:rPr>
              <a:t>the </a:t>
            </a:r>
            <a:r>
              <a:rPr lang="en-US" sz="2600" dirty="0">
                <a:latin typeface="Times New Roman" pitchFamily="18" charset="0"/>
                <a:cs typeface="Arial" charset="0"/>
              </a:rPr>
              <a:t>flip-flop behaves </a:t>
            </a:r>
            <a:r>
              <a:rPr lang="en-US" sz="2600" dirty="0" smtClean="0">
                <a:latin typeface="Times New Roman" pitchFamily="18" charset="0"/>
                <a:cs typeface="Arial" charset="0"/>
              </a:rPr>
              <a:t>as ordinary </a:t>
            </a:r>
            <a:r>
              <a:rPr lang="en-US" sz="2600" dirty="0">
                <a:latin typeface="Times New Roman" pitchFamily="18" charset="0"/>
                <a:cs typeface="Arial" charset="0"/>
              </a:rPr>
              <a:t>D flip-flop</a:t>
            </a:r>
            <a:endParaRPr lang="en-US" sz="2600" i="1"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Settable Flip-Flops</a:t>
            </a:r>
            <a:endParaRPr lang="en-US" sz="4400" dirty="0">
              <a:solidFill>
                <a:schemeClr val="bg1"/>
              </a:solidFill>
              <a:latin typeface="+mj-lt"/>
            </a:endParaRPr>
          </a:p>
        </p:txBody>
      </p:sp>
    </p:spTree>
    <p:extLst>
      <p:ext uri="{BB962C8B-B14F-4D97-AF65-F5344CB8AC3E}">
        <p14:creationId xmlns:p14="http://schemas.microsoft.com/office/powerpoint/2010/main" val="20772527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7143" name="Object 7"/>
          <p:cNvGraphicFramePr>
            <a:graphicFrameLocks noGrp="1" noChangeAspect="1"/>
          </p:cNvGraphicFramePr>
          <p:nvPr>
            <p:ph sz="half" idx="4294967295"/>
            <p:custDataLst>
              <p:tags r:id="rId2"/>
            </p:custDataLst>
            <p:extLst>
              <p:ext uri="{D42A27DB-BD31-4B8C-83A1-F6EECF244321}">
                <p14:modId xmlns:p14="http://schemas.microsoft.com/office/powerpoint/2010/main" val="4181472033"/>
              </p:ext>
            </p:extLst>
          </p:nvPr>
        </p:nvGraphicFramePr>
        <p:xfrm>
          <a:off x="5943600" y="3059112"/>
          <a:ext cx="2976562" cy="1512888"/>
        </p:xfrm>
        <a:graphic>
          <a:graphicData uri="http://schemas.openxmlformats.org/presentationml/2006/ole">
            <mc:AlternateContent xmlns:mc="http://schemas.openxmlformats.org/markup-compatibility/2006">
              <mc:Choice xmlns:v="urn:schemas-microsoft-com:vml" Requires="v">
                <p:oleObj spid="_x0000_s147570" name="VISIO" r:id="rId8" imgW="1685880" imgH="857160" progId="Visio.Drawing.6">
                  <p:embed/>
                </p:oleObj>
              </mc:Choice>
              <mc:Fallback>
                <p:oleObj name="VISIO" r:id="rId8" imgW="1685880" imgH="8571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059112"/>
                        <a:ext cx="2976562"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7142"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29756062"/>
              </p:ext>
            </p:extLst>
          </p:nvPr>
        </p:nvGraphicFramePr>
        <p:xfrm>
          <a:off x="1555750" y="3048000"/>
          <a:ext cx="3549650" cy="1049338"/>
        </p:xfrm>
        <a:graphic>
          <a:graphicData uri="http://schemas.openxmlformats.org/presentationml/2006/ole">
            <mc:AlternateContent xmlns:mc="http://schemas.openxmlformats.org/markup-compatibility/2006">
              <mc:Choice xmlns:v="urn:schemas-microsoft-com:vml" Requires="v">
                <p:oleObj spid="_x0000_s147571" name="VISIO" r:id="rId10" imgW="1460520" imgH="431640" progId="Visio.Drawing.6">
                  <p:embed/>
                </p:oleObj>
              </mc:Choice>
              <mc:Fallback>
                <p:oleObj name="VISIO" r:id="rId10" imgW="1460520" imgH="43164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5750" y="3048000"/>
                        <a:ext cx="3549650" cy="1049338"/>
                      </a:xfrm>
                      <a:prstGeom prst="rect">
                        <a:avLst/>
                      </a:prstGeom>
                    </p:spPr>
                  </p:pic>
                </p:oleObj>
              </mc:Fallback>
            </mc:AlternateContent>
          </a:graphicData>
        </a:graphic>
      </p:graphicFrame>
      <p:sp>
        <p:nvSpPr>
          <p:cNvPr id="98713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7140" name="Rectangle 4"/>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Sequential circuits: all circuits that aren’t combinational</a:t>
            </a:r>
          </a:p>
          <a:p>
            <a:pPr marL="342900" indent="-342900">
              <a:spcBef>
                <a:spcPct val="20000"/>
              </a:spcBef>
              <a:buFontTx/>
              <a:buChar char="•"/>
            </a:pPr>
            <a:r>
              <a:rPr lang="en-US" sz="3200" dirty="0">
                <a:latin typeface="Times New Roman" pitchFamily="18" charset="0"/>
                <a:cs typeface="Arial" charset="0"/>
              </a:rPr>
              <a:t>A problematic circuit:</a:t>
            </a: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Sequential Logic</a:t>
            </a:r>
            <a:endParaRPr lang="en-US" sz="4400" dirty="0">
              <a:solidFill>
                <a:schemeClr val="bg1"/>
              </a:solidFill>
              <a:latin typeface="+mj-lt"/>
            </a:endParaRPr>
          </a:p>
        </p:txBody>
      </p:sp>
    </p:spTree>
    <p:extLst>
      <p:ext uri="{BB962C8B-B14F-4D97-AF65-F5344CB8AC3E}">
        <p14:creationId xmlns:p14="http://schemas.microsoft.com/office/powerpoint/2010/main" val="16420717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7142"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2268339409"/>
              </p:ext>
            </p:extLst>
          </p:nvPr>
        </p:nvGraphicFramePr>
        <p:xfrm>
          <a:off x="1555750" y="3048000"/>
          <a:ext cx="3549650" cy="1049338"/>
        </p:xfrm>
        <a:graphic>
          <a:graphicData uri="http://schemas.openxmlformats.org/presentationml/2006/ole">
            <mc:AlternateContent xmlns:mc="http://schemas.openxmlformats.org/markup-compatibility/2006">
              <mc:Choice xmlns:v="urn:schemas-microsoft-com:vml" Requires="v">
                <p:oleObj spid="_x0000_s203885" name="VISIO" r:id="rId8" imgW="1460520" imgH="431640" progId="Visio.Drawing.6">
                  <p:embed/>
                </p:oleObj>
              </mc:Choice>
              <mc:Fallback>
                <p:oleObj name="VISIO" r:id="rId8" imgW="1460520" imgH="4316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5750" y="3048000"/>
                        <a:ext cx="3549650" cy="1049338"/>
                      </a:xfrm>
                      <a:prstGeom prst="rect">
                        <a:avLst/>
                      </a:prstGeom>
                    </p:spPr>
                  </p:pic>
                </p:oleObj>
              </mc:Fallback>
            </mc:AlternateContent>
          </a:graphicData>
        </a:graphic>
      </p:graphicFrame>
      <p:sp>
        <p:nvSpPr>
          <p:cNvPr id="98713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7140"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Sequential circuits: all circuits that aren’t combinational</a:t>
            </a:r>
          </a:p>
          <a:p>
            <a:pPr marL="342900" indent="-342900">
              <a:spcBef>
                <a:spcPct val="20000"/>
              </a:spcBef>
              <a:buFontTx/>
              <a:buChar char="•"/>
            </a:pPr>
            <a:r>
              <a:rPr lang="en-US" sz="3200" dirty="0">
                <a:latin typeface="Times New Roman" pitchFamily="18" charset="0"/>
                <a:cs typeface="Arial" charset="0"/>
              </a:rPr>
              <a:t>A problematic circuit:</a:t>
            </a: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r>
              <a:rPr lang="en-US" sz="2200" dirty="0" smtClean="0">
                <a:latin typeface="Times New Roman" pitchFamily="18" charset="0"/>
                <a:cs typeface="Arial" charset="0"/>
              </a:rPr>
              <a:t>No </a:t>
            </a:r>
            <a:r>
              <a:rPr lang="en-US" sz="2200" dirty="0">
                <a:latin typeface="Times New Roman" pitchFamily="18" charset="0"/>
                <a:cs typeface="Arial" charset="0"/>
              </a:rPr>
              <a:t>inputs and 1-3 outputs</a:t>
            </a:r>
          </a:p>
          <a:p>
            <a:pPr marL="342900" indent="-342900">
              <a:spcBef>
                <a:spcPct val="20000"/>
              </a:spcBef>
              <a:buFontTx/>
              <a:buChar char="•"/>
            </a:pPr>
            <a:r>
              <a:rPr lang="en-US" sz="2200" dirty="0" err="1" smtClean="0">
                <a:latin typeface="Times New Roman" pitchFamily="18" charset="0"/>
                <a:cs typeface="Arial" charset="0"/>
              </a:rPr>
              <a:t>Astable</a:t>
            </a:r>
            <a:r>
              <a:rPr lang="en-US" sz="2200" dirty="0" smtClean="0">
                <a:latin typeface="Times New Roman" pitchFamily="18" charset="0"/>
                <a:cs typeface="Arial" charset="0"/>
              </a:rPr>
              <a:t> circuit, oscillates</a:t>
            </a:r>
            <a:endParaRPr lang="en-US" sz="2200" dirty="0">
              <a:latin typeface="Times New Roman" pitchFamily="18" charset="0"/>
              <a:cs typeface="Arial" charset="0"/>
            </a:endParaRPr>
          </a:p>
          <a:p>
            <a:pPr marL="342900" indent="-342900">
              <a:spcBef>
                <a:spcPct val="20000"/>
              </a:spcBef>
              <a:buFontTx/>
              <a:buChar char="•"/>
            </a:pPr>
            <a:r>
              <a:rPr lang="en-US" sz="2200" dirty="0" smtClean="0">
                <a:latin typeface="Times New Roman" pitchFamily="18" charset="0"/>
                <a:cs typeface="Arial" charset="0"/>
              </a:rPr>
              <a:t>Period </a:t>
            </a:r>
            <a:r>
              <a:rPr lang="en-US" sz="2200" dirty="0">
                <a:latin typeface="Times New Roman" pitchFamily="18" charset="0"/>
                <a:cs typeface="Arial" charset="0"/>
              </a:rPr>
              <a:t>depends on </a:t>
            </a:r>
            <a:r>
              <a:rPr lang="en-US" sz="2200" dirty="0" smtClean="0">
                <a:latin typeface="Times New Roman" pitchFamily="18" charset="0"/>
                <a:cs typeface="Arial" charset="0"/>
              </a:rPr>
              <a:t>inverter delay</a:t>
            </a:r>
            <a:endParaRPr lang="en-US" sz="2200" dirty="0">
              <a:latin typeface="Times New Roman" pitchFamily="18" charset="0"/>
              <a:cs typeface="Arial" charset="0"/>
            </a:endParaRPr>
          </a:p>
          <a:p>
            <a:pPr marL="342900" indent="-342900">
              <a:spcBef>
                <a:spcPct val="20000"/>
              </a:spcBef>
              <a:buFontTx/>
              <a:buChar char="•"/>
            </a:pPr>
            <a:r>
              <a:rPr lang="en-US" sz="2200" dirty="0" smtClean="0">
                <a:latin typeface="Times New Roman" pitchFamily="18" charset="0"/>
                <a:cs typeface="Arial" charset="0"/>
              </a:rPr>
              <a:t>It </a:t>
            </a:r>
            <a:r>
              <a:rPr lang="en-US" sz="2200" dirty="0">
                <a:latin typeface="Times New Roman" pitchFamily="18" charset="0"/>
                <a:cs typeface="Arial" charset="0"/>
              </a:rPr>
              <a:t>has a </a:t>
            </a:r>
            <a:r>
              <a:rPr lang="en-US" sz="2200" b="1" i="1" dirty="0">
                <a:latin typeface="Times New Roman" pitchFamily="18" charset="0"/>
                <a:cs typeface="Arial" charset="0"/>
              </a:rPr>
              <a:t>cyclic path</a:t>
            </a:r>
            <a:r>
              <a:rPr lang="en-US" sz="2200" dirty="0">
                <a:latin typeface="Times New Roman" pitchFamily="18" charset="0"/>
                <a:cs typeface="Arial" charset="0"/>
              </a:rPr>
              <a:t>: output fed back to input</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Sequential Logic</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5"/>
            </p:custDataLst>
            <p:extLst>
              <p:ext uri="{D42A27DB-BD31-4B8C-83A1-F6EECF244321}">
                <p14:modId xmlns:p14="http://schemas.microsoft.com/office/powerpoint/2010/main" val="2807312058"/>
              </p:ext>
            </p:extLst>
          </p:nvPr>
        </p:nvGraphicFramePr>
        <p:xfrm>
          <a:off x="5943600" y="3033906"/>
          <a:ext cx="2971800" cy="1461894"/>
        </p:xfrm>
        <a:graphic>
          <a:graphicData uri="http://schemas.openxmlformats.org/presentationml/2006/ole">
            <mc:AlternateContent xmlns:mc="http://schemas.openxmlformats.org/markup-compatibility/2006">
              <mc:Choice xmlns:v="urn:schemas-microsoft-com:vml" Requires="v">
                <p:oleObj spid="_x0000_s203886" name="VISIO" r:id="rId10" imgW="1744980" imgH="856488" progId="Visio.Drawing.6">
                  <p:embed/>
                </p:oleObj>
              </mc:Choice>
              <mc:Fallback>
                <p:oleObj name="VISIO" r:id="rId10" imgW="1744980" imgH="856488" progId="Visio.Drawing.6">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3033906"/>
                        <a:ext cx="2971800" cy="146189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8478478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0212"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Breaks cyclic paths by </a:t>
            </a:r>
            <a:r>
              <a:rPr lang="en-US" sz="2400" b="1" dirty="0">
                <a:latin typeface="Times New Roman" pitchFamily="18" charset="0"/>
                <a:cs typeface="Arial" charset="0"/>
              </a:rPr>
              <a:t>inserting registers</a:t>
            </a:r>
          </a:p>
          <a:p>
            <a:pPr marL="342900" indent="-342900">
              <a:spcBef>
                <a:spcPct val="20000"/>
              </a:spcBef>
              <a:buFontTx/>
              <a:buChar char="•"/>
            </a:pPr>
            <a:r>
              <a:rPr lang="en-US" sz="2400" dirty="0" smtClean="0">
                <a:latin typeface="Times New Roman" pitchFamily="18" charset="0"/>
                <a:cs typeface="Arial" charset="0"/>
              </a:rPr>
              <a:t>Registers </a:t>
            </a:r>
            <a:r>
              <a:rPr lang="en-US" sz="2400" dirty="0">
                <a:latin typeface="Times New Roman" pitchFamily="18" charset="0"/>
                <a:cs typeface="Arial" charset="0"/>
              </a:rPr>
              <a:t>contain </a:t>
            </a:r>
            <a:r>
              <a:rPr lang="en-US" sz="2400" b="1" dirty="0" smtClean="0">
                <a:latin typeface="Times New Roman" pitchFamily="18" charset="0"/>
                <a:cs typeface="Arial" charset="0"/>
              </a:rPr>
              <a:t>state</a:t>
            </a:r>
            <a:r>
              <a:rPr lang="en-US" sz="2400" dirty="0" smtClean="0">
                <a:latin typeface="Times New Roman" pitchFamily="18" charset="0"/>
                <a:cs typeface="Arial" charset="0"/>
              </a:rPr>
              <a:t> </a:t>
            </a:r>
            <a:r>
              <a:rPr lang="en-US" sz="2400" dirty="0">
                <a:latin typeface="Times New Roman" pitchFamily="18" charset="0"/>
                <a:cs typeface="Arial" charset="0"/>
              </a:rPr>
              <a:t>of the system</a:t>
            </a:r>
          </a:p>
          <a:p>
            <a:pPr marL="342900" indent="-342900">
              <a:spcBef>
                <a:spcPct val="20000"/>
              </a:spcBef>
              <a:buFontTx/>
              <a:buChar char="•"/>
            </a:pPr>
            <a:r>
              <a:rPr lang="en-US" sz="2400" dirty="0" smtClean="0">
                <a:latin typeface="Times New Roman" pitchFamily="18" charset="0"/>
                <a:cs typeface="Arial" charset="0"/>
              </a:rPr>
              <a:t>State </a:t>
            </a:r>
            <a:r>
              <a:rPr lang="en-US" sz="2400" dirty="0">
                <a:latin typeface="Times New Roman" pitchFamily="18" charset="0"/>
                <a:cs typeface="Arial" charset="0"/>
              </a:rPr>
              <a:t>changes at </a:t>
            </a:r>
            <a:r>
              <a:rPr lang="en-US" sz="2400" dirty="0" smtClean="0">
                <a:latin typeface="Times New Roman" pitchFamily="18" charset="0"/>
                <a:cs typeface="Arial" charset="0"/>
              </a:rPr>
              <a:t>clock edge</a:t>
            </a:r>
            <a:r>
              <a:rPr lang="en-US" sz="2400" dirty="0">
                <a:latin typeface="Times New Roman" pitchFamily="18" charset="0"/>
                <a:cs typeface="Arial" charset="0"/>
              </a:rPr>
              <a:t>:</a:t>
            </a:r>
            <a:r>
              <a:rPr lang="en-US" sz="2400" dirty="0" smtClean="0">
                <a:latin typeface="Times New Roman" pitchFamily="18" charset="0"/>
                <a:cs typeface="Arial" charset="0"/>
              </a:rPr>
              <a:t> system </a:t>
            </a:r>
            <a:r>
              <a:rPr lang="en-US" sz="2400" b="1" dirty="0" smtClean="0">
                <a:latin typeface="Times New Roman" pitchFamily="18" charset="0"/>
                <a:cs typeface="Arial" charset="0"/>
              </a:rPr>
              <a:t>synchronized</a:t>
            </a:r>
            <a:r>
              <a:rPr lang="en-US" sz="2400" dirty="0" smtClean="0">
                <a:latin typeface="Times New Roman" pitchFamily="18" charset="0"/>
                <a:cs typeface="Arial" charset="0"/>
              </a:rPr>
              <a:t>  to the clock</a:t>
            </a:r>
            <a:endParaRPr lang="en-US" sz="2400" dirty="0">
              <a:latin typeface="Times New Roman" pitchFamily="18" charset="0"/>
              <a:cs typeface="Arial" charset="0"/>
            </a:endParaRPr>
          </a:p>
          <a:p>
            <a:pPr marL="342900" indent="-342900">
              <a:spcBef>
                <a:spcPct val="20000"/>
              </a:spcBef>
              <a:buFontTx/>
              <a:buChar char="•"/>
            </a:pPr>
            <a:r>
              <a:rPr lang="en-US" sz="2400" b="1" dirty="0">
                <a:latin typeface="Times New Roman" pitchFamily="18" charset="0"/>
                <a:cs typeface="Arial" charset="0"/>
              </a:rPr>
              <a:t>Rules</a:t>
            </a:r>
            <a:r>
              <a:rPr lang="en-US" sz="2400" dirty="0">
                <a:latin typeface="Times New Roman" pitchFamily="18" charset="0"/>
                <a:cs typeface="Arial" charset="0"/>
              </a:rPr>
              <a:t> of synchronous sequential circuit composition:</a:t>
            </a:r>
          </a:p>
          <a:p>
            <a:pPr marL="742950" lvl="1" indent="-285750">
              <a:spcBef>
                <a:spcPct val="20000"/>
              </a:spcBef>
              <a:buFontTx/>
              <a:buChar char="–"/>
            </a:pPr>
            <a:r>
              <a:rPr lang="en-US" sz="2000" dirty="0">
                <a:latin typeface="Times New Roman" pitchFamily="18" charset="0"/>
                <a:cs typeface="Arial" charset="0"/>
              </a:rPr>
              <a:t>Every circuit element is either a register or a combinational circuit</a:t>
            </a:r>
          </a:p>
          <a:p>
            <a:pPr marL="742950" lvl="1" indent="-285750">
              <a:spcBef>
                <a:spcPct val="20000"/>
              </a:spcBef>
              <a:buFontTx/>
              <a:buChar char="–"/>
            </a:pPr>
            <a:r>
              <a:rPr lang="en-US" sz="2000" dirty="0">
                <a:latin typeface="Times New Roman" pitchFamily="18" charset="0"/>
                <a:cs typeface="Arial" charset="0"/>
              </a:rPr>
              <a:t>At least one circuit element is a register</a:t>
            </a:r>
          </a:p>
          <a:p>
            <a:pPr marL="742950" lvl="1" indent="-285750">
              <a:spcBef>
                <a:spcPct val="20000"/>
              </a:spcBef>
              <a:buFontTx/>
              <a:buChar char="–"/>
            </a:pPr>
            <a:r>
              <a:rPr lang="en-US" sz="2000" dirty="0">
                <a:latin typeface="Times New Roman" pitchFamily="18" charset="0"/>
                <a:cs typeface="Arial" charset="0"/>
              </a:rPr>
              <a:t>All registers receive the same clock signal</a:t>
            </a:r>
          </a:p>
          <a:p>
            <a:pPr marL="742950" lvl="1" indent="-285750">
              <a:spcBef>
                <a:spcPct val="20000"/>
              </a:spcBef>
              <a:buFontTx/>
              <a:buChar char="–"/>
            </a:pPr>
            <a:r>
              <a:rPr lang="en-US" sz="2000" dirty="0">
                <a:latin typeface="Times New Roman" pitchFamily="18" charset="0"/>
                <a:cs typeface="Arial" charset="0"/>
              </a:rPr>
              <a:t>Every cyclic path contains at least one register</a:t>
            </a:r>
          </a:p>
          <a:p>
            <a:pPr marL="342900" indent="-342900">
              <a:spcBef>
                <a:spcPct val="20000"/>
              </a:spcBef>
              <a:buFontTx/>
              <a:buChar char="•"/>
            </a:pPr>
            <a:r>
              <a:rPr lang="en-US" sz="2400" dirty="0">
                <a:latin typeface="Times New Roman" pitchFamily="18" charset="0"/>
                <a:cs typeface="Arial" charset="0"/>
              </a:rPr>
              <a:t>Two common synchronous sequential circuits</a:t>
            </a:r>
          </a:p>
          <a:p>
            <a:pPr marL="742950" lvl="1" indent="-285750">
              <a:spcBef>
                <a:spcPct val="20000"/>
              </a:spcBef>
              <a:buFontTx/>
              <a:buChar char="–"/>
            </a:pPr>
            <a:r>
              <a:rPr lang="en-US" sz="2000" dirty="0">
                <a:latin typeface="Times New Roman" pitchFamily="18" charset="0"/>
                <a:cs typeface="Arial" charset="0"/>
              </a:rPr>
              <a:t>Finite State Machines (FSMs)</a:t>
            </a:r>
          </a:p>
          <a:p>
            <a:pPr marL="742950" lvl="1" indent="-285750">
              <a:spcBef>
                <a:spcPct val="20000"/>
              </a:spcBef>
              <a:buFontTx/>
              <a:buChar char="–"/>
            </a:pPr>
            <a:r>
              <a:rPr lang="en-US" sz="2000" dirty="0">
                <a:latin typeface="Times New Roman" pitchFamily="18" charset="0"/>
                <a:cs typeface="Arial" charset="0"/>
              </a:rPr>
              <a:t>Pipelines</a:t>
            </a:r>
          </a:p>
        </p:txBody>
      </p:sp>
      <p:sp>
        <p:nvSpPr>
          <p:cNvPr id="7" name="TextBox 6"/>
          <p:cNvSpPr txBox="1"/>
          <p:nvPr/>
        </p:nvSpPr>
        <p:spPr>
          <a:xfrm>
            <a:off x="1143000" y="68759"/>
            <a:ext cx="7924800" cy="707886"/>
          </a:xfrm>
          <a:prstGeom prst="rect">
            <a:avLst/>
          </a:prstGeom>
          <a:noFill/>
        </p:spPr>
        <p:txBody>
          <a:bodyPr wrap="square" rtlCol="0">
            <a:spAutoFit/>
          </a:bodyPr>
          <a:lstStyle/>
          <a:p>
            <a:r>
              <a:rPr lang="en-US" sz="4000" dirty="0" smtClean="0">
                <a:solidFill>
                  <a:schemeClr val="bg1"/>
                </a:solidFill>
                <a:latin typeface="+mj-lt"/>
              </a:rPr>
              <a:t>Synchronous Sequential Logic Design</a:t>
            </a:r>
            <a:endParaRPr lang="en-US" sz="4000" dirty="0">
              <a:solidFill>
                <a:schemeClr val="bg1"/>
              </a:solidFill>
              <a:latin typeface="+mj-lt"/>
            </a:endParaRPr>
          </a:p>
        </p:txBody>
      </p:sp>
    </p:spTree>
    <p:extLst>
      <p:ext uri="{BB962C8B-B14F-4D97-AF65-F5344CB8AC3E}">
        <p14:creationId xmlns:p14="http://schemas.microsoft.com/office/powerpoint/2010/main" val="286517698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9198" name="Object 14"/>
          <p:cNvGraphicFramePr>
            <a:graphicFrameLocks noGrp="1" noChangeAspect="1"/>
          </p:cNvGraphicFramePr>
          <p:nvPr>
            <p:ph sz="half" idx="4294967295"/>
            <p:custDataLst>
              <p:tags r:id="rId2"/>
            </p:custDataLst>
            <p:extLst>
              <p:ext uri="{D42A27DB-BD31-4B8C-83A1-F6EECF244321}">
                <p14:modId xmlns:p14="http://schemas.microsoft.com/office/powerpoint/2010/main" val="4270326307"/>
              </p:ext>
            </p:extLst>
          </p:nvPr>
        </p:nvGraphicFramePr>
        <p:xfrm>
          <a:off x="5867400" y="1219200"/>
          <a:ext cx="2971800" cy="1560513"/>
        </p:xfrm>
        <a:graphic>
          <a:graphicData uri="http://schemas.openxmlformats.org/presentationml/2006/ole">
            <mc:AlternateContent xmlns:mc="http://schemas.openxmlformats.org/markup-compatibility/2006">
              <mc:Choice xmlns:v="urn:schemas-microsoft-com:vml" Requires="v">
                <p:oleObj spid="_x0000_s149674" name="VISIO" r:id="rId9" imgW="1484640" imgH="779760" progId="Visio.Drawing.6">
                  <p:embed/>
                </p:oleObj>
              </mc:Choice>
              <mc:Fallback>
                <p:oleObj name="VISIO" r:id="rId9" imgW="1484640" imgH="77976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219200"/>
                        <a:ext cx="2971800" cy="1560513"/>
                      </a:xfrm>
                      <a:prstGeom prst="rect">
                        <a:avLst/>
                      </a:prstGeom>
                    </p:spPr>
                  </p:pic>
                </p:oleObj>
              </mc:Fallback>
            </mc:AlternateContent>
          </a:graphicData>
        </a:graphic>
      </p:graphicFrame>
      <p:graphicFrame>
        <p:nvGraphicFramePr>
          <p:cNvPr id="989203" name="Object 19"/>
          <p:cNvGraphicFramePr>
            <a:graphicFrameLocks noGrp="1" noChangeAspect="1"/>
          </p:cNvGraphicFramePr>
          <p:nvPr>
            <p:ph sz="quarter" idx="4294967295"/>
            <p:custDataLst>
              <p:tags r:id="rId3"/>
            </p:custDataLst>
            <p:extLst>
              <p:ext uri="{D42A27DB-BD31-4B8C-83A1-F6EECF244321}">
                <p14:modId xmlns:p14="http://schemas.microsoft.com/office/powerpoint/2010/main" val="737569374"/>
              </p:ext>
            </p:extLst>
          </p:nvPr>
        </p:nvGraphicFramePr>
        <p:xfrm>
          <a:off x="1389185" y="4953000"/>
          <a:ext cx="2819400" cy="1601788"/>
        </p:xfrm>
        <a:graphic>
          <a:graphicData uri="http://schemas.openxmlformats.org/presentationml/2006/ole">
            <mc:AlternateContent xmlns:mc="http://schemas.openxmlformats.org/markup-compatibility/2006">
              <mc:Choice xmlns:v="urn:schemas-microsoft-com:vml" Requires="v">
                <p:oleObj spid="_x0000_s149675" name="VISIO" r:id="rId11" imgW="1286640" imgH="730080" progId="Visio.Drawing.6">
                  <p:embed/>
                </p:oleObj>
              </mc:Choice>
              <mc:Fallback>
                <p:oleObj name="VISIO" r:id="rId11" imgW="1286640" imgH="73008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9185" y="4953000"/>
                        <a:ext cx="2819400" cy="1601788"/>
                      </a:xfrm>
                      <a:prstGeom prst="rect">
                        <a:avLst/>
                      </a:prstGeom>
                    </p:spPr>
                  </p:pic>
                </p:oleObj>
              </mc:Fallback>
            </mc:AlternateContent>
          </a:graphicData>
        </a:graphic>
      </p:graphicFrame>
      <p:graphicFrame>
        <p:nvGraphicFramePr>
          <p:cNvPr id="989204" name="Object 20"/>
          <p:cNvGraphicFramePr>
            <a:graphicFrameLocks noGrp="1" noChangeAspect="1"/>
          </p:cNvGraphicFramePr>
          <p:nvPr>
            <p:ph sz="quarter" idx="4294967295"/>
            <p:custDataLst>
              <p:tags r:id="rId4"/>
            </p:custDataLst>
            <p:extLst>
              <p:ext uri="{D42A27DB-BD31-4B8C-83A1-F6EECF244321}">
                <p14:modId xmlns:p14="http://schemas.microsoft.com/office/powerpoint/2010/main" val="3435212621"/>
              </p:ext>
            </p:extLst>
          </p:nvPr>
        </p:nvGraphicFramePr>
        <p:xfrm>
          <a:off x="4343400" y="4953000"/>
          <a:ext cx="3048000" cy="1635125"/>
        </p:xfrm>
        <a:graphic>
          <a:graphicData uri="http://schemas.openxmlformats.org/presentationml/2006/ole">
            <mc:AlternateContent xmlns:mc="http://schemas.openxmlformats.org/markup-compatibility/2006">
              <mc:Choice xmlns:v="urn:schemas-microsoft-com:vml" Requires="v">
                <p:oleObj spid="_x0000_s149676" name="VISIO" r:id="rId13" imgW="1360440" imgH="730080" progId="Visio.Drawing.6">
                  <p:embed/>
                </p:oleObj>
              </mc:Choice>
              <mc:Fallback>
                <p:oleObj name="VISIO" r:id="rId13" imgW="1360440" imgH="73008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0" y="4953000"/>
                        <a:ext cx="3048000" cy="1635125"/>
                      </a:xfrm>
                      <a:prstGeom prst="rect">
                        <a:avLst/>
                      </a:prstGeom>
                    </p:spPr>
                  </p:pic>
                </p:oleObj>
              </mc:Fallback>
            </mc:AlternateContent>
          </a:graphicData>
        </a:graphic>
      </p:graphicFrame>
      <p:sp>
        <p:nvSpPr>
          <p:cNvPr id="989186"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9188" name="Rectangle 4"/>
          <p:cNvSpPr>
            <a:spLocks noChangeArrowheads="1"/>
          </p:cNvSpPr>
          <p:nvPr>
            <p:custDataLst>
              <p:tags r:id="rId6"/>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Consists of:</a:t>
            </a:r>
          </a:p>
          <a:p>
            <a:pPr marL="742950" lvl="1" indent="-285750">
              <a:spcBef>
                <a:spcPct val="20000"/>
              </a:spcBef>
              <a:buFontTx/>
              <a:buChar char="–"/>
            </a:pPr>
            <a:r>
              <a:rPr lang="en-US" sz="3200" b="1" dirty="0">
                <a:latin typeface="Times New Roman" pitchFamily="18" charset="0"/>
                <a:cs typeface="Arial" charset="0"/>
              </a:rPr>
              <a:t>State </a:t>
            </a:r>
            <a:r>
              <a:rPr lang="en-US" sz="3200" b="1" dirty="0" smtClean="0">
                <a:latin typeface="Times New Roman" pitchFamily="18" charset="0"/>
                <a:cs typeface="Arial" charset="0"/>
              </a:rPr>
              <a:t>register</a:t>
            </a:r>
            <a:endParaRPr lang="en-US" sz="3200" b="1" dirty="0">
              <a:latin typeface="Times New Roman" pitchFamily="18" charset="0"/>
              <a:cs typeface="Arial" charset="0"/>
            </a:endParaRPr>
          </a:p>
          <a:p>
            <a:pPr marL="1143000" lvl="2" indent="-228600">
              <a:spcBef>
                <a:spcPct val="20000"/>
              </a:spcBef>
              <a:buFontTx/>
              <a:buChar char="•"/>
            </a:pPr>
            <a:r>
              <a:rPr lang="en-US" sz="2600" dirty="0">
                <a:latin typeface="Times New Roman" pitchFamily="18" charset="0"/>
                <a:cs typeface="Arial" charset="0"/>
              </a:rPr>
              <a:t>Stores </a:t>
            </a:r>
            <a:r>
              <a:rPr lang="en-US" sz="2600" dirty="0" smtClean="0">
                <a:latin typeface="Times New Roman" pitchFamily="18" charset="0"/>
                <a:cs typeface="Arial" charset="0"/>
              </a:rPr>
              <a:t>current state </a:t>
            </a:r>
            <a:endParaRPr lang="en-US" sz="2600" dirty="0">
              <a:latin typeface="Times New Roman" pitchFamily="18" charset="0"/>
              <a:cs typeface="Arial" charset="0"/>
            </a:endParaRPr>
          </a:p>
          <a:p>
            <a:pPr marL="1143000" lvl="2" indent="-228600">
              <a:spcBef>
                <a:spcPct val="20000"/>
              </a:spcBef>
              <a:buFontTx/>
              <a:buChar char="•"/>
            </a:pPr>
            <a:r>
              <a:rPr lang="en-US" sz="2600" dirty="0">
                <a:latin typeface="Times New Roman" pitchFamily="18" charset="0"/>
                <a:cs typeface="Arial" charset="0"/>
              </a:rPr>
              <a:t>Loads </a:t>
            </a:r>
            <a:r>
              <a:rPr lang="en-US" sz="2600" dirty="0" smtClean="0">
                <a:latin typeface="Times New Roman" pitchFamily="18" charset="0"/>
                <a:cs typeface="Arial" charset="0"/>
              </a:rPr>
              <a:t>next </a:t>
            </a:r>
            <a:r>
              <a:rPr lang="en-US" sz="2600" dirty="0">
                <a:latin typeface="Times New Roman" pitchFamily="18" charset="0"/>
                <a:cs typeface="Arial" charset="0"/>
              </a:rPr>
              <a:t>state at </a:t>
            </a:r>
            <a:r>
              <a:rPr lang="en-US" sz="2600" dirty="0" smtClean="0">
                <a:latin typeface="Times New Roman" pitchFamily="18" charset="0"/>
                <a:cs typeface="Arial" charset="0"/>
              </a:rPr>
              <a:t>clock edge</a:t>
            </a:r>
            <a:endParaRPr lang="en-US" sz="2600" dirty="0">
              <a:latin typeface="Times New Roman" pitchFamily="18" charset="0"/>
              <a:cs typeface="Arial" charset="0"/>
            </a:endParaRPr>
          </a:p>
          <a:p>
            <a:pPr marL="742950" lvl="1" indent="-285750">
              <a:spcBef>
                <a:spcPct val="20000"/>
              </a:spcBef>
              <a:buFontTx/>
              <a:buChar char="–"/>
            </a:pPr>
            <a:r>
              <a:rPr lang="en-US" sz="3200" b="1" dirty="0">
                <a:latin typeface="Times New Roman" pitchFamily="18" charset="0"/>
                <a:cs typeface="Arial" charset="0"/>
              </a:rPr>
              <a:t>Combinational </a:t>
            </a:r>
            <a:r>
              <a:rPr lang="en-US" sz="3200" b="1" dirty="0" smtClean="0">
                <a:latin typeface="Times New Roman" pitchFamily="18" charset="0"/>
                <a:cs typeface="Arial" charset="0"/>
              </a:rPr>
              <a:t>logic</a:t>
            </a:r>
            <a:endParaRPr lang="en-US" sz="3200" b="1" dirty="0">
              <a:latin typeface="Times New Roman" pitchFamily="18" charset="0"/>
              <a:cs typeface="Arial" charset="0"/>
            </a:endParaRPr>
          </a:p>
          <a:p>
            <a:pPr marL="1143000" lvl="2" indent="-228600">
              <a:spcBef>
                <a:spcPct val="20000"/>
              </a:spcBef>
              <a:buFontTx/>
              <a:buChar char="•"/>
            </a:pPr>
            <a:r>
              <a:rPr lang="en-US" sz="2600" dirty="0">
                <a:latin typeface="Times New Roman" pitchFamily="18" charset="0"/>
                <a:cs typeface="Arial" charset="0"/>
              </a:rPr>
              <a:t>Computes the next state</a:t>
            </a:r>
          </a:p>
          <a:p>
            <a:pPr marL="1143000" lvl="2" indent="-228600">
              <a:spcBef>
                <a:spcPct val="20000"/>
              </a:spcBef>
              <a:buFontTx/>
              <a:buChar char="•"/>
            </a:pPr>
            <a:r>
              <a:rPr lang="en-US" sz="2600" dirty="0">
                <a:latin typeface="Times New Roman" pitchFamily="18" charset="0"/>
                <a:cs typeface="Arial" charset="0"/>
              </a:rPr>
              <a:t>Computes the outputs</a:t>
            </a: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Finite State Machine (FSM)</a:t>
            </a:r>
            <a:endParaRPr lang="en-US" sz="4400" dirty="0">
              <a:solidFill>
                <a:schemeClr val="bg1"/>
              </a:solidFill>
              <a:latin typeface="+mj-lt"/>
            </a:endParaRPr>
          </a:p>
        </p:txBody>
      </p:sp>
    </p:spTree>
    <p:extLst>
      <p:ext uri="{BB962C8B-B14F-4D97-AF65-F5344CB8AC3E}">
        <p14:creationId xmlns:p14="http://schemas.microsoft.com/office/powerpoint/2010/main" val="13788846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3" name="Rectangle 3"/>
          <p:cNvSpPr>
            <a:spLocks noGrp="1" noChangeArrowheads="1"/>
          </p:cNvSpPr>
          <p:nvPr>
            <p:ph type="body" idx="4294967295"/>
            <p:custDataLst>
              <p:tags r:id="rId1"/>
            </p:custDataLst>
          </p:nvPr>
        </p:nvSpPr>
        <p:spPr>
          <a:xfrm>
            <a:off x="914400" y="1295400"/>
            <a:ext cx="8229600" cy="4525963"/>
          </a:xfrm>
        </p:spPr>
        <p:txBody>
          <a:bodyPr/>
          <a:lstStyle/>
          <a:p>
            <a:r>
              <a:rPr lang="en-US" dirty="0"/>
              <a:t>Outputs of sequential logic depend on current </a:t>
            </a:r>
            <a:r>
              <a:rPr lang="en-US" i="1" dirty="0"/>
              <a:t>and</a:t>
            </a:r>
            <a:r>
              <a:rPr lang="en-US" dirty="0"/>
              <a:t> prior input values – it has </a:t>
            </a:r>
            <a:r>
              <a:rPr lang="en-US" b="1" i="1" dirty="0"/>
              <a:t>memory</a:t>
            </a:r>
            <a:r>
              <a:rPr lang="en-US" dirty="0"/>
              <a:t>.</a:t>
            </a:r>
          </a:p>
          <a:p>
            <a:r>
              <a:rPr lang="en-US" dirty="0"/>
              <a:t>Some definitions:</a:t>
            </a:r>
          </a:p>
          <a:p>
            <a:pPr lvl="1"/>
            <a:r>
              <a:rPr lang="en-US" b="1" dirty="0">
                <a:solidFill>
                  <a:schemeClr val="accent1"/>
                </a:solidFill>
              </a:rPr>
              <a:t>State: </a:t>
            </a:r>
            <a:r>
              <a:rPr lang="en-US" dirty="0"/>
              <a:t>all the information about a circuit necessary to explain its future behavior</a:t>
            </a:r>
          </a:p>
          <a:p>
            <a:pPr lvl="1"/>
            <a:r>
              <a:rPr lang="en-US" b="1" dirty="0">
                <a:solidFill>
                  <a:schemeClr val="accent1"/>
                </a:solidFill>
              </a:rPr>
              <a:t>Latches and flip-flops: </a:t>
            </a:r>
            <a:r>
              <a:rPr lang="en-US" dirty="0"/>
              <a:t>state elements that store one bit of state</a:t>
            </a:r>
          </a:p>
          <a:p>
            <a:pPr lvl="1"/>
            <a:r>
              <a:rPr lang="en-US" b="1" dirty="0">
                <a:solidFill>
                  <a:schemeClr val="accent1"/>
                </a:solidFill>
              </a:rPr>
              <a:t>Synchronous sequential circuits: </a:t>
            </a:r>
            <a:r>
              <a:rPr lang="en-US" dirty="0"/>
              <a:t>combinational logic followed by a bank of flip-flops</a:t>
            </a:r>
            <a:endParaRPr lang="en-GB" dirty="0"/>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Introduction</a:t>
            </a:r>
            <a:endParaRPr lang="en-US" sz="4400" dirty="0">
              <a:solidFill>
                <a:schemeClr val="bg1"/>
              </a:solidFill>
              <a:latin typeface="+mj-lt"/>
            </a:endParaRPr>
          </a:p>
        </p:txBody>
      </p:sp>
    </p:spTree>
    <p:extLst>
      <p:ext uri="{BB962C8B-B14F-4D97-AF65-F5344CB8AC3E}">
        <p14:creationId xmlns:p14="http://schemas.microsoft.com/office/powerpoint/2010/main" val="2932275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2262" name="Object 6"/>
          <p:cNvGraphicFramePr>
            <a:graphicFrameLocks noGrp="1" noChangeAspect="1"/>
          </p:cNvGraphicFramePr>
          <p:nvPr>
            <p:ph idx="4294967295"/>
            <p:custDataLst>
              <p:tags r:id="rId2"/>
            </p:custDataLst>
            <p:extLst>
              <p:ext uri="{D42A27DB-BD31-4B8C-83A1-F6EECF244321}">
                <p14:modId xmlns:p14="http://schemas.microsoft.com/office/powerpoint/2010/main" val="2239553577"/>
              </p:ext>
            </p:extLst>
          </p:nvPr>
        </p:nvGraphicFramePr>
        <p:xfrm>
          <a:off x="1828800" y="2904026"/>
          <a:ext cx="5638800" cy="3490912"/>
        </p:xfrm>
        <a:graphic>
          <a:graphicData uri="http://schemas.openxmlformats.org/presentationml/2006/ole">
            <mc:AlternateContent xmlns:mc="http://schemas.openxmlformats.org/markup-compatibility/2006">
              <mc:Choice xmlns:v="urn:schemas-microsoft-com:vml" Requires="v">
                <p:oleObj spid="_x0000_s150587" name="VISIO" r:id="rId7" imgW="2613600" imgH="1617480" progId="Visio.Drawing.6">
                  <p:embed/>
                </p:oleObj>
              </mc:Choice>
              <mc:Fallback>
                <p:oleObj name="VISIO" r:id="rId7" imgW="2613600" imgH="16174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904026"/>
                        <a:ext cx="5638800" cy="3490912"/>
                      </a:xfrm>
                      <a:prstGeom prst="rect">
                        <a:avLst/>
                      </a:prstGeom>
                    </p:spPr>
                  </p:pic>
                </p:oleObj>
              </mc:Fallback>
            </mc:AlternateContent>
          </a:graphicData>
        </a:graphic>
      </p:graphicFrame>
      <p:sp>
        <p:nvSpPr>
          <p:cNvPr id="9922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2260"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Next state </a:t>
            </a:r>
            <a:r>
              <a:rPr lang="en-US" sz="2400" dirty="0" smtClean="0">
                <a:latin typeface="Times New Roman" pitchFamily="18" charset="0"/>
                <a:cs typeface="Arial" charset="0"/>
              </a:rPr>
              <a:t>determined </a:t>
            </a:r>
            <a:r>
              <a:rPr lang="en-US" sz="2400" dirty="0">
                <a:latin typeface="Times New Roman" pitchFamily="18" charset="0"/>
                <a:cs typeface="Arial" charset="0"/>
              </a:rPr>
              <a:t>by </a:t>
            </a:r>
            <a:r>
              <a:rPr lang="en-US" sz="2400" dirty="0" smtClean="0">
                <a:latin typeface="Times New Roman" pitchFamily="18" charset="0"/>
                <a:cs typeface="Arial" charset="0"/>
              </a:rPr>
              <a:t>current </a:t>
            </a:r>
            <a:r>
              <a:rPr lang="en-US" sz="2400" dirty="0">
                <a:latin typeface="Times New Roman" pitchFamily="18" charset="0"/>
                <a:cs typeface="Arial" charset="0"/>
              </a:rPr>
              <a:t>state and </a:t>
            </a:r>
            <a:r>
              <a:rPr lang="en-US" sz="2400" dirty="0" smtClean="0">
                <a:latin typeface="Times New Roman" pitchFamily="18" charset="0"/>
                <a:cs typeface="Arial" charset="0"/>
              </a:rPr>
              <a:t>inputs</a:t>
            </a:r>
            <a:endParaRPr lang="en-US" sz="2400" dirty="0">
              <a:latin typeface="Times New Roman" pitchFamily="18" charset="0"/>
              <a:cs typeface="Arial" charset="0"/>
            </a:endParaRPr>
          </a:p>
          <a:p>
            <a:pPr marL="342900" indent="-342900">
              <a:spcBef>
                <a:spcPct val="20000"/>
              </a:spcBef>
              <a:buFontTx/>
              <a:buChar char="•"/>
            </a:pPr>
            <a:r>
              <a:rPr lang="en-US" sz="2400" dirty="0">
                <a:latin typeface="Times New Roman" pitchFamily="18" charset="0"/>
                <a:cs typeface="Arial" charset="0"/>
              </a:rPr>
              <a:t>Two types of finite state machines differ in </a:t>
            </a:r>
            <a:r>
              <a:rPr lang="en-US" sz="2400" dirty="0" smtClean="0">
                <a:latin typeface="Times New Roman" pitchFamily="18" charset="0"/>
                <a:cs typeface="Arial" charset="0"/>
              </a:rPr>
              <a:t>output </a:t>
            </a:r>
            <a:r>
              <a:rPr lang="en-US" sz="2400" dirty="0">
                <a:latin typeface="Times New Roman" pitchFamily="18" charset="0"/>
                <a:cs typeface="Arial" charset="0"/>
              </a:rPr>
              <a:t>logic:</a:t>
            </a:r>
          </a:p>
          <a:p>
            <a:pPr marL="742950" lvl="1" indent="-285750">
              <a:spcBef>
                <a:spcPct val="20000"/>
              </a:spcBef>
              <a:buFontTx/>
              <a:buChar char="–"/>
            </a:pPr>
            <a:r>
              <a:rPr lang="en-US" sz="2000" b="1" dirty="0">
                <a:solidFill>
                  <a:schemeClr val="accent1"/>
                </a:solidFill>
                <a:latin typeface="Times New Roman" pitchFamily="18" charset="0"/>
                <a:cs typeface="Arial" charset="0"/>
              </a:rPr>
              <a:t>Moore FSM: </a:t>
            </a:r>
            <a:r>
              <a:rPr lang="en-US" sz="2000" dirty="0">
                <a:latin typeface="Times New Roman" pitchFamily="18" charset="0"/>
                <a:cs typeface="Arial" charset="0"/>
              </a:rPr>
              <a:t>outputs depend only on </a:t>
            </a:r>
            <a:r>
              <a:rPr lang="en-US" sz="2000" dirty="0" smtClean="0">
                <a:latin typeface="Times New Roman" pitchFamily="18" charset="0"/>
                <a:cs typeface="Arial" charset="0"/>
              </a:rPr>
              <a:t>current </a:t>
            </a:r>
            <a:r>
              <a:rPr lang="en-US" sz="2000" dirty="0">
                <a:latin typeface="Times New Roman" pitchFamily="18" charset="0"/>
                <a:cs typeface="Arial" charset="0"/>
              </a:rPr>
              <a:t>state</a:t>
            </a:r>
          </a:p>
          <a:p>
            <a:pPr marL="742950" lvl="1" indent="-285750">
              <a:spcBef>
                <a:spcPct val="20000"/>
              </a:spcBef>
              <a:buFontTx/>
              <a:buChar char="–"/>
            </a:pPr>
            <a:r>
              <a:rPr lang="en-US" sz="2000" b="1" dirty="0">
                <a:solidFill>
                  <a:schemeClr val="accent1"/>
                </a:solidFill>
                <a:latin typeface="Times New Roman" pitchFamily="18" charset="0"/>
                <a:cs typeface="Arial" charset="0"/>
              </a:rPr>
              <a:t>Mealy FSM: </a:t>
            </a:r>
            <a:r>
              <a:rPr lang="en-US" sz="2000" dirty="0">
                <a:latin typeface="Times New Roman" pitchFamily="18" charset="0"/>
                <a:cs typeface="Arial" charset="0"/>
              </a:rPr>
              <a:t>outputs depend on </a:t>
            </a:r>
            <a:r>
              <a:rPr lang="en-US" sz="2000" dirty="0" smtClean="0">
                <a:latin typeface="Times New Roman" pitchFamily="18" charset="0"/>
                <a:cs typeface="Arial" charset="0"/>
              </a:rPr>
              <a:t>current </a:t>
            </a:r>
            <a:r>
              <a:rPr lang="en-US" sz="2000" dirty="0">
                <a:latin typeface="Times New Roman" pitchFamily="18" charset="0"/>
                <a:cs typeface="Arial" charset="0"/>
              </a:rPr>
              <a:t>state </a:t>
            </a:r>
            <a:r>
              <a:rPr lang="en-US" sz="2000" i="1" dirty="0">
                <a:latin typeface="Times New Roman" pitchFamily="18" charset="0"/>
                <a:cs typeface="Arial" charset="0"/>
              </a:rPr>
              <a:t>and</a:t>
            </a:r>
            <a:r>
              <a:rPr lang="en-US" sz="2000" dirty="0">
                <a:latin typeface="Times New Roman" pitchFamily="18" charset="0"/>
                <a:cs typeface="Arial" charset="0"/>
              </a:rPr>
              <a:t> </a:t>
            </a:r>
            <a:r>
              <a:rPr lang="en-US" sz="2000" dirty="0" smtClean="0">
                <a:latin typeface="Times New Roman" pitchFamily="18" charset="0"/>
                <a:cs typeface="Arial" charset="0"/>
              </a:rPr>
              <a:t>inputs</a:t>
            </a:r>
            <a:endParaRPr lang="en-US" sz="20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Finite State Machines (FSMs)</a:t>
            </a:r>
            <a:endParaRPr lang="en-US" sz="4400" dirty="0">
              <a:solidFill>
                <a:schemeClr val="bg1"/>
              </a:solidFill>
              <a:latin typeface="+mj-lt"/>
            </a:endParaRPr>
          </a:p>
        </p:txBody>
      </p:sp>
    </p:spTree>
    <p:extLst>
      <p:ext uri="{BB962C8B-B14F-4D97-AF65-F5344CB8AC3E}">
        <p14:creationId xmlns:p14="http://schemas.microsoft.com/office/powerpoint/2010/main" val="18792304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5335" name="Object 7"/>
          <p:cNvGraphicFramePr>
            <a:graphicFrameLocks noGrp="1" noChangeAspect="1"/>
          </p:cNvGraphicFramePr>
          <p:nvPr>
            <p:ph idx="4294967295"/>
            <p:custDataLst>
              <p:tags r:id="rId2"/>
            </p:custDataLst>
            <p:extLst>
              <p:ext uri="{D42A27DB-BD31-4B8C-83A1-F6EECF244321}">
                <p14:modId xmlns:p14="http://schemas.microsoft.com/office/powerpoint/2010/main" val="2753320852"/>
              </p:ext>
            </p:extLst>
          </p:nvPr>
        </p:nvGraphicFramePr>
        <p:xfrm>
          <a:off x="3276600" y="2428875"/>
          <a:ext cx="4567238" cy="3895725"/>
        </p:xfrm>
        <a:graphic>
          <a:graphicData uri="http://schemas.openxmlformats.org/presentationml/2006/ole">
            <mc:AlternateContent xmlns:mc="http://schemas.openxmlformats.org/markup-compatibility/2006">
              <mc:Choice xmlns:v="urn:schemas-microsoft-com:vml" Requires="v">
                <p:oleObj spid="_x0000_s151610" name="VISIO" r:id="rId7" imgW="2278080" imgH="1943280" progId="Visio.Drawing.6">
                  <p:embed/>
                </p:oleObj>
              </mc:Choice>
              <mc:Fallback>
                <p:oleObj name="VISIO" r:id="rId7" imgW="2278080" imgH="19432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2428875"/>
                        <a:ext cx="4567238"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533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5332"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Traffic light controller</a:t>
            </a:r>
          </a:p>
          <a:p>
            <a:pPr marL="742950" lvl="1" indent="-285750">
              <a:spcBef>
                <a:spcPct val="20000"/>
              </a:spcBef>
              <a:buFontTx/>
              <a:buChar char="–"/>
            </a:pPr>
            <a:r>
              <a:rPr lang="en-US" sz="2600" dirty="0">
                <a:latin typeface="Times New Roman" pitchFamily="18" charset="0"/>
                <a:cs typeface="Arial" charset="0"/>
              </a:rPr>
              <a:t>Traffic sensors: </a:t>
            </a:r>
            <a:r>
              <a:rPr lang="en-US" sz="2600" i="1" dirty="0">
                <a:latin typeface="Times New Roman" pitchFamily="18" charset="0"/>
                <a:cs typeface="Arial" charset="0"/>
              </a:rPr>
              <a:t>T</a:t>
            </a:r>
            <a:r>
              <a:rPr lang="en-US" sz="2600" i="1" baseline="-25000" dirty="0">
                <a:latin typeface="Times New Roman" pitchFamily="18" charset="0"/>
                <a:cs typeface="Arial" charset="0"/>
              </a:rPr>
              <a:t>A</a:t>
            </a:r>
            <a:r>
              <a:rPr lang="en-US" sz="2600" dirty="0">
                <a:latin typeface="Times New Roman" pitchFamily="18" charset="0"/>
                <a:cs typeface="Arial" charset="0"/>
              </a:rPr>
              <a:t>, </a:t>
            </a:r>
            <a:r>
              <a:rPr lang="en-US" sz="2600" i="1" dirty="0">
                <a:latin typeface="Times New Roman" pitchFamily="18" charset="0"/>
                <a:cs typeface="Arial" charset="0"/>
              </a:rPr>
              <a:t>T</a:t>
            </a:r>
            <a:r>
              <a:rPr lang="en-US" sz="2600" i="1" baseline="-25000" dirty="0">
                <a:latin typeface="Times New Roman" pitchFamily="18" charset="0"/>
                <a:cs typeface="Arial" charset="0"/>
              </a:rPr>
              <a:t>B</a:t>
            </a:r>
            <a:r>
              <a:rPr lang="en-US" sz="2600" dirty="0">
                <a:latin typeface="Times New Roman" pitchFamily="18" charset="0"/>
                <a:cs typeface="Arial" charset="0"/>
              </a:rPr>
              <a:t> (TRUE when there’s traffic)</a:t>
            </a:r>
          </a:p>
          <a:p>
            <a:pPr marL="742950" lvl="1" indent="-285750">
              <a:spcBef>
                <a:spcPct val="20000"/>
              </a:spcBef>
              <a:buFontTx/>
              <a:buChar char="–"/>
            </a:pPr>
            <a:r>
              <a:rPr lang="en-US" sz="2600" dirty="0">
                <a:latin typeface="Times New Roman" pitchFamily="18" charset="0"/>
                <a:cs typeface="Arial" charset="0"/>
              </a:rPr>
              <a:t>Lights: </a:t>
            </a:r>
            <a:r>
              <a:rPr lang="en-US" sz="2600" i="1" dirty="0">
                <a:latin typeface="Times New Roman" pitchFamily="18" charset="0"/>
                <a:cs typeface="Arial" charset="0"/>
              </a:rPr>
              <a:t>L</a:t>
            </a:r>
            <a:r>
              <a:rPr lang="en-US" sz="2600" i="1" baseline="-25000" dirty="0">
                <a:latin typeface="Times New Roman" pitchFamily="18" charset="0"/>
                <a:cs typeface="Arial" charset="0"/>
              </a:rPr>
              <a:t>A</a:t>
            </a:r>
            <a:r>
              <a:rPr lang="en-US" sz="2600" dirty="0">
                <a:latin typeface="Times New Roman" pitchFamily="18" charset="0"/>
                <a:cs typeface="Arial" charset="0"/>
              </a:rPr>
              <a:t>, </a:t>
            </a:r>
            <a:r>
              <a:rPr lang="en-US" sz="2600" i="1" dirty="0">
                <a:latin typeface="Times New Roman" pitchFamily="18" charset="0"/>
                <a:cs typeface="Arial" charset="0"/>
              </a:rPr>
              <a:t>L</a:t>
            </a:r>
            <a:r>
              <a:rPr lang="en-US" sz="2600" i="1" baseline="-25000" dirty="0">
                <a:latin typeface="Times New Roman" pitchFamily="18" charset="0"/>
                <a:cs typeface="Arial" charset="0"/>
              </a:rPr>
              <a:t>B</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Example</a:t>
            </a:r>
            <a:endParaRPr lang="en-US" sz="4400" dirty="0">
              <a:solidFill>
                <a:schemeClr val="bg1"/>
              </a:solidFill>
              <a:latin typeface="+mj-lt"/>
            </a:endParaRPr>
          </a:p>
        </p:txBody>
      </p:sp>
    </p:spTree>
    <p:extLst>
      <p:ext uri="{BB962C8B-B14F-4D97-AF65-F5344CB8AC3E}">
        <p14:creationId xmlns:p14="http://schemas.microsoft.com/office/powerpoint/2010/main" val="23730555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6358" name="Object 6"/>
          <p:cNvGraphicFramePr>
            <a:graphicFrameLocks noGrp="1" noChangeAspect="1"/>
          </p:cNvGraphicFramePr>
          <p:nvPr>
            <p:ph idx="4294967295"/>
            <p:custDataLst>
              <p:tags r:id="rId2"/>
            </p:custDataLst>
            <p:extLst>
              <p:ext uri="{D42A27DB-BD31-4B8C-83A1-F6EECF244321}">
                <p14:modId xmlns:p14="http://schemas.microsoft.com/office/powerpoint/2010/main" val="2964182797"/>
              </p:ext>
            </p:extLst>
          </p:nvPr>
        </p:nvGraphicFramePr>
        <p:xfrm>
          <a:off x="3581400" y="2057400"/>
          <a:ext cx="4679950" cy="3857625"/>
        </p:xfrm>
        <a:graphic>
          <a:graphicData uri="http://schemas.openxmlformats.org/presentationml/2006/ole">
            <mc:AlternateContent xmlns:mc="http://schemas.openxmlformats.org/markup-compatibility/2006">
              <mc:Choice xmlns:v="urn:schemas-microsoft-com:vml" Requires="v">
                <p:oleObj spid="_x0000_s152634" name="VISIO" r:id="rId7" imgW="1628640" imgH="1343160" progId="Visio.Drawing.6">
                  <p:embed/>
                </p:oleObj>
              </mc:Choice>
              <mc:Fallback>
                <p:oleObj name="VISIO" r:id="rId7" imgW="1628640" imgH="13431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057400"/>
                        <a:ext cx="4679950" cy="3857625"/>
                      </a:xfrm>
                      <a:prstGeom prst="rect">
                        <a:avLst/>
                      </a:prstGeom>
                    </p:spPr>
                  </p:pic>
                </p:oleObj>
              </mc:Fallback>
            </mc:AlternateContent>
          </a:graphicData>
        </a:graphic>
      </p:graphicFrame>
      <p:sp>
        <p:nvSpPr>
          <p:cNvPr id="99635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6356"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Inputs: </a:t>
            </a:r>
            <a:r>
              <a:rPr lang="en-US" sz="3200" i="1" dirty="0">
                <a:latin typeface="Times New Roman" pitchFamily="18" charset="0"/>
                <a:cs typeface="Arial" charset="0"/>
              </a:rPr>
              <a:t>CLK</a:t>
            </a:r>
            <a:r>
              <a:rPr lang="en-US" sz="3200" dirty="0">
                <a:latin typeface="Times New Roman" pitchFamily="18" charset="0"/>
                <a:cs typeface="Arial" charset="0"/>
              </a:rPr>
              <a:t>, </a:t>
            </a:r>
            <a:r>
              <a:rPr lang="en-US" sz="3200" i="1" dirty="0">
                <a:latin typeface="Times New Roman" pitchFamily="18" charset="0"/>
                <a:cs typeface="Arial" charset="0"/>
              </a:rPr>
              <a:t>Reset</a:t>
            </a:r>
            <a:r>
              <a:rPr lang="en-US" sz="3200" dirty="0">
                <a:latin typeface="Times New Roman" pitchFamily="18" charset="0"/>
                <a:cs typeface="Arial" charset="0"/>
              </a:rPr>
              <a:t>, </a:t>
            </a:r>
            <a:r>
              <a:rPr lang="en-US" sz="3200" i="1" dirty="0">
                <a:latin typeface="Times New Roman" pitchFamily="18" charset="0"/>
                <a:cs typeface="Arial" charset="0"/>
              </a:rPr>
              <a:t>T</a:t>
            </a:r>
            <a:r>
              <a:rPr lang="en-US" sz="3200" i="1" baseline="-25000" dirty="0">
                <a:latin typeface="Times New Roman" pitchFamily="18" charset="0"/>
                <a:cs typeface="Arial" charset="0"/>
              </a:rPr>
              <a:t>A</a:t>
            </a:r>
            <a:r>
              <a:rPr lang="en-US" sz="3200" dirty="0">
                <a:latin typeface="Times New Roman" pitchFamily="18" charset="0"/>
                <a:cs typeface="Arial" charset="0"/>
              </a:rPr>
              <a:t>, </a:t>
            </a:r>
            <a:r>
              <a:rPr lang="en-US" sz="3200" i="1" dirty="0">
                <a:latin typeface="Times New Roman" pitchFamily="18" charset="0"/>
                <a:cs typeface="Arial" charset="0"/>
              </a:rPr>
              <a:t>T</a:t>
            </a:r>
            <a:r>
              <a:rPr lang="en-US" sz="3200" i="1" baseline="-25000" dirty="0">
                <a:latin typeface="Times New Roman" pitchFamily="18" charset="0"/>
                <a:cs typeface="Arial" charset="0"/>
              </a:rPr>
              <a:t>B</a:t>
            </a:r>
          </a:p>
          <a:p>
            <a:pPr marL="342900" indent="-342900">
              <a:spcBef>
                <a:spcPct val="20000"/>
              </a:spcBef>
              <a:buFontTx/>
              <a:buChar char="•"/>
            </a:pPr>
            <a:r>
              <a:rPr lang="en-US" sz="3200" dirty="0">
                <a:latin typeface="Times New Roman" pitchFamily="18" charset="0"/>
                <a:cs typeface="Arial" charset="0"/>
              </a:rPr>
              <a:t>Outputs: </a:t>
            </a:r>
            <a:r>
              <a:rPr lang="en-US" sz="3200" i="1" dirty="0">
                <a:latin typeface="Times New Roman" pitchFamily="18" charset="0"/>
                <a:cs typeface="Arial" charset="0"/>
              </a:rPr>
              <a:t>L</a:t>
            </a:r>
            <a:r>
              <a:rPr lang="en-US" sz="3200" i="1" baseline="-25000" dirty="0">
                <a:latin typeface="Times New Roman" pitchFamily="18" charset="0"/>
                <a:cs typeface="Arial" charset="0"/>
              </a:rPr>
              <a:t>A</a:t>
            </a:r>
            <a:r>
              <a:rPr lang="en-US" sz="3200" dirty="0">
                <a:latin typeface="Times New Roman" pitchFamily="18" charset="0"/>
                <a:cs typeface="Arial" charset="0"/>
              </a:rPr>
              <a:t>, </a:t>
            </a:r>
            <a:r>
              <a:rPr lang="en-US" sz="3200" i="1" dirty="0">
                <a:latin typeface="Times New Roman" pitchFamily="18" charset="0"/>
                <a:cs typeface="Arial" charset="0"/>
              </a:rPr>
              <a:t>L</a:t>
            </a:r>
            <a:r>
              <a:rPr lang="en-US" sz="3200" i="1" baseline="-25000" dirty="0">
                <a:latin typeface="Times New Roman" pitchFamily="18" charset="0"/>
                <a:cs typeface="Arial" charset="0"/>
              </a:rPr>
              <a:t>B</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Black Box</a:t>
            </a:r>
            <a:endParaRPr lang="en-US" sz="4400" dirty="0">
              <a:solidFill>
                <a:schemeClr val="bg1"/>
              </a:solidFill>
              <a:latin typeface="+mj-lt"/>
            </a:endParaRPr>
          </a:p>
        </p:txBody>
      </p:sp>
    </p:spTree>
    <p:extLst>
      <p:ext uri="{BB962C8B-B14F-4D97-AF65-F5344CB8AC3E}">
        <p14:creationId xmlns:p14="http://schemas.microsoft.com/office/powerpoint/2010/main" val="4446177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7385" name="Object 9"/>
          <p:cNvGraphicFramePr>
            <a:graphicFrameLocks noGrp="1" noChangeAspect="1"/>
          </p:cNvGraphicFramePr>
          <p:nvPr>
            <p:ph idx="4294967295"/>
            <p:custDataLst>
              <p:tags r:id="rId2"/>
            </p:custDataLst>
            <p:extLst>
              <p:ext uri="{D42A27DB-BD31-4B8C-83A1-F6EECF244321}">
                <p14:modId xmlns:p14="http://schemas.microsoft.com/office/powerpoint/2010/main" val="1129997399"/>
              </p:ext>
            </p:extLst>
          </p:nvPr>
        </p:nvGraphicFramePr>
        <p:xfrm>
          <a:off x="4648200" y="1981200"/>
          <a:ext cx="4314825" cy="4298950"/>
        </p:xfrm>
        <a:graphic>
          <a:graphicData uri="http://schemas.openxmlformats.org/presentationml/2006/ole">
            <mc:AlternateContent xmlns:mc="http://schemas.openxmlformats.org/markup-compatibility/2006">
              <mc:Choice xmlns:v="urn:schemas-microsoft-com:vml" Requires="v">
                <p:oleObj spid="_x0000_s153658" name="VISIO" r:id="rId7" imgW="2000160" imgH="1992960" progId="Visio.Drawing.6">
                  <p:embed/>
                </p:oleObj>
              </mc:Choice>
              <mc:Fallback>
                <p:oleObj name="VISIO" r:id="rId7" imgW="2000160" imgH="19929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981200"/>
                        <a:ext cx="4314825" cy="4298950"/>
                      </a:xfrm>
                      <a:prstGeom prst="rect">
                        <a:avLst/>
                      </a:prstGeom>
                    </p:spPr>
                  </p:pic>
                </p:oleObj>
              </mc:Fallback>
            </mc:AlternateContent>
          </a:graphicData>
        </a:graphic>
      </p:graphicFrame>
      <p:sp>
        <p:nvSpPr>
          <p:cNvPr id="99737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7380"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Moore FSM: </a:t>
            </a:r>
            <a:r>
              <a:rPr lang="en-US" sz="3200" dirty="0">
                <a:latin typeface="Times New Roman" pitchFamily="18" charset="0"/>
                <a:cs typeface="Arial" charset="0"/>
              </a:rPr>
              <a:t>outputs labeled in each state</a:t>
            </a:r>
          </a:p>
          <a:p>
            <a:pPr marL="342900" indent="-342900">
              <a:spcBef>
                <a:spcPct val="20000"/>
              </a:spcBef>
              <a:buFontTx/>
              <a:buChar char="•"/>
            </a:pPr>
            <a:r>
              <a:rPr lang="en-US" sz="3200" b="1" dirty="0">
                <a:latin typeface="Times New Roman" pitchFamily="18" charset="0"/>
                <a:cs typeface="Arial" charset="0"/>
              </a:rPr>
              <a:t>States: </a:t>
            </a:r>
            <a:r>
              <a:rPr lang="en-US" sz="3200" dirty="0">
                <a:latin typeface="Times New Roman" pitchFamily="18" charset="0"/>
                <a:cs typeface="Arial" charset="0"/>
              </a:rPr>
              <a:t>Circles</a:t>
            </a:r>
          </a:p>
          <a:p>
            <a:pPr marL="342900" indent="-342900">
              <a:spcBef>
                <a:spcPct val="20000"/>
              </a:spcBef>
              <a:buFontTx/>
              <a:buChar char="•"/>
            </a:pPr>
            <a:r>
              <a:rPr lang="en-US" sz="3200" b="1" dirty="0">
                <a:latin typeface="Times New Roman" pitchFamily="18" charset="0"/>
                <a:cs typeface="Arial" charset="0"/>
              </a:rPr>
              <a:t>Transitions: </a:t>
            </a:r>
            <a:r>
              <a:rPr lang="en-US" sz="3200" dirty="0">
                <a:latin typeface="Times New Roman" pitchFamily="18" charset="0"/>
                <a:cs typeface="Arial" charset="0"/>
              </a:rPr>
              <a:t>Arcs</a:t>
            </a:r>
            <a:endParaRPr lang="en-US" sz="3200" i="1" baseline="-250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State Transition Diagram</a:t>
            </a:r>
            <a:endParaRPr lang="en-US" sz="4400" dirty="0">
              <a:solidFill>
                <a:schemeClr val="bg1"/>
              </a:solidFill>
              <a:latin typeface="+mj-lt"/>
            </a:endParaRPr>
          </a:p>
        </p:txBody>
      </p:sp>
    </p:spTree>
    <p:extLst>
      <p:ext uri="{BB962C8B-B14F-4D97-AF65-F5344CB8AC3E}">
        <p14:creationId xmlns:p14="http://schemas.microsoft.com/office/powerpoint/2010/main" val="289242374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7380" name="Rectangle 4"/>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Moore FSM: </a:t>
            </a:r>
            <a:r>
              <a:rPr lang="en-US" sz="3200" dirty="0">
                <a:latin typeface="Times New Roman" pitchFamily="18" charset="0"/>
                <a:cs typeface="Arial" charset="0"/>
              </a:rPr>
              <a:t>outputs labeled in each state</a:t>
            </a:r>
          </a:p>
          <a:p>
            <a:pPr marL="342900" indent="-342900">
              <a:spcBef>
                <a:spcPct val="20000"/>
              </a:spcBef>
              <a:buFontTx/>
              <a:buChar char="•"/>
            </a:pPr>
            <a:r>
              <a:rPr lang="en-US" sz="3200" b="1" dirty="0">
                <a:latin typeface="Times New Roman" pitchFamily="18" charset="0"/>
                <a:cs typeface="Arial" charset="0"/>
              </a:rPr>
              <a:t>States: </a:t>
            </a:r>
            <a:r>
              <a:rPr lang="en-US" sz="3200" dirty="0">
                <a:latin typeface="Times New Roman" pitchFamily="18" charset="0"/>
                <a:cs typeface="Arial" charset="0"/>
              </a:rPr>
              <a:t>Circles</a:t>
            </a:r>
          </a:p>
          <a:p>
            <a:pPr marL="342900" indent="-342900">
              <a:spcBef>
                <a:spcPct val="20000"/>
              </a:spcBef>
              <a:buFontTx/>
              <a:buChar char="•"/>
            </a:pPr>
            <a:r>
              <a:rPr lang="en-US" sz="3200" b="1" dirty="0">
                <a:latin typeface="Times New Roman" pitchFamily="18" charset="0"/>
                <a:cs typeface="Arial" charset="0"/>
              </a:rPr>
              <a:t>Transitions: </a:t>
            </a:r>
            <a:r>
              <a:rPr lang="en-US" sz="3200" dirty="0">
                <a:latin typeface="Times New Roman" pitchFamily="18" charset="0"/>
                <a:cs typeface="Arial" charset="0"/>
              </a:rPr>
              <a:t>Arcs</a:t>
            </a:r>
            <a:endParaRPr lang="en-US" sz="3200" i="1" baseline="-250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State Transition Diagram</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4"/>
            </p:custDataLst>
            <p:extLst>
              <p:ext uri="{D42A27DB-BD31-4B8C-83A1-F6EECF244321}">
                <p14:modId xmlns:p14="http://schemas.microsoft.com/office/powerpoint/2010/main" val="1796942865"/>
              </p:ext>
            </p:extLst>
          </p:nvPr>
        </p:nvGraphicFramePr>
        <p:xfrm>
          <a:off x="4648200" y="1905000"/>
          <a:ext cx="4314825" cy="4298950"/>
        </p:xfrm>
        <a:graphic>
          <a:graphicData uri="http://schemas.openxmlformats.org/presentationml/2006/ole">
            <mc:AlternateContent xmlns:mc="http://schemas.openxmlformats.org/markup-compatibility/2006">
              <mc:Choice xmlns:v="urn:schemas-microsoft-com:vml" Requires="v">
                <p:oleObj spid="_x0000_s204856" name="VISIO" r:id="rId7" imgW="2001299" imgH="1993667" progId="Visio.Drawing.6">
                  <p:embed/>
                </p:oleObj>
              </mc:Choice>
              <mc:Fallback>
                <p:oleObj name="VISIO" r:id="rId7" imgW="2001299" imgH="1993667" progId="Visio.Drawing.6">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905000"/>
                        <a:ext cx="4314825"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946437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3268" name="Group 4"/>
          <p:cNvGraphicFramePr>
            <a:graphicFrameLocks noGrp="1"/>
          </p:cNvGraphicFramePr>
          <p:nvPr>
            <p:ph idx="4294967295"/>
            <p:custDataLst>
              <p:tags r:id="rId1"/>
            </p:custDataLst>
            <p:extLst>
              <p:ext uri="{D42A27DB-BD31-4B8C-83A1-F6EECF244321}">
                <p14:modId xmlns:p14="http://schemas.microsoft.com/office/powerpoint/2010/main" val="4136759396"/>
              </p:ext>
            </p:extLst>
          </p:nvPr>
        </p:nvGraphicFramePr>
        <p:xfrm>
          <a:off x="2038350" y="1447800"/>
          <a:ext cx="5429250" cy="4023360"/>
        </p:xfrm>
        <a:graphic>
          <a:graphicData uri="http://schemas.openxmlformats.org/drawingml/2006/table">
            <a:tbl>
              <a:tblPr/>
              <a:tblGrid>
                <a:gridCol w="1357313"/>
                <a:gridCol w="1357312"/>
                <a:gridCol w="1357313"/>
                <a:gridCol w="1357312"/>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T</a:t>
                      </a:r>
                      <a:r>
                        <a:rPr kumimoji="0" lang="en-US" sz="2400" b="0" i="1" u="none" strike="noStrike" cap="none" normalizeH="0" baseline="-25000" smtClean="0">
                          <a:ln>
                            <a:noFill/>
                          </a:ln>
                          <a:solidFill>
                            <a:schemeClr val="tx1"/>
                          </a:solidFill>
                          <a:effectLst/>
                          <a:latin typeface="Times New Roman" pitchFamily="18" charset="0"/>
                          <a:cs typeface="Arial" charset="0"/>
                        </a:rPr>
                        <a:t>A</a:t>
                      </a:r>
                    </a:p>
                  </a:txBody>
                  <a:tcPr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T</a:t>
                      </a:r>
                      <a:r>
                        <a:rPr kumimoji="0" lang="en-US" sz="2400" b="0" i="1" u="none" strike="noStrike" cap="none" normalizeH="0" baseline="-25000" smtClean="0">
                          <a:ln>
                            <a:noFill/>
                          </a:ln>
                          <a:solidFill>
                            <a:schemeClr val="tx1"/>
                          </a:solidFill>
                          <a:effectLst/>
                          <a:latin typeface="Times New Roman" pitchFamily="18" charset="0"/>
                          <a:cs typeface="Arial" charset="0"/>
                        </a:rPr>
                        <a:t>B</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1" u="none" strike="noStrike" cap="none" normalizeH="0" baseline="0" dirty="0" smtClean="0">
                          <a:ln>
                            <a:noFill/>
                          </a:ln>
                          <a:solidFill>
                            <a:schemeClr val="tx1"/>
                          </a:solidFill>
                          <a:effectLst/>
                          <a:latin typeface="Times New Roman" pitchFamily="18" charset="0"/>
                          <a:cs typeface="Times New Roman" pitchFamily="18" charset="0"/>
                        </a:rPr>
                        <a:t>'</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S3</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326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State Transition Table</a:t>
            </a:r>
            <a:endParaRPr lang="en-US" sz="4400" dirty="0">
              <a:solidFill>
                <a:schemeClr val="bg1"/>
              </a:solidFill>
              <a:latin typeface="+mj-lt"/>
            </a:endParaRPr>
          </a:p>
        </p:txBody>
      </p:sp>
    </p:spTree>
    <p:extLst>
      <p:ext uri="{BB962C8B-B14F-4D97-AF65-F5344CB8AC3E}">
        <p14:creationId xmlns:p14="http://schemas.microsoft.com/office/powerpoint/2010/main" val="208343774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3268" name="Group 4"/>
          <p:cNvGraphicFramePr>
            <a:graphicFrameLocks noGrp="1"/>
          </p:cNvGraphicFramePr>
          <p:nvPr>
            <p:ph idx="4294967295"/>
            <p:custDataLst>
              <p:tags r:id="rId1"/>
            </p:custDataLst>
            <p:extLst>
              <p:ext uri="{D42A27DB-BD31-4B8C-83A1-F6EECF244321}">
                <p14:modId xmlns:p14="http://schemas.microsoft.com/office/powerpoint/2010/main" val="1705124145"/>
              </p:ext>
            </p:extLst>
          </p:nvPr>
        </p:nvGraphicFramePr>
        <p:xfrm>
          <a:off x="2038350" y="1447800"/>
          <a:ext cx="5429250" cy="4023360"/>
        </p:xfrm>
        <a:graphic>
          <a:graphicData uri="http://schemas.openxmlformats.org/drawingml/2006/table">
            <a:tbl>
              <a:tblPr/>
              <a:tblGrid>
                <a:gridCol w="1357313"/>
                <a:gridCol w="1357312"/>
                <a:gridCol w="1357313"/>
                <a:gridCol w="1357312"/>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T</a:t>
                      </a:r>
                      <a:r>
                        <a:rPr kumimoji="0" lang="en-US" sz="2400" b="0" i="1" u="none" strike="noStrike" cap="none" normalizeH="0" baseline="-25000" smtClean="0">
                          <a:ln>
                            <a:noFill/>
                          </a:ln>
                          <a:solidFill>
                            <a:schemeClr val="tx1"/>
                          </a:solidFill>
                          <a:effectLst/>
                          <a:latin typeface="Times New Roman" pitchFamily="18" charset="0"/>
                          <a:cs typeface="Arial" charset="0"/>
                        </a:rPr>
                        <a:t>A</a:t>
                      </a:r>
                    </a:p>
                  </a:txBody>
                  <a:tcPr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T</a:t>
                      </a:r>
                      <a:r>
                        <a:rPr kumimoji="0" lang="en-US" sz="2400" b="0" i="1" u="none" strike="noStrike" cap="none" normalizeH="0" baseline="-25000" smtClean="0">
                          <a:ln>
                            <a:noFill/>
                          </a:ln>
                          <a:solidFill>
                            <a:schemeClr val="tx1"/>
                          </a:solidFill>
                          <a:effectLst/>
                          <a:latin typeface="Times New Roman" pitchFamily="18" charset="0"/>
                          <a:cs typeface="Arial" charset="0"/>
                        </a:rPr>
                        <a:t>B</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1" u="none" strike="noStrike" cap="none" normalizeH="0" baseline="0" dirty="0" smtClean="0">
                          <a:ln>
                            <a:noFill/>
                          </a:ln>
                          <a:solidFill>
                            <a:schemeClr val="tx1"/>
                          </a:solidFill>
                          <a:effectLst/>
                          <a:latin typeface="Times New Roman" pitchFamily="18" charset="0"/>
                          <a:cs typeface="Times New Roman" pitchFamily="18" charset="0"/>
                        </a:rPr>
                        <a:t>'</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S3</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S3</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326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State Transition Table</a:t>
            </a:r>
            <a:endParaRPr lang="en-US" sz="4400" dirty="0">
              <a:solidFill>
                <a:schemeClr val="bg1"/>
              </a:solidFill>
              <a:latin typeface="+mj-lt"/>
            </a:endParaRPr>
          </a:p>
        </p:txBody>
      </p:sp>
    </p:spTree>
    <p:extLst>
      <p:ext uri="{BB962C8B-B14F-4D97-AF65-F5344CB8AC3E}">
        <p14:creationId xmlns:p14="http://schemas.microsoft.com/office/powerpoint/2010/main" val="133550865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5316" name="Group 4"/>
          <p:cNvGraphicFramePr>
            <a:graphicFrameLocks noGrp="1"/>
          </p:cNvGraphicFramePr>
          <p:nvPr>
            <p:ph sz="half" idx="4294967295"/>
            <p:custDataLst>
              <p:tags r:id="rId1"/>
            </p:custDataLst>
            <p:extLst>
              <p:ext uri="{D42A27DB-BD31-4B8C-83A1-F6EECF244321}">
                <p14:modId xmlns:p14="http://schemas.microsoft.com/office/powerpoint/2010/main" val="2826391555"/>
              </p:ext>
            </p:extLst>
          </p:nvPr>
        </p:nvGraphicFramePr>
        <p:xfrm>
          <a:off x="762000" y="1295400"/>
          <a:ext cx="5257800" cy="3662363"/>
        </p:xfrm>
        <a:graphic>
          <a:graphicData uri="http://schemas.openxmlformats.org/drawingml/2006/table">
            <a:tbl>
              <a:tblPr/>
              <a:tblGrid>
                <a:gridCol w="990600"/>
                <a:gridCol w="914400"/>
                <a:gridCol w="914400"/>
                <a:gridCol w="838200"/>
                <a:gridCol w="762000"/>
                <a:gridCol w="838200"/>
              </a:tblGrid>
              <a:tr h="2508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T</a:t>
                      </a:r>
                      <a:r>
                        <a:rPr kumimoji="0" lang="en-US" sz="2400" b="0" i="1" u="none" strike="noStrike" cap="none" normalizeH="0" baseline="-25000" dirty="0" smtClean="0">
                          <a:ln>
                            <a:noFill/>
                          </a:ln>
                          <a:solidFill>
                            <a:schemeClr val="tx1"/>
                          </a:solidFill>
                          <a:effectLst/>
                          <a:latin typeface="Times New Roman" pitchFamily="18" charset="0"/>
                          <a:cs typeface="Arial" charset="0"/>
                        </a:rPr>
                        <a:t>A</a:t>
                      </a:r>
                    </a:p>
                  </a:txBody>
                  <a:tcPr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T</a:t>
                      </a:r>
                      <a:r>
                        <a:rPr kumimoji="0" lang="en-US" sz="2400" b="0" i="1" u="none" strike="noStrike" cap="none" normalizeH="0" baseline="-25000" dirty="0" smtClean="0">
                          <a:ln>
                            <a:noFill/>
                          </a:ln>
                          <a:solidFill>
                            <a:schemeClr val="tx1"/>
                          </a:solidFill>
                          <a:effectLst/>
                          <a:latin typeface="Times New Roman" pitchFamily="18" charset="0"/>
                          <a:cs typeface="Arial" charset="0"/>
                        </a:rPr>
                        <a:t>B</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25000" dirty="0" smtClean="0">
                          <a:ln>
                            <a:noFill/>
                          </a:ln>
                          <a:solidFill>
                            <a:schemeClr val="tx1"/>
                          </a:solidFill>
                          <a:effectLst/>
                          <a:latin typeface="Times New Roman" pitchFamily="18" charset="0"/>
                          <a:cs typeface="Times New Roman" pitchFamily="18"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25000" dirty="0" smtClean="0">
                          <a:ln>
                            <a:noFill/>
                          </a:ln>
                          <a:solidFill>
                            <a:schemeClr val="tx1"/>
                          </a:solidFill>
                          <a:effectLst/>
                          <a:latin typeface="Times New Roman" pitchFamily="18" charset="0"/>
                          <a:cs typeface="Times New Roman" pitchFamily="18" charset="0"/>
                        </a:rPr>
                        <a:t>0</a:t>
                      </a:r>
                    </a:p>
                  </a:txBody>
                  <a:tcPr anchor="b"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5381" name="Group 69"/>
          <p:cNvGraphicFramePr>
            <a:graphicFrameLocks noGrp="1"/>
          </p:cNvGraphicFramePr>
          <p:nvPr>
            <p:ph sz="half" idx="4294967295"/>
            <p:custDataLst>
              <p:tags r:id="rId2"/>
            </p:custDataLst>
            <p:extLst>
              <p:ext uri="{D42A27DB-BD31-4B8C-83A1-F6EECF244321}">
                <p14:modId xmlns:p14="http://schemas.microsoft.com/office/powerpoint/2010/main" val="2210792558"/>
              </p:ext>
            </p:extLst>
          </p:nvPr>
        </p:nvGraphicFramePr>
        <p:xfrm>
          <a:off x="6324600" y="1752600"/>
          <a:ext cx="2514600" cy="2859088"/>
        </p:xfrm>
        <a:graphic>
          <a:graphicData uri="http://schemas.openxmlformats.org/drawingml/2006/table">
            <a:tbl>
              <a:tblPr/>
              <a:tblGrid>
                <a:gridCol w="838200"/>
                <a:gridCol w="1676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S3</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53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4" name="TextBox 13"/>
          <p:cNvSpPr txBox="1"/>
          <p:nvPr/>
        </p:nvSpPr>
        <p:spPr>
          <a:xfrm>
            <a:off x="1143000" y="68759"/>
            <a:ext cx="7924800" cy="738664"/>
          </a:xfrm>
          <a:prstGeom prst="rect">
            <a:avLst/>
          </a:prstGeom>
          <a:noFill/>
        </p:spPr>
        <p:txBody>
          <a:bodyPr wrap="square" rtlCol="0">
            <a:spAutoFit/>
          </a:bodyPr>
          <a:lstStyle/>
          <a:p>
            <a:r>
              <a:rPr lang="en-US" sz="4200" dirty="0" smtClean="0">
                <a:solidFill>
                  <a:schemeClr val="bg1"/>
                </a:solidFill>
                <a:latin typeface="+mj-lt"/>
              </a:rPr>
              <a:t>FSM Encoded State Transition Table</a:t>
            </a:r>
            <a:endParaRPr lang="en-US" sz="4200" dirty="0">
              <a:solidFill>
                <a:schemeClr val="bg1"/>
              </a:solidFill>
              <a:latin typeface="+mj-lt"/>
            </a:endParaRPr>
          </a:p>
        </p:txBody>
      </p:sp>
    </p:spTree>
    <p:extLst>
      <p:ext uri="{BB962C8B-B14F-4D97-AF65-F5344CB8AC3E}">
        <p14:creationId xmlns:p14="http://schemas.microsoft.com/office/powerpoint/2010/main" val="84885136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5316" name="Group 4"/>
          <p:cNvGraphicFramePr>
            <a:graphicFrameLocks noGrp="1"/>
          </p:cNvGraphicFramePr>
          <p:nvPr>
            <p:ph sz="half" idx="4294967295"/>
            <p:custDataLst>
              <p:tags r:id="rId1"/>
            </p:custDataLst>
            <p:extLst>
              <p:ext uri="{D42A27DB-BD31-4B8C-83A1-F6EECF244321}">
                <p14:modId xmlns:p14="http://schemas.microsoft.com/office/powerpoint/2010/main" val="565971182"/>
              </p:ext>
            </p:extLst>
          </p:nvPr>
        </p:nvGraphicFramePr>
        <p:xfrm>
          <a:off x="762000" y="1295400"/>
          <a:ext cx="5257800" cy="3662363"/>
        </p:xfrm>
        <a:graphic>
          <a:graphicData uri="http://schemas.openxmlformats.org/drawingml/2006/table">
            <a:tbl>
              <a:tblPr/>
              <a:tblGrid>
                <a:gridCol w="990600"/>
                <a:gridCol w="914400"/>
                <a:gridCol w="914400"/>
                <a:gridCol w="838200"/>
                <a:gridCol w="762000"/>
                <a:gridCol w="838200"/>
              </a:tblGrid>
              <a:tr h="2508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T</a:t>
                      </a:r>
                      <a:r>
                        <a:rPr kumimoji="0" lang="en-US" sz="2400" b="0" i="1" u="none" strike="noStrike" cap="none" normalizeH="0" baseline="-25000" dirty="0" smtClean="0">
                          <a:ln>
                            <a:noFill/>
                          </a:ln>
                          <a:solidFill>
                            <a:schemeClr val="tx1"/>
                          </a:solidFill>
                          <a:effectLst/>
                          <a:latin typeface="Times New Roman" pitchFamily="18" charset="0"/>
                          <a:cs typeface="Arial" charset="0"/>
                        </a:rPr>
                        <a:t>A</a:t>
                      </a:r>
                    </a:p>
                  </a:txBody>
                  <a:tcPr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T</a:t>
                      </a:r>
                      <a:r>
                        <a:rPr kumimoji="0" lang="en-US" sz="2400" b="0" i="1" u="none" strike="noStrike" cap="none" normalizeH="0" baseline="-25000" dirty="0" smtClean="0">
                          <a:ln>
                            <a:noFill/>
                          </a:ln>
                          <a:solidFill>
                            <a:schemeClr val="tx1"/>
                          </a:solidFill>
                          <a:effectLst/>
                          <a:latin typeface="Times New Roman" pitchFamily="18" charset="0"/>
                          <a:cs typeface="Arial" charset="0"/>
                        </a:rPr>
                        <a:t>B</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25000" dirty="0" smtClean="0">
                          <a:ln>
                            <a:noFill/>
                          </a:ln>
                          <a:solidFill>
                            <a:schemeClr val="tx1"/>
                          </a:solidFill>
                          <a:effectLst/>
                          <a:latin typeface="Times New Roman" pitchFamily="18" charset="0"/>
                          <a:cs typeface="Times New Roman" pitchFamily="18"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25000" dirty="0" smtClean="0">
                          <a:ln>
                            <a:noFill/>
                          </a:ln>
                          <a:solidFill>
                            <a:schemeClr val="tx1"/>
                          </a:solidFill>
                          <a:effectLst/>
                          <a:latin typeface="Times New Roman" pitchFamily="18" charset="0"/>
                          <a:cs typeface="Times New Roman" pitchFamily="18" charset="0"/>
                        </a:rPr>
                        <a:t>0</a:t>
                      </a:r>
                    </a:p>
                  </a:txBody>
                  <a:tcPr anchor="b"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5381" name="Group 69"/>
          <p:cNvGraphicFramePr>
            <a:graphicFrameLocks noGrp="1"/>
          </p:cNvGraphicFramePr>
          <p:nvPr>
            <p:ph sz="half" idx="4294967295"/>
            <p:custDataLst>
              <p:tags r:id="rId2"/>
            </p:custDataLst>
            <p:extLst>
              <p:ext uri="{D42A27DB-BD31-4B8C-83A1-F6EECF244321}">
                <p14:modId xmlns:p14="http://schemas.microsoft.com/office/powerpoint/2010/main" val="3560791044"/>
              </p:ext>
            </p:extLst>
          </p:nvPr>
        </p:nvGraphicFramePr>
        <p:xfrm>
          <a:off x="6324600" y="1752600"/>
          <a:ext cx="2514600" cy="2859088"/>
        </p:xfrm>
        <a:graphic>
          <a:graphicData uri="http://schemas.openxmlformats.org/drawingml/2006/table">
            <a:tbl>
              <a:tblPr/>
              <a:tblGrid>
                <a:gridCol w="838200"/>
                <a:gridCol w="1676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S3</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53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65403" name="Rectangle 91"/>
          <p:cNvSpPr>
            <a:spLocks noChangeArrowheads="1"/>
          </p:cNvSpPr>
          <p:nvPr>
            <p:custDataLst>
              <p:tags r:id="rId4"/>
            </p:custDataLst>
          </p:nvPr>
        </p:nvSpPr>
        <p:spPr bwMode="auto">
          <a:xfrm>
            <a:off x="1828800" y="5111262"/>
            <a:ext cx="3581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a:latin typeface="Times New Roman" pitchFamily="18" charset="0"/>
                <a:cs typeface="Arial" charset="0"/>
              </a:rPr>
              <a:t>S</a:t>
            </a:r>
            <a:r>
              <a:rPr lang="en-US" sz="2400" i="1" dirty="0">
                <a:latin typeface="Times New Roman" pitchFamily="18" charset="0"/>
                <a:cs typeface="Times New Roman" pitchFamily="18" charset="0"/>
              </a:rPr>
              <a:t>'</a:t>
            </a:r>
            <a:r>
              <a:rPr lang="en-US" sz="2400" baseline="-25000" dirty="0">
                <a:latin typeface="Times New Roman" pitchFamily="18" charset="0"/>
                <a:cs typeface="Arial" charset="0"/>
              </a:rPr>
              <a:t>1</a:t>
            </a:r>
            <a:r>
              <a:rPr lang="en-US" sz="2400" i="1" dirty="0">
                <a:latin typeface="Times New Roman" pitchFamily="18" charset="0"/>
                <a:cs typeface="Arial" charset="0"/>
              </a:rPr>
              <a:t> = S</a:t>
            </a:r>
            <a:r>
              <a:rPr lang="en-US" sz="2400" baseline="-25000" dirty="0">
                <a:latin typeface="Times New Roman" pitchFamily="18" charset="0"/>
                <a:cs typeface="Arial" charset="0"/>
              </a:rPr>
              <a:t>1</a:t>
            </a:r>
            <a:r>
              <a:rPr lang="en-US" sz="2400" i="1" dirty="0">
                <a:latin typeface="Times New Roman" pitchFamily="18" charset="0"/>
                <a:cs typeface="Arial" charset="0"/>
              </a:rPr>
              <a:t> </a:t>
            </a:r>
            <a:r>
              <a:rPr lang="en-US" dirty="0">
                <a:latin typeface="Symbol" pitchFamily="18" charset="2"/>
                <a:cs typeface="Arial" charset="0"/>
              </a:rPr>
              <a:t>Å</a:t>
            </a:r>
            <a:r>
              <a:rPr lang="en-US" sz="2400" i="1" dirty="0">
                <a:latin typeface="Times New Roman" pitchFamily="18" charset="0"/>
                <a:cs typeface="Arial" charset="0"/>
              </a:rPr>
              <a:t> S</a:t>
            </a:r>
            <a:r>
              <a:rPr lang="en-US" sz="2400" baseline="-25000" dirty="0">
                <a:latin typeface="Times New Roman" pitchFamily="18" charset="0"/>
                <a:cs typeface="Arial" charset="0"/>
              </a:rPr>
              <a:t>0</a:t>
            </a:r>
            <a:r>
              <a:rPr lang="en-US" sz="2400" i="1" dirty="0">
                <a:latin typeface="Times New Roman" pitchFamily="18" charset="0"/>
                <a:cs typeface="Arial" charset="0"/>
              </a:rPr>
              <a:t> </a:t>
            </a:r>
          </a:p>
          <a:p>
            <a:pPr marL="342900" indent="-342900">
              <a:spcBef>
                <a:spcPct val="20000"/>
              </a:spcBef>
            </a:pPr>
            <a:r>
              <a:rPr lang="en-US" sz="2400" i="1" dirty="0">
                <a:latin typeface="Times New Roman" pitchFamily="18" charset="0"/>
                <a:cs typeface="Arial" charset="0"/>
              </a:rPr>
              <a:t>S</a:t>
            </a:r>
            <a:r>
              <a:rPr lang="en-US" sz="2400" i="1" dirty="0">
                <a:latin typeface="Times New Roman" pitchFamily="18" charset="0"/>
                <a:cs typeface="Times New Roman" pitchFamily="18" charset="0"/>
              </a:rPr>
              <a:t>'</a:t>
            </a:r>
            <a:r>
              <a:rPr lang="en-US" sz="2400" baseline="-25000" dirty="0">
                <a:latin typeface="Times New Roman" pitchFamily="18" charset="0"/>
                <a:cs typeface="Arial" charset="0"/>
              </a:rPr>
              <a:t>0</a:t>
            </a:r>
            <a:r>
              <a:rPr lang="en-US" sz="2400" i="1" dirty="0">
                <a:latin typeface="Times New Roman" pitchFamily="18" charset="0"/>
                <a:cs typeface="Arial" charset="0"/>
              </a:rPr>
              <a:t> = S</a:t>
            </a:r>
            <a:r>
              <a:rPr lang="en-US" sz="2400" baseline="-25000" dirty="0">
                <a:latin typeface="Times New Roman" pitchFamily="18" charset="0"/>
                <a:cs typeface="Arial" charset="0"/>
              </a:rPr>
              <a:t>1</a:t>
            </a:r>
            <a:r>
              <a:rPr lang="en-US" sz="2400" i="1" dirty="0">
                <a:latin typeface="Times New Roman" pitchFamily="18" charset="0"/>
                <a:cs typeface="Arial" charset="0"/>
              </a:rPr>
              <a:t>S</a:t>
            </a:r>
            <a:r>
              <a:rPr lang="en-US" sz="2400" baseline="-25000" dirty="0">
                <a:latin typeface="Times New Roman" pitchFamily="18" charset="0"/>
                <a:cs typeface="Arial" charset="0"/>
              </a:rPr>
              <a:t>0</a:t>
            </a:r>
            <a:r>
              <a:rPr lang="en-US" sz="2400" i="1" dirty="0">
                <a:latin typeface="Times New Roman" pitchFamily="18" charset="0"/>
                <a:cs typeface="Arial" charset="0"/>
              </a:rPr>
              <a:t>T</a:t>
            </a:r>
            <a:r>
              <a:rPr lang="en-US" sz="2400" i="1" baseline="-25000" dirty="0">
                <a:latin typeface="Times New Roman" pitchFamily="18" charset="0"/>
                <a:cs typeface="Arial" charset="0"/>
              </a:rPr>
              <a:t>A</a:t>
            </a:r>
            <a:r>
              <a:rPr lang="en-US" sz="2400" i="1" dirty="0">
                <a:latin typeface="Times New Roman" pitchFamily="18" charset="0"/>
                <a:cs typeface="Arial" charset="0"/>
              </a:rPr>
              <a:t> + S</a:t>
            </a:r>
            <a:r>
              <a:rPr lang="en-US" sz="2400" baseline="-25000" dirty="0">
                <a:latin typeface="Times New Roman" pitchFamily="18" charset="0"/>
                <a:cs typeface="Arial" charset="0"/>
              </a:rPr>
              <a:t>1</a:t>
            </a:r>
            <a:r>
              <a:rPr lang="en-US" sz="2400" i="1" dirty="0">
                <a:latin typeface="Times New Roman" pitchFamily="18" charset="0"/>
                <a:cs typeface="Arial" charset="0"/>
              </a:rPr>
              <a:t>S</a:t>
            </a:r>
            <a:r>
              <a:rPr lang="en-US" sz="2400" baseline="-25000" dirty="0">
                <a:latin typeface="Times New Roman" pitchFamily="18" charset="0"/>
                <a:cs typeface="Arial" charset="0"/>
              </a:rPr>
              <a:t>0</a:t>
            </a:r>
            <a:r>
              <a:rPr lang="en-US" sz="2400" i="1" dirty="0">
                <a:latin typeface="Times New Roman" pitchFamily="18" charset="0"/>
                <a:cs typeface="Arial" charset="0"/>
              </a:rPr>
              <a:t>T</a:t>
            </a:r>
            <a:r>
              <a:rPr lang="en-US" sz="2400" i="1" baseline="-25000" dirty="0">
                <a:latin typeface="Times New Roman" pitchFamily="18" charset="0"/>
                <a:cs typeface="Arial" charset="0"/>
              </a:rPr>
              <a:t>B</a:t>
            </a:r>
          </a:p>
        </p:txBody>
      </p:sp>
      <p:sp>
        <p:nvSpPr>
          <p:cNvPr id="1165404" name="Line 92"/>
          <p:cNvSpPr>
            <a:spLocks noChangeShapeType="1"/>
          </p:cNvSpPr>
          <p:nvPr>
            <p:custDataLst>
              <p:tags r:id="rId5"/>
            </p:custDataLst>
          </p:nvPr>
        </p:nvSpPr>
        <p:spPr bwMode="auto">
          <a:xfrm>
            <a:off x="2590800" y="5638800"/>
            <a:ext cx="2286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5405" name="Line 93"/>
          <p:cNvSpPr>
            <a:spLocks noChangeShapeType="1"/>
          </p:cNvSpPr>
          <p:nvPr>
            <p:custDataLst>
              <p:tags r:id="rId6"/>
            </p:custDataLst>
          </p:nvPr>
        </p:nvSpPr>
        <p:spPr bwMode="auto">
          <a:xfrm>
            <a:off x="2895600" y="5638800"/>
            <a:ext cx="2286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5406" name="Line 94"/>
          <p:cNvSpPr>
            <a:spLocks noChangeShapeType="1"/>
          </p:cNvSpPr>
          <p:nvPr>
            <p:custDataLst>
              <p:tags r:id="rId7"/>
            </p:custDataLst>
          </p:nvPr>
        </p:nvSpPr>
        <p:spPr bwMode="auto">
          <a:xfrm>
            <a:off x="3962400" y="5638800"/>
            <a:ext cx="2286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5407" name="Line 95"/>
          <p:cNvSpPr>
            <a:spLocks noChangeShapeType="1"/>
          </p:cNvSpPr>
          <p:nvPr>
            <p:custDataLst>
              <p:tags r:id="rId8"/>
            </p:custDataLst>
          </p:nvPr>
        </p:nvSpPr>
        <p:spPr bwMode="auto">
          <a:xfrm>
            <a:off x="4267200" y="5638800"/>
            <a:ext cx="2286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Box 13"/>
          <p:cNvSpPr txBox="1"/>
          <p:nvPr/>
        </p:nvSpPr>
        <p:spPr>
          <a:xfrm>
            <a:off x="1143000" y="68759"/>
            <a:ext cx="7924800" cy="738664"/>
          </a:xfrm>
          <a:prstGeom prst="rect">
            <a:avLst/>
          </a:prstGeom>
          <a:noFill/>
        </p:spPr>
        <p:txBody>
          <a:bodyPr wrap="square" rtlCol="0">
            <a:spAutoFit/>
          </a:bodyPr>
          <a:lstStyle/>
          <a:p>
            <a:r>
              <a:rPr lang="en-US" sz="4200" dirty="0" smtClean="0">
                <a:solidFill>
                  <a:schemeClr val="bg1"/>
                </a:solidFill>
                <a:latin typeface="+mj-lt"/>
              </a:rPr>
              <a:t>FSM Encoded State Transition Table</a:t>
            </a:r>
            <a:endParaRPr lang="en-US" sz="4200" dirty="0">
              <a:solidFill>
                <a:schemeClr val="bg1"/>
              </a:solidFill>
              <a:latin typeface="+mj-lt"/>
            </a:endParaRPr>
          </a:p>
        </p:txBody>
      </p:sp>
      <p:sp>
        <p:nvSpPr>
          <p:cNvPr id="15" name="Line 93"/>
          <p:cNvSpPr>
            <a:spLocks noChangeShapeType="1"/>
          </p:cNvSpPr>
          <p:nvPr>
            <p:custDataLst>
              <p:tags r:id="rId9"/>
            </p:custDataLst>
          </p:nvPr>
        </p:nvSpPr>
        <p:spPr bwMode="auto">
          <a:xfrm>
            <a:off x="3200400" y="5638800"/>
            <a:ext cx="2286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1614055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63" name="Group 3"/>
          <p:cNvGraphicFramePr>
            <a:graphicFrameLocks noGrp="1"/>
          </p:cNvGraphicFramePr>
          <p:nvPr>
            <p:ph sz="half" idx="4294967295"/>
            <p:custDataLst>
              <p:tags r:id="rId1"/>
            </p:custDataLst>
            <p:extLst>
              <p:ext uri="{D42A27DB-BD31-4B8C-83A1-F6EECF244321}">
                <p14:modId xmlns:p14="http://schemas.microsoft.com/office/powerpoint/2010/main" val="2518319775"/>
              </p:ext>
            </p:extLst>
          </p:nvPr>
        </p:nvGraphicFramePr>
        <p:xfrm>
          <a:off x="800100" y="1447800"/>
          <a:ext cx="5257800" cy="2743200"/>
        </p:xfrm>
        <a:graphic>
          <a:graphicData uri="http://schemas.openxmlformats.org/drawingml/2006/table">
            <a:tbl>
              <a:tblPr/>
              <a:tblGrid>
                <a:gridCol w="990600"/>
                <a:gridCol w="914400"/>
                <a:gridCol w="914400"/>
                <a:gridCol w="838200"/>
                <a:gridCol w="762000"/>
                <a:gridCol w="838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Outputs</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A</a:t>
                      </a:r>
                      <a:r>
                        <a:rPr kumimoji="0" lang="en-US" sz="2400" b="0" i="0" u="none" strike="noStrike" cap="none" normalizeH="0" baseline="-2500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A</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B</a:t>
                      </a:r>
                      <a:r>
                        <a:rPr kumimoji="0" lang="en-US" sz="2400" b="0" i="0" u="none" strike="noStrike" cap="none" normalizeH="0" baseline="-25000" dirty="0" smtClean="0">
                          <a:ln>
                            <a:noFill/>
                          </a:ln>
                          <a:solidFill>
                            <a:schemeClr val="tx1"/>
                          </a:solidFill>
                          <a:effectLst/>
                          <a:latin typeface="Times New Roman" pitchFamily="18" charset="0"/>
                          <a:cs typeface="Arial" charset="0"/>
                        </a:rPr>
                        <a:t>1</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B</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7411" name="Group 51"/>
          <p:cNvGraphicFramePr>
            <a:graphicFrameLocks noGrp="1"/>
          </p:cNvGraphicFramePr>
          <p:nvPr>
            <p:ph sz="half" idx="4294967295"/>
            <p:custDataLst>
              <p:tags r:id="rId2"/>
            </p:custDataLst>
            <p:extLst>
              <p:ext uri="{D42A27DB-BD31-4B8C-83A1-F6EECF244321}">
                <p14:modId xmlns:p14="http://schemas.microsoft.com/office/powerpoint/2010/main" val="3618844426"/>
              </p:ext>
            </p:extLst>
          </p:nvPr>
        </p:nvGraphicFramePr>
        <p:xfrm>
          <a:off x="6400800" y="1600200"/>
          <a:ext cx="2514600" cy="2297113"/>
        </p:xfrm>
        <a:graphic>
          <a:graphicData uri="http://schemas.openxmlformats.org/drawingml/2006/table">
            <a:tbl>
              <a:tblPr/>
              <a:tblGrid>
                <a:gridCol w="1066800"/>
                <a:gridCol w="14478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Output</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green</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yellow</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red</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Output Table</a:t>
            </a:r>
            <a:endParaRPr lang="en-US" sz="4400" dirty="0">
              <a:solidFill>
                <a:schemeClr val="bg1"/>
              </a:solidFill>
              <a:latin typeface="+mj-lt"/>
            </a:endParaRPr>
          </a:p>
        </p:txBody>
      </p:sp>
    </p:spTree>
    <p:extLst>
      <p:ext uri="{BB962C8B-B14F-4D97-AF65-F5344CB8AC3E}">
        <p14:creationId xmlns:p14="http://schemas.microsoft.com/office/powerpoint/2010/main" val="28576314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6420"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Give sequence to events</a:t>
            </a:r>
          </a:p>
          <a:p>
            <a:pPr marL="342900" indent="-342900">
              <a:spcBef>
                <a:spcPct val="20000"/>
              </a:spcBef>
              <a:buFontTx/>
              <a:buChar char="•"/>
            </a:pPr>
            <a:r>
              <a:rPr lang="en-US" sz="3200" dirty="0">
                <a:latin typeface="Times New Roman" pitchFamily="18" charset="0"/>
                <a:cs typeface="Arial" charset="0"/>
              </a:rPr>
              <a:t>Have memory (short-term)</a:t>
            </a:r>
          </a:p>
          <a:p>
            <a:pPr marL="342900" indent="-342900">
              <a:spcBef>
                <a:spcPct val="20000"/>
              </a:spcBef>
              <a:buFontTx/>
              <a:buChar char="•"/>
            </a:pPr>
            <a:r>
              <a:rPr lang="en-US" sz="3200" dirty="0">
                <a:latin typeface="Times New Roman" pitchFamily="18" charset="0"/>
                <a:cs typeface="Arial" charset="0"/>
              </a:rPr>
              <a:t>Use feedback from output to input to store information</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Sequential Circuits</a:t>
            </a:r>
            <a:endParaRPr lang="en-US" sz="4400" dirty="0">
              <a:solidFill>
                <a:schemeClr val="bg1"/>
              </a:solidFill>
              <a:latin typeface="+mj-lt"/>
            </a:endParaRPr>
          </a:p>
        </p:txBody>
      </p:sp>
    </p:spTree>
    <p:extLst>
      <p:ext uri="{BB962C8B-B14F-4D97-AF65-F5344CB8AC3E}">
        <p14:creationId xmlns:p14="http://schemas.microsoft.com/office/powerpoint/2010/main" val="91046013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63" name="Group 3"/>
          <p:cNvGraphicFramePr>
            <a:graphicFrameLocks noGrp="1"/>
          </p:cNvGraphicFramePr>
          <p:nvPr>
            <p:ph sz="half" idx="4294967295"/>
            <p:custDataLst>
              <p:tags r:id="rId1"/>
            </p:custDataLst>
            <p:extLst>
              <p:ext uri="{D42A27DB-BD31-4B8C-83A1-F6EECF244321}">
                <p14:modId xmlns:p14="http://schemas.microsoft.com/office/powerpoint/2010/main" val="2929671425"/>
              </p:ext>
            </p:extLst>
          </p:nvPr>
        </p:nvGraphicFramePr>
        <p:xfrm>
          <a:off x="800100" y="1447800"/>
          <a:ext cx="5257800" cy="2743200"/>
        </p:xfrm>
        <a:graphic>
          <a:graphicData uri="http://schemas.openxmlformats.org/drawingml/2006/table">
            <a:tbl>
              <a:tblPr/>
              <a:tblGrid>
                <a:gridCol w="990600"/>
                <a:gridCol w="914400"/>
                <a:gridCol w="914400"/>
                <a:gridCol w="838200"/>
                <a:gridCol w="762000"/>
                <a:gridCol w="838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Outputs</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A</a:t>
                      </a:r>
                      <a:r>
                        <a:rPr kumimoji="0" lang="en-US" sz="2400" b="0" i="0" u="none" strike="noStrike" cap="none" normalizeH="0" baseline="-2500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A</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B</a:t>
                      </a:r>
                      <a:r>
                        <a:rPr kumimoji="0" lang="en-US" sz="2400" b="0" i="0" u="none" strike="noStrike" cap="none" normalizeH="0" baseline="-25000" dirty="0" smtClean="0">
                          <a:ln>
                            <a:noFill/>
                          </a:ln>
                          <a:solidFill>
                            <a:schemeClr val="tx1"/>
                          </a:solidFill>
                          <a:effectLst/>
                          <a:latin typeface="Times New Roman" pitchFamily="18" charset="0"/>
                          <a:cs typeface="Arial" charset="0"/>
                        </a:rPr>
                        <a:t>1</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B</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7411" name="Group 51"/>
          <p:cNvGraphicFramePr>
            <a:graphicFrameLocks noGrp="1"/>
          </p:cNvGraphicFramePr>
          <p:nvPr>
            <p:ph sz="half" idx="4294967295"/>
            <p:custDataLst>
              <p:tags r:id="rId2"/>
            </p:custDataLst>
            <p:extLst>
              <p:ext uri="{D42A27DB-BD31-4B8C-83A1-F6EECF244321}">
                <p14:modId xmlns:p14="http://schemas.microsoft.com/office/powerpoint/2010/main" val="1694209200"/>
              </p:ext>
            </p:extLst>
          </p:nvPr>
        </p:nvGraphicFramePr>
        <p:xfrm>
          <a:off x="6400800" y="1600200"/>
          <a:ext cx="2514600" cy="2297113"/>
        </p:xfrm>
        <a:graphic>
          <a:graphicData uri="http://schemas.openxmlformats.org/drawingml/2006/table">
            <a:tbl>
              <a:tblPr/>
              <a:tblGrid>
                <a:gridCol w="1066800"/>
                <a:gridCol w="14478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Output</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green</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yellow</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red</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430" name="Rectangle 70"/>
          <p:cNvSpPr>
            <a:spLocks noChangeArrowheads="1"/>
          </p:cNvSpPr>
          <p:nvPr>
            <p:custDataLst>
              <p:tags r:id="rId3"/>
            </p:custDataLst>
          </p:nvPr>
        </p:nvSpPr>
        <p:spPr bwMode="auto">
          <a:xfrm>
            <a:off x="2590800" y="4343400"/>
            <a:ext cx="2438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a:latin typeface="Times New Roman" pitchFamily="18" charset="0"/>
                <a:cs typeface="Arial" charset="0"/>
              </a:rPr>
              <a:t>L</a:t>
            </a:r>
            <a:r>
              <a:rPr lang="en-US" sz="2400" i="1" baseline="-25000" dirty="0">
                <a:latin typeface="Times New Roman" pitchFamily="18" charset="0"/>
                <a:cs typeface="Arial" charset="0"/>
              </a:rPr>
              <a:t>A</a:t>
            </a:r>
            <a:r>
              <a:rPr lang="en-US" sz="2400" baseline="-25000" dirty="0">
                <a:latin typeface="Times New Roman" pitchFamily="18" charset="0"/>
                <a:cs typeface="Arial" charset="0"/>
              </a:rPr>
              <a:t>1</a:t>
            </a:r>
            <a:r>
              <a:rPr lang="en-US" sz="2400" i="1" dirty="0">
                <a:latin typeface="Times New Roman" pitchFamily="18" charset="0"/>
                <a:cs typeface="Arial" charset="0"/>
              </a:rPr>
              <a:t> = S</a:t>
            </a:r>
            <a:r>
              <a:rPr lang="en-US" sz="2400" baseline="-25000" dirty="0">
                <a:latin typeface="Times New Roman" pitchFamily="18" charset="0"/>
                <a:cs typeface="Arial" charset="0"/>
              </a:rPr>
              <a:t>1</a:t>
            </a:r>
            <a:endParaRPr lang="en-US" sz="2400" i="1"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L</a:t>
            </a:r>
            <a:r>
              <a:rPr lang="en-US" sz="2400" i="1" baseline="-25000" dirty="0">
                <a:latin typeface="Times New Roman" pitchFamily="18" charset="0"/>
                <a:cs typeface="Arial" charset="0"/>
              </a:rPr>
              <a:t>A</a:t>
            </a:r>
            <a:r>
              <a:rPr lang="en-US" sz="2400" baseline="-25000" dirty="0">
                <a:latin typeface="Times New Roman" pitchFamily="18" charset="0"/>
                <a:cs typeface="Arial" charset="0"/>
              </a:rPr>
              <a:t>0</a:t>
            </a:r>
            <a:r>
              <a:rPr lang="en-US" sz="2400" i="1" dirty="0">
                <a:latin typeface="Times New Roman" pitchFamily="18" charset="0"/>
                <a:cs typeface="Arial" charset="0"/>
              </a:rPr>
              <a:t> = S</a:t>
            </a:r>
            <a:r>
              <a:rPr lang="en-US" sz="2400" baseline="-25000" dirty="0">
                <a:latin typeface="Times New Roman" pitchFamily="18" charset="0"/>
                <a:cs typeface="Arial" charset="0"/>
              </a:rPr>
              <a:t>1</a:t>
            </a:r>
            <a:r>
              <a:rPr lang="en-US" sz="2400" i="1" dirty="0">
                <a:latin typeface="Times New Roman" pitchFamily="18" charset="0"/>
                <a:cs typeface="Arial" charset="0"/>
              </a:rPr>
              <a:t>S</a:t>
            </a:r>
            <a:r>
              <a:rPr lang="en-US" sz="2400" baseline="-25000" dirty="0">
                <a:latin typeface="Times New Roman" pitchFamily="18" charset="0"/>
                <a:cs typeface="Arial" charset="0"/>
              </a:rPr>
              <a:t>0</a:t>
            </a:r>
          </a:p>
          <a:p>
            <a:pPr marL="342900" indent="-342900">
              <a:spcBef>
                <a:spcPct val="20000"/>
              </a:spcBef>
            </a:pPr>
            <a:r>
              <a:rPr lang="en-US" sz="2400" i="1" dirty="0">
                <a:latin typeface="Times New Roman" pitchFamily="18" charset="0"/>
                <a:cs typeface="Arial" charset="0"/>
              </a:rPr>
              <a:t>L</a:t>
            </a:r>
            <a:r>
              <a:rPr lang="en-US" sz="2400" i="1" baseline="-25000" dirty="0">
                <a:latin typeface="Times New Roman" pitchFamily="18" charset="0"/>
                <a:cs typeface="Arial" charset="0"/>
              </a:rPr>
              <a:t>B</a:t>
            </a:r>
            <a:r>
              <a:rPr lang="en-US" sz="2400" baseline="-25000" dirty="0">
                <a:latin typeface="Times New Roman" pitchFamily="18" charset="0"/>
                <a:cs typeface="Arial" charset="0"/>
              </a:rPr>
              <a:t>1</a:t>
            </a:r>
            <a:r>
              <a:rPr lang="en-US" sz="2400" i="1" dirty="0">
                <a:latin typeface="Times New Roman" pitchFamily="18" charset="0"/>
                <a:cs typeface="Arial" charset="0"/>
              </a:rPr>
              <a:t> = S</a:t>
            </a:r>
            <a:r>
              <a:rPr lang="en-US" sz="2400" baseline="-25000" dirty="0">
                <a:latin typeface="Times New Roman" pitchFamily="18" charset="0"/>
                <a:cs typeface="Arial" charset="0"/>
              </a:rPr>
              <a:t>1</a:t>
            </a:r>
            <a:endParaRPr lang="en-US" sz="2400" i="1"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L</a:t>
            </a:r>
            <a:r>
              <a:rPr lang="en-US" sz="2400" i="1" baseline="-25000" dirty="0">
                <a:latin typeface="Times New Roman" pitchFamily="18" charset="0"/>
                <a:cs typeface="Arial" charset="0"/>
              </a:rPr>
              <a:t>B</a:t>
            </a:r>
            <a:r>
              <a:rPr lang="en-US" sz="2400" baseline="-25000" dirty="0">
                <a:latin typeface="Times New Roman" pitchFamily="18" charset="0"/>
                <a:cs typeface="Arial" charset="0"/>
              </a:rPr>
              <a:t>0</a:t>
            </a:r>
            <a:r>
              <a:rPr lang="en-US" sz="2400" i="1" dirty="0">
                <a:latin typeface="Times New Roman" pitchFamily="18" charset="0"/>
                <a:cs typeface="Arial" charset="0"/>
              </a:rPr>
              <a:t> = S</a:t>
            </a:r>
            <a:r>
              <a:rPr lang="en-US" sz="2400" baseline="-25000" dirty="0">
                <a:latin typeface="Times New Roman" pitchFamily="18" charset="0"/>
                <a:cs typeface="Arial" charset="0"/>
              </a:rPr>
              <a:t>1</a:t>
            </a:r>
            <a:r>
              <a:rPr lang="en-US" sz="2400" i="1" dirty="0">
                <a:latin typeface="Times New Roman" pitchFamily="18" charset="0"/>
                <a:cs typeface="Arial" charset="0"/>
              </a:rPr>
              <a:t>S</a:t>
            </a:r>
            <a:r>
              <a:rPr lang="en-US" sz="2400" baseline="-25000" dirty="0">
                <a:latin typeface="Times New Roman" pitchFamily="18" charset="0"/>
                <a:cs typeface="Arial" charset="0"/>
              </a:rPr>
              <a:t>0</a:t>
            </a:r>
            <a:endParaRPr lang="en-US" sz="2400" i="1" baseline="-25000" dirty="0">
              <a:latin typeface="Times New Roman" pitchFamily="18" charset="0"/>
              <a:cs typeface="Arial" charset="0"/>
            </a:endParaRPr>
          </a:p>
        </p:txBody>
      </p:sp>
      <p:sp>
        <p:nvSpPr>
          <p:cNvPr id="1167431" name="Line 71"/>
          <p:cNvSpPr>
            <a:spLocks noChangeShapeType="1"/>
          </p:cNvSpPr>
          <p:nvPr>
            <p:custDataLst>
              <p:tags r:id="rId4"/>
            </p:custDataLst>
          </p:nvPr>
        </p:nvSpPr>
        <p:spPr bwMode="auto">
          <a:xfrm>
            <a:off x="3429000" y="4876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32" name="Line 72"/>
          <p:cNvSpPr>
            <a:spLocks noChangeShapeType="1"/>
          </p:cNvSpPr>
          <p:nvPr>
            <p:custDataLst>
              <p:tags r:id="rId5"/>
            </p:custDataLst>
          </p:nvPr>
        </p:nvSpPr>
        <p:spPr bwMode="auto">
          <a:xfrm>
            <a:off x="3429000" y="5257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Output Table</a:t>
            </a:r>
            <a:endParaRPr lang="en-US" sz="4400" dirty="0">
              <a:solidFill>
                <a:schemeClr val="bg1"/>
              </a:solidFill>
              <a:latin typeface="+mj-lt"/>
            </a:endParaRPr>
          </a:p>
        </p:txBody>
      </p:sp>
    </p:spTree>
    <p:extLst>
      <p:ext uri="{BB962C8B-B14F-4D97-AF65-F5344CB8AC3E}">
        <p14:creationId xmlns:p14="http://schemas.microsoft.com/office/powerpoint/2010/main" val="103792377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95" name="Object 75"/>
          <p:cNvGraphicFramePr>
            <a:graphicFrameLocks noGrp="1" noChangeAspect="1"/>
          </p:cNvGraphicFramePr>
          <p:nvPr>
            <p:ph idx="4294967295"/>
            <p:custDataLst>
              <p:tags r:id="rId2"/>
            </p:custDataLst>
            <p:extLst>
              <p:ext uri="{D42A27DB-BD31-4B8C-83A1-F6EECF244321}">
                <p14:modId xmlns:p14="http://schemas.microsoft.com/office/powerpoint/2010/main" val="1239452427"/>
              </p:ext>
            </p:extLst>
          </p:nvPr>
        </p:nvGraphicFramePr>
        <p:xfrm>
          <a:off x="4800600" y="1371600"/>
          <a:ext cx="1922462" cy="3352800"/>
        </p:xfrm>
        <a:graphic>
          <a:graphicData uri="http://schemas.openxmlformats.org/presentationml/2006/ole">
            <mc:AlternateContent xmlns:mc="http://schemas.openxmlformats.org/markup-compatibility/2006">
              <mc:Choice xmlns:v="urn:schemas-microsoft-com:vml" Requires="v">
                <p:oleObj spid="_x0000_s155706" name="VISIO" r:id="rId5" imgW="769680" imgH="1343160" progId="Visio.Drawing.6">
                  <p:embed/>
                </p:oleObj>
              </mc:Choice>
              <mc:Fallback>
                <p:oleObj name="VISIO" r:id="rId5" imgW="769680" imgH="134316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371600"/>
                        <a:ext cx="192246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Schematic: State Register</a:t>
            </a:r>
            <a:endParaRPr lang="en-US" sz="4400" dirty="0">
              <a:solidFill>
                <a:schemeClr val="bg1"/>
              </a:solidFill>
              <a:latin typeface="+mj-lt"/>
            </a:endParaRPr>
          </a:p>
        </p:txBody>
      </p:sp>
    </p:spTree>
    <p:extLst>
      <p:ext uri="{BB962C8B-B14F-4D97-AF65-F5344CB8AC3E}">
        <p14:creationId xmlns:p14="http://schemas.microsoft.com/office/powerpoint/2010/main" val="54328272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557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4093365772"/>
              </p:ext>
            </p:extLst>
          </p:nvPr>
        </p:nvGraphicFramePr>
        <p:xfrm>
          <a:off x="685800" y="1344612"/>
          <a:ext cx="6030913" cy="3989388"/>
        </p:xfrm>
        <a:graphic>
          <a:graphicData uri="http://schemas.openxmlformats.org/presentationml/2006/ole">
            <mc:AlternateContent xmlns:mc="http://schemas.openxmlformats.org/markup-compatibility/2006">
              <mc:Choice xmlns:v="urn:schemas-microsoft-com:vml" Requires="v">
                <p:oleObj spid="_x0000_s156730" name="VISIO" r:id="rId5" imgW="2461680" imgH="1628640" progId="Visio.Drawing.6">
                  <p:embed/>
                </p:oleObj>
              </mc:Choice>
              <mc:Fallback>
                <p:oleObj name="VISIO" r:id="rId5" imgW="2461680" imgH="162864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44612"/>
                        <a:ext cx="6030913"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Schematic: Next State Logic</a:t>
            </a:r>
            <a:endParaRPr lang="en-US" sz="4400" dirty="0">
              <a:solidFill>
                <a:schemeClr val="bg1"/>
              </a:solidFill>
              <a:latin typeface="+mj-lt"/>
            </a:endParaRPr>
          </a:p>
        </p:txBody>
      </p:sp>
    </p:spTree>
    <p:extLst>
      <p:ext uri="{BB962C8B-B14F-4D97-AF65-F5344CB8AC3E}">
        <p14:creationId xmlns:p14="http://schemas.microsoft.com/office/powerpoint/2010/main" val="68659886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7620" name="Object 4"/>
          <p:cNvGraphicFramePr>
            <a:graphicFrameLocks noGrp="1" noChangeAspect="1"/>
          </p:cNvGraphicFramePr>
          <p:nvPr>
            <p:ph sz="half" idx="4294967295"/>
            <p:custDataLst>
              <p:tags r:id="rId2"/>
            </p:custDataLst>
          </p:nvPr>
        </p:nvGraphicFramePr>
        <p:xfrm>
          <a:off x="685800" y="1371600"/>
          <a:ext cx="8458200" cy="3937000"/>
        </p:xfrm>
        <a:graphic>
          <a:graphicData uri="http://schemas.openxmlformats.org/presentationml/2006/ole">
            <mc:AlternateContent xmlns:mc="http://schemas.openxmlformats.org/markup-compatibility/2006">
              <mc:Choice xmlns:v="urn:schemas-microsoft-com:vml" Requires="v">
                <p:oleObj spid="_x0000_s157754" name="VISIO" r:id="rId5" imgW="3498840" imgH="1628640" progId="Visio.Drawing.6">
                  <p:embed/>
                </p:oleObj>
              </mc:Choice>
              <mc:Fallback>
                <p:oleObj name="VISIO" r:id="rId5" imgW="3498840" imgH="162864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71600"/>
                        <a:ext cx="8458200" cy="3937000"/>
                      </a:xfrm>
                      <a:prstGeom prst="rect">
                        <a:avLst/>
                      </a:prstGeom>
                    </p:spPr>
                  </p:pic>
                </p:oleObj>
              </mc:Fallback>
            </mc:AlternateContent>
          </a:graphicData>
        </a:graphic>
      </p:graphicFrame>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Schematic: Output Logic</a:t>
            </a:r>
            <a:endParaRPr lang="en-US" sz="4400" dirty="0">
              <a:solidFill>
                <a:schemeClr val="bg1"/>
              </a:solidFill>
              <a:latin typeface="+mj-lt"/>
            </a:endParaRPr>
          </a:p>
        </p:txBody>
      </p:sp>
    </p:spTree>
    <p:extLst>
      <p:ext uri="{BB962C8B-B14F-4D97-AF65-F5344CB8AC3E}">
        <p14:creationId xmlns:p14="http://schemas.microsoft.com/office/powerpoint/2010/main" val="186720907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8644"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999151602"/>
              </p:ext>
            </p:extLst>
          </p:nvPr>
        </p:nvGraphicFramePr>
        <p:xfrm>
          <a:off x="457200" y="1143000"/>
          <a:ext cx="8839200" cy="3295650"/>
        </p:xfrm>
        <a:graphic>
          <a:graphicData uri="http://schemas.openxmlformats.org/presentationml/2006/ole">
            <mc:AlternateContent xmlns:mc="http://schemas.openxmlformats.org/markup-compatibility/2006">
              <mc:Choice xmlns:v="urn:schemas-microsoft-com:vml" Requires="v">
                <p:oleObj spid="_x0000_s158834" name="VISIO" r:id="rId6" imgW="5529240" imgH="2543040" progId="Visio.Drawing.6">
                  <p:embed/>
                </p:oleObj>
              </mc:Choice>
              <mc:Fallback>
                <p:oleObj name="VISIO" r:id="rId6" imgW="5529240" imgH="254304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143000"/>
                        <a:ext cx="8839200" cy="3295650"/>
                      </a:xfrm>
                      <a:prstGeom prst="rect">
                        <a:avLst/>
                      </a:prstGeom>
                    </p:spPr>
                  </p:pic>
                </p:oleObj>
              </mc:Fallback>
            </mc:AlternateContent>
          </a:graphicData>
        </a:graphic>
      </p:graphicFrame>
      <p:graphicFrame>
        <p:nvGraphicFramePr>
          <p:cNvPr id="1008645" name="Object 5"/>
          <p:cNvGraphicFramePr>
            <a:graphicFrameLocks noGrp="1" noChangeAspect="1"/>
          </p:cNvGraphicFramePr>
          <p:nvPr>
            <p:ph idx="4294967295"/>
            <p:custDataLst>
              <p:tags r:id="rId3"/>
            </p:custDataLst>
            <p:extLst>
              <p:ext uri="{D42A27DB-BD31-4B8C-83A1-F6EECF244321}">
                <p14:modId xmlns:p14="http://schemas.microsoft.com/office/powerpoint/2010/main" val="4201977697"/>
              </p:ext>
            </p:extLst>
          </p:nvPr>
        </p:nvGraphicFramePr>
        <p:xfrm>
          <a:off x="3810000" y="4343400"/>
          <a:ext cx="2209800" cy="2201862"/>
        </p:xfrm>
        <a:graphic>
          <a:graphicData uri="http://schemas.openxmlformats.org/presentationml/2006/ole">
            <mc:AlternateContent xmlns:mc="http://schemas.openxmlformats.org/markup-compatibility/2006">
              <mc:Choice xmlns:v="urn:schemas-microsoft-com:vml" Requires="v">
                <p:oleObj spid="_x0000_s158835" name="VISIO" r:id="rId8" imgW="2000160" imgH="1992960" progId="Visio.Drawing.6">
                  <p:embed/>
                </p:oleObj>
              </mc:Choice>
              <mc:Fallback>
                <p:oleObj name="VISIO" r:id="rId8" imgW="2000160" imgH="19929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343400"/>
                        <a:ext cx="2209800" cy="22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Timing Diagram</a:t>
            </a:r>
            <a:endParaRPr lang="en-US" sz="4400" dirty="0">
              <a:solidFill>
                <a:schemeClr val="bg1"/>
              </a:solidFill>
              <a:latin typeface="+mj-lt"/>
            </a:endParaRPr>
          </a:p>
        </p:txBody>
      </p:sp>
    </p:spTree>
    <p:extLst>
      <p:ext uri="{BB962C8B-B14F-4D97-AF65-F5344CB8AC3E}">
        <p14:creationId xmlns:p14="http://schemas.microsoft.com/office/powerpoint/2010/main" val="111679471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9" name="Rectangle 5"/>
          <p:cNvSpPr>
            <a:spLocks noChangeArrowheads="1"/>
          </p:cNvSpPr>
          <p:nvPr>
            <p:custDataLst>
              <p:tags r:id="rId1"/>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Binary</a:t>
            </a:r>
            <a:r>
              <a:rPr lang="en-US" sz="3200" dirty="0">
                <a:latin typeface="Times New Roman" pitchFamily="18" charset="0"/>
                <a:cs typeface="Arial" charset="0"/>
              </a:rPr>
              <a:t> encoding: </a:t>
            </a:r>
            <a:endParaRPr lang="en-US" sz="3200" dirty="0" smtClean="0">
              <a:latin typeface="Times New Roman" pitchFamily="18" charset="0"/>
              <a:cs typeface="Arial" charset="0"/>
            </a:endParaRPr>
          </a:p>
          <a:p>
            <a:pPr marL="742950" lvl="1" indent="-285750">
              <a:spcBef>
                <a:spcPct val="20000"/>
              </a:spcBef>
              <a:buFontTx/>
              <a:buChar char="–"/>
            </a:pPr>
            <a:r>
              <a:rPr lang="en-US" sz="2600" dirty="0" smtClean="0">
                <a:latin typeface="Times New Roman" pitchFamily="18" charset="0"/>
                <a:cs typeface="Arial" charset="0"/>
              </a:rPr>
              <a:t>i.e</a:t>
            </a:r>
            <a:r>
              <a:rPr lang="en-US" sz="2600" dirty="0">
                <a:latin typeface="Times New Roman" pitchFamily="18" charset="0"/>
                <a:cs typeface="Arial" charset="0"/>
              </a:rPr>
              <a:t>., for four states, 00, 01, 10, 11</a:t>
            </a:r>
          </a:p>
          <a:p>
            <a:pPr marL="342900" indent="-342900">
              <a:spcBef>
                <a:spcPct val="20000"/>
              </a:spcBef>
              <a:buFontTx/>
              <a:buChar char="•"/>
            </a:pPr>
            <a:r>
              <a:rPr lang="en-US" sz="3200" b="1" dirty="0">
                <a:latin typeface="Times New Roman" pitchFamily="18" charset="0"/>
                <a:cs typeface="Arial" charset="0"/>
              </a:rPr>
              <a:t>One-hot</a:t>
            </a:r>
            <a:r>
              <a:rPr lang="en-US" sz="3200" dirty="0">
                <a:latin typeface="Times New Roman" pitchFamily="18" charset="0"/>
                <a:cs typeface="Arial" charset="0"/>
              </a:rPr>
              <a:t> encoding</a:t>
            </a:r>
          </a:p>
          <a:p>
            <a:pPr marL="742950" lvl="1" indent="-285750">
              <a:spcBef>
                <a:spcPct val="20000"/>
              </a:spcBef>
              <a:buFontTx/>
              <a:buChar char="–"/>
            </a:pPr>
            <a:r>
              <a:rPr lang="en-US" sz="2600" dirty="0">
                <a:latin typeface="Times New Roman" pitchFamily="18" charset="0"/>
                <a:cs typeface="Arial" charset="0"/>
              </a:rPr>
              <a:t>One state bit per state</a:t>
            </a:r>
          </a:p>
          <a:p>
            <a:pPr marL="742950" lvl="1" indent="-285750">
              <a:spcBef>
                <a:spcPct val="20000"/>
              </a:spcBef>
              <a:buFontTx/>
              <a:buChar char="–"/>
            </a:pPr>
            <a:r>
              <a:rPr lang="en-US" sz="2600" dirty="0">
                <a:latin typeface="Times New Roman" pitchFamily="18" charset="0"/>
                <a:cs typeface="Arial" charset="0"/>
              </a:rPr>
              <a:t>Only one state bit </a:t>
            </a:r>
            <a:r>
              <a:rPr lang="en-US" sz="2600" dirty="0" smtClean="0">
                <a:latin typeface="Times New Roman" pitchFamily="18" charset="0"/>
                <a:cs typeface="Arial" charset="0"/>
              </a:rPr>
              <a:t>HIGH </a:t>
            </a:r>
            <a:r>
              <a:rPr lang="en-US" sz="2600" dirty="0">
                <a:latin typeface="Times New Roman" pitchFamily="18" charset="0"/>
                <a:cs typeface="Arial" charset="0"/>
              </a:rPr>
              <a:t>at once</a:t>
            </a:r>
          </a:p>
          <a:p>
            <a:pPr marL="742950" lvl="1" indent="-285750">
              <a:spcBef>
                <a:spcPct val="20000"/>
              </a:spcBef>
              <a:buFontTx/>
              <a:buChar char="–"/>
            </a:pPr>
            <a:r>
              <a:rPr lang="en-US" sz="2600" dirty="0" smtClean="0">
                <a:latin typeface="Times New Roman" pitchFamily="18" charset="0"/>
                <a:cs typeface="Arial" charset="0"/>
              </a:rPr>
              <a:t>i.e</a:t>
            </a:r>
            <a:r>
              <a:rPr lang="en-US" sz="2600" dirty="0">
                <a:latin typeface="Times New Roman" pitchFamily="18" charset="0"/>
                <a:cs typeface="Arial" charset="0"/>
              </a:rPr>
              <a:t>., for </a:t>
            </a:r>
            <a:r>
              <a:rPr lang="en-US" sz="2600" dirty="0" smtClean="0">
                <a:latin typeface="Times New Roman" pitchFamily="18" charset="0"/>
                <a:cs typeface="Arial" charset="0"/>
              </a:rPr>
              <a:t>4 </a:t>
            </a:r>
            <a:r>
              <a:rPr lang="en-US" sz="2600" dirty="0">
                <a:latin typeface="Times New Roman" pitchFamily="18" charset="0"/>
                <a:cs typeface="Arial" charset="0"/>
              </a:rPr>
              <a:t>states, 0001, 0010, 0100, 1000</a:t>
            </a:r>
          </a:p>
          <a:p>
            <a:pPr marL="742950" lvl="1" indent="-285750">
              <a:spcBef>
                <a:spcPct val="20000"/>
              </a:spcBef>
              <a:buFontTx/>
              <a:buChar char="–"/>
            </a:pPr>
            <a:r>
              <a:rPr lang="en-US" sz="2600" dirty="0">
                <a:latin typeface="Times New Roman" pitchFamily="18" charset="0"/>
                <a:cs typeface="Arial" charset="0"/>
              </a:rPr>
              <a:t>Requires more flip-flops</a:t>
            </a:r>
          </a:p>
          <a:p>
            <a:pPr marL="742950" lvl="1" indent="-285750">
              <a:spcBef>
                <a:spcPct val="20000"/>
              </a:spcBef>
              <a:buFontTx/>
              <a:buChar char="–"/>
            </a:pPr>
            <a:r>
              <a:rPr lang="en-US" sz="2600" dirty="0">
                <a:latin typeface="Times New Roman" pitchFamily="18" charset="0"/>
                <a:cs typeface="Arial" charset="0"/>
              </a:rPr>
              <a:t>Often next state and output logic is simpler</a:t>
            </a: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State Encoding</a:t>
            </a:r>
            <a:endParaRPr lang="en-US" sz="4400" dirty="0">
              <a:solidFill>
                <a:schemeClr val="bg1"/>
              </a:solidFill>
              <a:latin typeface="+mj-lt"/>
            </a:endParaRPr>
          </a:p>
        </p:txBody>
      </p:sp>
    </p:spTree>
    <p:extLst>
      <p:ext uri="{BB962C8B-B14F-4D97-AF65-F5344CB8AC3E}">
        <p14:creationId xmlns:p14="http://schemas.microsoft.com/office/powerpoint/2010/main" val="242565849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1" name="Rectangle 3"/>
          <p:cNvSpPr>
            <a:spLocks noChangeArrowheads="1"/>
          </p:cNvSpPr>
          <p:nvPr>
            <p:custDataLst>
              <p:tags r:id="rId1"/>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smtClean="0">
                <a:latin typeface="Times New Roman" pitchFamily="18" charset="0"/>
                <a:cs typeface="Arial" charset="0"/>
              </a:rPr>
              <a:t>Alyssa P. Hacker has a snail that crawls down a paper tape with 1’s and 0’s on it. The snail smiles whenever the last two digits it has crawled over are 01.  Design Moore and Mealy FSMs of the snail’s brain.</a:t>
            </a:r>
            <a:endParaRPr lang="en-US" sz="24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Moore vs. Mealy FSM</a:t>
            </a:r>
            <a:endParaRPr lang="en-US" sz="4400" dirty="0">
              <a:solidFill>
                <a:schemeClr val="bg1"/>
              </a:solidFill>
              <a:latin typeface="+mj-lt"/>
            </a:endParaRPr>
          </a:p>
        </p:txBody>
      </p:sp>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362200"/>
            <a:ext cx="21082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34106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21" name="Rectangle 9"/>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1400" dirty="0">
              <a:latin typeface="Times New Roman" pitchFamily="18" charset="0"/>
              <a:cs typeface="Arial" charset="0"/>
            </a:endParaRPr>
          </a:p>
          <a:p>
            <a:pPr marL="342900" indent="-342900">
              <a:spcBef>
                <a:spcPct val="20000"/>
              </a:spcBef>
            </a:pPr>
            <a:endParaRPr lang="en-US" sz="2000" dirty="0" smtClean="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endParaRPr lang="en-US" sz="2000" dirty="0" smtClean="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endParaRPr lang="en-US" sz="2000" dirty="0" smtClean="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r>
              <a:rPr lang="en-US" sz="2000" dirty="0" smtClean="0">
                <a:latin typeface="Times New Roman" pitchFamily="18" charset="0"/>
                <a:cs typeface="Arial" charset="0"/>
              </a:rPr>
              <a:t>Mealy </a:t>
            </a:r>
            <a:r>
              <a:rPr lang="en-US" sz="2000" dirty="0">
                <a:latin typeface="Times New Roman" pitchFamily="18" charset="0"/>
                <a:cs typeface="Arial" charset="0"/>
              </a:rPr>
              <a:t>FSM: arcs indicate input/output</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State Transition Diagrams</a:t>
            </a:r>
            <a:endParaRPr lang="en-US" sz="4400" dirty="0">
              <a:solidFill>
                <a:schemeClr val="bg1"/>
              </a:solidFill>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10793193"/>
              </p:ext>
            </p:extLst>
          </p:nvPr>
        </p:nvGraphicFramePr>
        <p:xfrm>
          <a:off x="990599" y="1371600"/>
          <a:ext cx="3873062" cy="2133600"/>
        </p:xfrm>
        <a:graphic>
          <a:graphicData uri="http://schemas.openxmlformats.org/presentationml/2006/ole">
            <mc:AlternateContent xmlns:mc="http://schemas.openxmlformats.org/markup-compatibility/2006">
              <mc:Choice xmlns:v="urn:schemas-microsoft-com:vml" Requires="v">
                <p:oleObj spid="_x0000_s160830" name="VISIO" r:id="rId5" imgW="2339280" imgH="1289160" progId="Visio.Drawing.6">
                  <p:embed/>
                </p:oleObj>
              </mc:Choice>
              <mc:Fallback>
                <p:oleObj name="VISIO" r:id="rId5" imgW="2339280" imgH="1289160" progId="Visio.Drawing.6">
                  <p:embed/>
                  <p:pic>
                    <p:nvPicPr>
                      <p:cNvPr id="0" name=""/>
                      <p:cNvPicPr/>
                      <p:nvPr/>
                    </p:nvPicPr>
                    <p:blipFill>
                      <a:blip r:embed="rId6"/>
                      <a:stretch>
                        <a:fillRect/>
                      </a:stretch>
                    </p:blipFill>
                    <p:spPr>
                      <a:xfrm>
                        <a:off x="990599" y="1371600"/>
                        <a:ext cx="3873062" cy="2133600"/>
                      </a:xfrm>
                      <a:prstGeom prst="rect">
                        <a:avLst/>
                      </a:prstGeom>
                    </p:spPr>
                  </p:pic>
                </p:oleObj>
              </mc:Fallback>
            </mc:AlternateContent>
          </a:graphicData>
        </a:graphic>
      </p:graphicFrame>
      <p:pic>
        <p:nvPicPr>
          <p:cNvPr id="16077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3657600"/>
            <a:ext cx="246738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48891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9412" name="Group 4"/>
          <p:cNvGraphicFramePr>
            <a:graphicFrameLocks noGrp="1"/>
          </p:cNvGraphicFramePr>
          <p:nvPr>
            <p:ph sz="half" idx="4294967295"/>
            <p:custDataLst>
              <p:tags r:id="rId1"/>
            </p:custDataLst>
            <p:extLst>
              <p:ext uri="{D42A27DB-BD31-4B8C-83A1-F6EECF244321}">
                <p14:modId xmlns:p14="http://schemas.microsoft.com/office/powerpoint/2010/main" val="3094179296"/>
              </p:ext>
            </p:extLst>
          </p:nvPr>
        </p:nvGraphicFramePr>
        <p:xfrm>
          <a:off x="1295400" y="1447800"/>
          <a:ext cx="4114800" cy="3656013"/>
        </p:xfrm>
        <a:graphic>
          <a:graphicData uri="http://schemas.openxmlformats.org/drawingml/2006/table">
            <a:tbl>
              <a:tblPr/>
              <a:tblGrid>
                <a:gridCol w="762000"/>
                <a:gridCol w="762000"/>
                <a:gridCol w="990600"/>
                <a:gridCol w="838200"/>
                <a:gridCol w="762000"/>
              </a:tblGrid>
              <a:tr h="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cs typeface="Arial" charset="0"/>
                        </a:rPr>
                        <a:t>S</a:t>
                      </a:r>
                      <a:r>
                        <a:rPr kumimoji="0" lang="en-US" sz="20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cs typeface="Arial" charset="0"/>
                        </a:rPr>
                        <a:t>S</a:t>
                      </a:r>
                      <a:r>
                        <a:rPr kumimoji="0" lang="en-US" sz="2000" b="0" i="0" u="none" strike="noStrike" cap="none" normalizeH="0" baseline="-25000" smtClean="0">
                          <a:ln>
                            <a:noFill/>
                          </a:ln>
                          <a:solidFill>
                            <a:schemeClr val="tx1"/>
                          </a:solidFill>
                          <a:effectLst/>
                          <a:latin typeface="Times New Roman" pitchFamily="18" charset="0"/>
                          <a:cs typeface="Arial" charset="0"/>
                        </a:rPr>
                        <a:t>0</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A</a:t>
                      </a:r>
                      <a:endParaRPr kumimoji="0" lang="en-US" sz="2000" b="0" i="1" u="none" strike="noStrike" cap="none" normalizeH="0" baseline="-2500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S</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S</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9515" name="Group 107"/>
          <p:cNvGraphicFramePr>
            <a:graphicFrameLocks noGrp="1"/>
          </p:cNvGraphicFramePr>
          <p:nvPr>
            <p:ph sz="half" idx="4294967295"/>
            <p:custDataLst>
              <p:tags r:id="rId2"/>
            </p:custDataLst>
            <p:extLst>
              <p:ext uri="{D42A27DB-BD31-4B8C-83A1-F6EECF244321}">
                <p14:modId xmlns:p14="http://schemas.microsoft.com/office/powerpoint/2010/main" val="3603286893"/>
              </p:ext>
            </p:extLst>
          </p:nvPr>
        </p:nvGraphicFramePr>
        <p:xfrm>
          <a:off x="6019800" y="1600200"/>
          <a:ext cx="2514600" cy="2297113"/>
        </p:xfrm>
        <a:graphic>
          <a:graphicData uri="http://schemas.openxmlformats.org/drawingml/2006/table">
            <a:tbl>
              <a:tblPr/>
              <a:tblGrid>
                <a:gridCol w="838200"/>
                <a:gridCol w="1676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941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Moore FSM State Transition Table</a:t>
            </a:r>
            <a:endParaRPr lang="en-US" sz="4400" dirty="0">
              <a:solidFill>
                <a:schemeClr val="bg1"/>
              </a:solidFill>
              <a:latin typeface="+mj-lt"/>
            </a:endParaRPr>
          </a:p>
        </p:txBody>
      </p:sp>
    </p:spTree>
    <p:extLst>
      <p:ext uri="{BB962C8B-B14F-4D97-AF65-F5344CB8AC3E}">
        <p14:creationId xmlns:p14="http://schemas.microsoft.com/office/powerpoint/2010/main" val="263996541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9412" name="Group 4"/>
          <p:cNvGraphicFramePr>
            <a:graphicFrameLocks noGrp="1"/>
          </p:cNvGraphicFramePr>
          <p:nvPr>
            <p:ph sz="half" idx="4294967295"/>
            <p:custDataLst>
              <p:tags r:id="rId1"/>
            </p:custDataLst>
            <p:extLst>
              <p:ext uri="{D42A27DB-BD31-4B8C-83A1-F6EECF244321}">
                <p14:modId xmlns:p14="http://schemas.microsoft.com/office/powerpoint/2010/main" val="1305044350"/>
              </p:ext>
            </p:extLst>
          </p:nvPr>
        </p:nvGraphicFramePr>
        <p:xfrm>
          <a:off x="1295400" y="1447800"/>
          <a:ext cx="4114800" cy="3656013"/>
        </p:xfrm>
        <a:graphic>
          <a:graphicData uri="http://schemas.openxmlformats.org/drawingml/2006/table">
            <a:tbl>
              <a:tblPr/>
              <a:tblGrid>
                <a:gridCol w="762000"/>
                <a:gridCol w="762000"/>
                <a:gridCol w="990600"/>
                <a:gridCol w="838200"/>
                <a:gridCol w="762000"/>
              </a:tblGrid>
              <a:tr h="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cs typeface="Arial" charset="0"/>
                        </a:rPr>
                        <a:t>S</a:t>
                      </a:r>
                      <a:r>
                        <a:rPr kumimoji="0" lang="en-US" sz="20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S</a:t>
                      </a:r>
                      <a:r>
                        <a:rPr kumimoji="0" lang="en-US" sz="20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A</a:t>
                      </a:r>
                      <a:endParaRPr kumimoji="0" lang="en-US" sz="2000" b="0" i="1" u="none" strike="noStrike" cap="none" normalizeH="0" baseline="-2500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S</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S</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9515" name="Group 107"/>
          <p:cNvGraphicFramePr>
            <a:graphicFrameLocks noGrp="1"/>
          </p:cNvGraphicFramePr>
          <p:nvPr>
            <p:ph sz="half" idx="4294967295"/>
            <p:custDataLst>
              <p:tags r:id="rId2"/>
            </p:custDataLst>
            <p:extLst>
              <p:ext uri="{D42A27DB-BD31-4B8C-83A1-F6EECF244321}">
                <p14:modId xmlns:p14="http://schemas.microsoft.com/office/powerpoint/2010/main" val="384069357"/>
              </p:ext>
            </p:extLst>
          </p:nvPr>
        </p:nvGraphicFramePr>
        <p:xfrm>
          <a:off x="6019800" y="1600200"/>
          <a:ext cx="2514600" cy="2297113"/>
        </p:xfrm>
        <a:graphic>
          <a:graphicData uri="http://schemas.openxmlformats.org/drawingml/2006/table">
            <a:tbl>
              <a:tblPr/>
              <a:tblGrid>
                <a:gridCol w="838200"/>
                <a:gridCol w="1676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941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Moore FSM State Transition Table</a:t>
            </a:r>
            <a:endParaRPr lang="en-US" sz="4400" dirty="0">
              <a:solidFill>
                <a:schemeClr val="bg1"/>
              </a:solidFill>
              <a:latin typeface="+mj-lt"/>
            </a:endParaRPr>
          </a:p>
        </p:txBody>
      </p:sp>
      <p:sp>
        <p:nvSpPr>
          <p:cNvPr id="6" name="Rectangle 44"/>
          <p:cNvSpPr>
            <a:spLocks noChangeArrowheads="1"/>
          </p:cNvSpPr>
          <p:nvPr>
            <p:custDataLst>
              <p:tags r:id="rId4"/>
            </p:custDataLst>
          </p:nvPr>
        </p:nvSpPr>
        <p:spPr bwMode="auto">
          <a:xfrm>
            <a:off x="2743200" y="5486400"/>
            <a:ext cx="167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smtClean="0">
                <a:latin typeface="Times New Roman" pitchFamily="18" charset="0"/>
                <a:cs typeface="Arial" charset="0"/>
              </a:rPr>
              <a:t>S</a:t>
            </a:r>
            <a:r>
              <a:rPr lang="en-US" sz="2400" baseline="-25000" dirty="0" smtClean="0">
                <a:latin typeface="Times New Roman" pitchFamily="18" charset="0"/>
                <a:cs typeface="Arial" charset="0"/>
              </a:rPr>
              <a:t>1</a:t>
            </a:r>
            <a:r>
              <a:rPr lang="en-US" sz="2400" baseline="30000" dirty="0" smtClean="0">
                <a:latin typeface="Courier (W1)" pitchFamily="49" charset="0"/>
                <a:cs typeface="Arial" charset="0"/>
              </a:rPr>
              <a:t>’</a:t>
            </a:r>
            <a:r>
              <a:rPr lang="en-US" sz="2400" i="1" dirty="0" smtClean="0">
                <a:latin typeface="Times New Roman" pitchFamily="18" charset="0"/>
                <a:cs typeface="Arial" charset="0"/>
              </a:rPr>
              <a:t> </a:t>
            </a:r>
            <a:r>
              <a:rPr lang="en-US" sz="2400" i="1" dirty="0">
                <a:latin typeface="Times New Roman" pitchFamily="18" charset="0"/>
                <a:cs typeface="Arial" charset="0"/>
              </a:rPr>
              <a:t>= </a:t>
            </a:r>
            <a:r>
              <a:rPr lang="en-US" sz="2400" i="1" dirty="0" smtClean="0">
                <a:latin typeface="Times New Roman" pitchFamily="18" charset="0"/>
                <a:cs typeface="Arial" charset="0"/>
              </a:rPr>
              <a:t>S</a:t>
            </a:r>
            <a:r>
              <a:rPr lang="en-US" sz="2400" baseline="-25000" dirty="0" smtClean="0">
                <a:latin typeface="Times New Roman" pitchFamily="18" charset="0"/>
                <a:cs typeface="Arial" charset="0"/>
              </a:rPr>
              <a:t>0</a:t>
            </a:r>
            <a:r>
              <a:rPr lang="en-US" sz="2400" i="1" dirty="0" smtClean="0">
                <a:latin typeface="Times New Roman" pitchFamily="18" charset="0"/>
                <a:cs typeface="Arial" charset="0"/>
              </a:rPr>
              <a:t>A</a:t>
            </a:r>
          </a:p>
          <a:p>
            <a:pPr marL="342900" indent="-342900">
              <a:spcBef>
                <a:spcPct val="20000"/>
              </a:spcBef>
            </a:pPr>
            <a:r>
              <a:rPr lang="en-US" sz="2400" i="1" dirty="0" smtClean="0">
                <a:latin typeface="Times New Roman" pitchFamily="18" charset="0"/>
                <a:cs typeface="Arial" charset="0"/>
              </a:rPr>
              <a:t>S</a:t>
            </a:r>
            <a:r>
              <a:rPr lang="en-US" sz="2400" baseline="-25000" dirty="0" smtClean="0">
                <a:latin typeface="Times New Roman" pitchFamily="18" charset="0"/>
                <a:cs typeface="Arial" charset="0"/>
              </a:rPr>
              <a:t>0</a:t>
            </a:r>
            <a:r>
              <a:rPr lang="en-US" sz="2400" baseline="30000" dirty="0" smtClean="0">
                <a:latin typeface="Courier (W1)" pitchFamily="49" charset="0"/>
                <a:cs typeface="Arial" charset="0"/>
              </a:rPr>
              <a:t>’</a:t>
            </a:r>
            <a:r>
              <a:rPr lang="en-US" sz="2400" i="1" dirty="0" smtClean="0">
                <a:latin typeface="Times New Roman" pitchFamily="18" charset="0"/>
                <a:cs typeface="Arial" charset="0"/>
              </a:rPr>
              <a:t> </a:t>
            </a:r>
            <a:r>
              <a:rPr lang="en-US" sz="2400" i="1" dirty="0">
                <a:latin typeface="Times New Roman" pitchFamily="18" charset="0"/>
                <a:cs typeface="Arial" charset="0"/>
              </a:rPr>
              <a:t>= </a:t>
            </a:r>
            <a:r>
              <a:rPr lang="en-US" sz="2400" i="1" dirty="0" smtClean="0">
                <a:latin typeface="Times New Roman" pitchFamily="18" charset="0"/>
                <a:cs typeface="Arial" charset="0"/>
              </a:rPr>
              <a:t>A</a:t>
            </a:r>
            <a:endParaRPr lang="en-US" sz="2400" i="1" baseline="-25000" dirty="0">
              <a:latin typeface="Times New Roman" pitchFamily="18" charset="0"/>
              <a:cs typeface="Arial" charset="0"/>
            </a:endParaRPr>
          </a:p>
        </p:txBody>
      </p:sp>
      <p:sp>
        <p:nvSpPr>
          <p:cNvPr id="7" name="Line 72"/>
          <p:cNvSpPr>
            <a:spLocks noChangeShapeType="1"/>
          </p:cNvSpPr>
          <p:nvPr>
            <p:custDataLst>
              <p:tags r:id="rId5"/>
            </p:custDataLst>
          </p:nvPr>
        </p:nvSpPr>
        <p:spPr bwMode="auto">
          <a:xfrm>
            <a:off x="3581400" y="6019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45355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7444"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The state of a circuit influences its future behavior</a:t>
            </a:r>
          </a:p>
          <a:p>
            <a:pPr marL="342900" indent="-342900">
              <a:spcBef>
                <a:spcPct val="20000"/>
              </a:spcBef>
              <a:buFontTx/>
              <a:buChar char="•"/>
            </a:pPr>
            <a:r>
              <a:rPr lang="en-US" sz="3200" dirty="0">
                <a:latin typeface="Times New Roman" pitchFamily="18" charset="0"/>
                <a:cs typeface="Arial" charset="0"/>
              </a:rPr>
              <a:t>State elements store state</a:t>
            </a:r>
          </a:p>
          <a:p>
            <a:pPr marL="742950" lvl="1" indent="-285750">
              <a:spcBef>
                <a:spcPct val="20000"/>
              </a:spcBef>
              <a:buFontTx/>
              <a:buChar char="–"/>
            </a:pPr>
            <a:r>
              <a:rPr lang="en-US" sz="2800" dirty="0" err="1">
                <a:latin typeface="Times New Roman" pitchFamily="18" charset="0"/>
                <a:cs typeface="Arial" charset="0"/>
              </a:rPr>
              <a:t>Bistable</a:t>
            </a:r>
            <a:r>
              <a:rPr lang="en-US" sz="2800" dirty="0">
                <a:latin typeface="Times New Roman" pitchFamily="18" charset="0"/>
                <a:cs typeface="Arial" charset="0"/>
              </a:rPr>
              <a:t> circuit</a:t>
            </a:r>
          </a:p>
          <a:p>
            <a:pPr marL="742950" lvl="1" indent="-285750">
              <a:spcBef>
                <a:spcPct val="20000"/>
              </a:spcBef>
              <a:buFontTx/>
              <a:buChar char="–"/>
            </a:pPr>
            <a:r>
              <a:rPr lang="en-US" sz="2800" dirty="0">
                <a:latin typeface="Times New Roman" pitchFamily="18" charset="0"/>
                <a:cs typeface="Arial" charset="0"/>
              </a:rPr>
              <a:t>SR Latch</a:t>
            </a:r>
          </a:p>
          <a:p>
            <a:pPr marL="742950" lvl="1" indent="-285750">
              <a:spcBef>
                <a:spcPct val="20000"/>
              </a:spcBef>
              <a:buFontTx/>
              <a:buChar char="–"/>
            </a:pPr>
            <a:r>
              <a:rPr lang="en-US" sz="2800" dirty="0">
                <a:latin typeface="Times New Roman" pitchFamily="18" charset="0"/>
                <a:cs typeface="Arial" charset="0"/>
              </a:rPr>
              <a:t>D Latch</a:t>
            </a:r>
          </a:p>
          <a:p>
            <a:pPr marL="742950" lvl="1" indent="-285750">
              <a:spcBef>
                <a:spcPct val="20000"/>
              </a:spcBef>
              <a:buFontTx/>
              <a:buChar char="–"/>
            </a:pPr>
            <a:r>
              <a:rPr lang="en-US" sz="2800" dirty="0">
                <a:latin typeface="Times New Roman" pitchFamily="18" charset="0"/>
                <a:cs typeface="Arial" charset="0"/>
              </a:rPr>
              <a:t>D Flip-flop</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State Elements</a:t>
            </a:r>
            <a:endParaRPr lang="en-US" sz="4400" dirty="0">
              <a:solidFill>
                <a:schemeClr val="bg1"/>
              </a:solidFill>
              <a:latin typeface="+mj-lt"/>
            </a:endParaRPr>
          </a:p>
        </p:txBody>
      </p:sp>
    </p:spTree>
    <p:extLst>
      <p:ext uri="{BB962C8B-B14F-4D97-AF65-F5344CB8AC3E}">
        <p14:creationId xmlns:p14="http://schemas.microsoft.com/office/powerpoint/2010/main" val="19516590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1459" name="Group 3"/>
          <p:cNvGraphicFramePr>
            <a:graphicFrameLocks noGrp="1"/>
          </p:cNvGraphicFramePr>
          <p:nvPr>
            <p:ph sz="half" idx="4294967295"/>
            <p:custDataLst>
              <p:tags r:id="rId1"/>
            </p:custDataLst>
            <p:extLst>
              <p:ext uri="{D42A27DB-BD31-4B8C-83A1-F6EECF244321}">
                <p14:modId xmlns:p14="http://schemas.microsoft.com/office/powerpoint/2010/main" val="1033035104"/>
              </p:ext>
            </p:extLst>
          </p:nvPr>
        </p:nvGraphicFramePr>
        <p:xfrm>
          <a:off x="1752600" y="1905000"/>
          <a:ext cx="3124200" cy="2286000"/>
        </p:xfrm>
        <a:graphic>
          <a:graphicData uri="http://schemas.openxmlformats.org/drawingml/2006/table">
            <a:tbl>
              <a:tblPr/>
              <a:tblGrid>
                <a:gridCol w="990600"/>
                <a:gridCol w="914400"/>
                <a:gridCol w="1219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Output</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Y</a:t>
                      </a:r>
                      <a:endParaRPr kumimoji="0" lang="en-US" sz="2400" b="0" i="0" u="none" strike="noStrike" cap="none" normalizeH="0" baseline="-2500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71500" name="Rectangle 44"/>
          <p:cNvSpPr>
            <a:spLocks noChangeArrowheads="1"/>
          </p:cNvSpPr>
          <p:nvPr>
            <p:custDataLst>
              <p:tags r:id="rId2"/>
            </p:custDataLst>
          </p:nvPr>
        </p:nvSpPr>
        <p:spPr bwMode="auto">
          <a:xfrm>
            <a:off x="2514600" y="4419600"/>
            <a:ext cx="167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a:latin typeface="Times New Roman" pitchFamily="18" charset="0"/>
                <a:cs typeface="Arial" charset="0"/>
              </a:rPr>
              <a:t>Y = </a:t>
            </a:r>
            <a:r>
              <a:rPr lang="en-US" sz="2400" i="1" dirty="0" smtClean="0">
                <a:latin typeface="Times New Roman" pitchFamily="18" charset="0"/>
                <a:cs typeface="Arial" charset="0"/>
              </a:rPr>
              <a:t>S</a:t>
            </a:r>
            <a:r>
              <a:rPr lang="en-US" sz="2400" baseline="-25000" dirty="0" smtClean="0">
                <a:latin typeface="Times New Roman" pitchFamily="18" charset="0"/>
                <a:cs typeface="Arial" charset="0"/>
              </a:rPr>
              <a:t>1</a:t>
            </a:r>
            <a:endParaRPr lang="en-US" sz="2400" i="1" baseline="-250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Moore FSM Output Table</a:t>
            </a:r>
            <a:endParaRPr lang="en-US" sz="4400" dirty="0">
              <a:solidFill>
                <a:schemeClr val="bg1"/>
              </a:solidFill>
              <a:latin typeface="+mj-lt"/>
            </a:endParaRPr>
          </a:p>
        </p:txBody>
      </p:sp>
    </p:spTree>
    <p:extLst>
      <p:ext uri="{BB962C8B-B14F-4D97-AF65-F5344CB8AC3E}">
        <p14:creationId xmlns:p14="http://schemas.microsoft.com/office/powerpoint/2010/main" val="223013823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1459" name="Group 3"/>
          <p:cNvGraphicFramePr>
            <a:graphicFrameLocks noGrp="1"/>
          </p:cNvGraphicFramePr>
          <p:nvPr>
            <p:ph sz="half" idx="4294967295"/>
            <p:custDataLst>
              <p:tags r:id="rId1"/>
            </p:custDataLst>
            <p:extLst>
              <p:ext uri="{D42A27DB-BD31-4B8C-83A1-F6EECF244321}">
                <p14:modId xmlns:p14="http://schemas.microsoft.com/office/powerpoint/2010/main" val="1086634302"/>
              </p:ext>
            </p:extLst>
          </p:nvPr>
        </p:nvGraphicFramePr>
        <p:xfrm>
          <a:off x="1752600" y="1905000"/>
          <a:ext cx="3124200" cy="2286000"/>
        </p:xfrm>
        <a:graphic>
          <a:graphicData uri="http://schemas.openxmlformats.org/drawingml/2006/table">
            <a:tbl>
              <a:tblPr/>
              <a:tblGrid>
                <a:gridCol w="990600"/>
                <a:gridCol w="914400"/>
                <a:gridCol w="1219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Output</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Y</a:t>
                      </a:r>
                      <a:endParaRPr kumimoji="0" lang="en-US" sz="2400" b="0" i="0" u="none" strike="noStrike" cap="none" normalizeH="0" baseline="-2500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71500" name="Rectangle 44"/>
          <p:cNvSpPr>
            <a:spLocks noChangeArrowheads="1"/>
          </p:cNvSpPr>
          <p:nvPr>
            <p:custDataLst>
              <p:tags r:id="rId2"/>
            </p:custDataLst>
          </p:nvPr>
        </p:nvSpPr>
        <p:spPr bwMode="auto">
          <a:xfrm>
            <a:off x="2514600" y="4419600"/>
            <a:ext cx="167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a:latin typeface="Times New Roman" pitchFamily="18" charset="0"/>
                <a:cs typeface="Arial" charset="0"/>
              </a:rPr>
              <a:t>Y = </a:t>
            </a:r>
            <a:r>
              <a:rPr lang="en-US" sz="2400" i="1" dirty="0" smtClean="0">
                <a:latin typeface="Times New Roman" pitchFamily="18" charset="0"/>
                <a:cs typeface="Arial" charset="0"/>
              </a:rPr>
              <a:t>S</a:t>
            </a:r>
            <a:r>
              <a:rPr lang="en-US" sz="2400" baseline="-25000" dirty="0" smtClean="0">
                <a:latin typeface="Times New Roman" pitchFamily="18" charset="0"/>
                <a:cs typeface="Arial" charset="0"/>
              </a:rPr>
              <a:t>1</a:t>
            </a:r>
            <a:endParaRPr lang="en-US" sz="2400" i="1" baseline="-250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Moore FSM Output Table</a:t>
            </a:r>
            <a:endParaRPr lang="en-US" sz="4400" dirty="0">
              <a:solidFill>
                <a:schemeClr val="bg1"/>
              </a:solidFill>
              <a:latin typeface="+mj-lt"/>
            </a:endParaRPr>
          </a:p>
        </p:txBody>
      </p:sp>
    </p:spTree>
    <p:extLst>
      <p:ext uri="{BB962C8B-B14F-4D97-AF65-F5344CB8AC3E}">
        <p14:creationId xmlns:p14="http://schemas.microsoft.com/office/powerpoint/2010/main" val="302321833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8119" name="Group 263"/>
          <p:cNvGraphicFramePr>
            <a:graphicFrameLocks noGrp="1"/>
          </p:cNvGraphicFramePr>
          <p:nvPr>
            <p:ph sz="half" idx="4294967295"/>
            <p:custDataLst>
              <p:tags r:id="rId1"/>
            </p:custDataLst>
            <p:extLst>
              <p:ext uri="{D42A27DB-BD31-4B8C-83A1-F6EECF244321}">
                <p14:modId xmlns:p14="http://schemas.microsoft.com/office/powerpoint/2010/main" val="2846018132"/>
              </p:ext>
            </p:extLst>
          </p:nvPr>
        </p:nvGraphicFramePr>
        <p:xfrm>
          <a:off x="1143000" y="1524000"/>
          <a:ext cx="4343399" cy="2621280"/>
        </p:xfrm>
        <a:graphic>
          <a:graphicData uri="http://schemas.openxmlformats.org/drawingml/2006/table">
            <a:tbl>
              <a:tblPr/>
              <a:tblGrid>
                <a:gridCol w="1295400"/>
                <a:gridCol w="838200"/>
                <a:gridCol w="1066799"/>
                <a:gridCol w="1143000"/>
              </a:tblGrid>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Input</a:t>
                      </a:r>
                      <a:endParaRPr kumimoji="0" lang="en-US" sz="2000" b="0" i="1" u="none" strike="noStrike" cap="none" normalizeH="0" baseline="-25000" dirty="0" smtClean="0">
                        <a:ln>
                          <a:noFill/>
                        </a:ln>
                        <a:solidFill>
                          <a:schemeClr val="bg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Next State</a:t>
                      </a:r>
                      <a:endParaRPr kumimoji="0" lang="en-US" sz="2000" b="0" i="0" u="none" strike="noStrike" cap="none" normalizeH="0" baseline="-25000" dirty="0" smtClean="0">
                        <a:ln>
                          <a:noFill/>
                        </a:ln>
                        <a:solidFill>
                          <a:schemeClr val="bg1"/>
                        </a:solidFill>
                        <a:effectLst/>
                        <a:latin typeface="Times New Roman" pitchFamily="18" charset="0"/>
                        <a:cs typeface="Times New Roman" pitchFamily="18"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Output</a:t>
                      </a:r>
                      <a:endParaRPr kumimoji="0" lang="en-US" sz="2000" b="0" i="0" u="none" strike="noStrike" cap="none" normalizeH="0" baseline="-25000" dirty="0" smtClean="0">
                        <a:ln>
                          <a:noFill/>
                        </a:ln>
                        <a:solidFill>
                          <a:schemeClr val="bg1"/>
                        </a:solidFill>
                        <a:effectLst/>
                        <a:latin typeface="Times New Roman" pitchFamily="18" charset="0"/>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cs typeface="Arial" charset="0"/>
                        </a:rPr>
                        <a:t>S</a:t>
                      </a:r>
                      <a:r>
                        <a:rPr kumimoji="0" lang="en-US" sz="2000" b="0" i="0" u="none" strike="noStrike" cap="none" normalizeH="0" baseline="-2500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A</a:t>
                      </a:r>
                      <a:endParaRPr kumimoji="0" lang="en-US" sz="2000" b="0" i="1" u="none" strike="noStrike" cap="none" normalizeH="0" baseline="-2500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S</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Y</a:t>
                      </a:r>
                      <a:endPar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7988" name="Group 132"/>
          <p:cNvGraphicFramePr>
            <a:graphicFrameLocks noGrp="1"/>
          </p:cNvGraphicFramePr>
          <p:nvPr>
            <p:ph sz="half" idx="4294967295"/>
            <p:custDataLst>
              <p:tags r:id="rId2"/>
            </p:custDataLst>
            <p:extLst>
              <p:ext uri="{D42A27DB-BD31-4B8C-83A1-F6EECF244321}">
                <p14:modId xmlns:p14="http://schemas.microsoft.com/office/powerpoint/2010/main" val="3580680101"/>
              </p:ext>
            </p:extLst>
          </p:nvPr>
        </p:nvGraphicFramePr>
        <p:xfrm>
          <a:off x="5943600" y="2133600"/>
          <a:ext cx="2514600" cy="1735138"/>
        </p:xfrm>
        <a:graphic>
          <a:graphicData uri="http://schemas.openxmlformats.org/drawingml/2006/table">
            <a:tbl>
              <a:tblPr/>
              <a:tblGrid>
                <a:gridCol w="838200"/>
                <a:gridCol w="1676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78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1143000" y="68759"/>
            <a:ext cx="7924800" cy="615553"/>
          </a:xfrm>
          <a:prstGeom prst="rect">
            <a:avLst/>
          </a:prstGeom>
          <a:noFill/>
        </p:spPr>
        <p:txBody>
          <a:bodyPr wrap="square" rtlCol="0">
            <a:spAutoFit/>
          </a:bodyPr>
          <a:lstStyle/>
          <a:p>
            <a:r>
              <a:rPr lang="en-US" sz="3400" dirty="0" smtClean="0">
                <a:solidFill>
                  <a:schemeClr val="bg1"/>
                </a:solidFill>
                <a:latin typeface="+mj-lt"/>
              </a:rPr>
              <a:t>Mealy FSM State Transition &amp; Output Table</a:t>
            </a:r>
            <a:endParaRPr lang="en-US" sz="3400" dirty="0">
              <a:solidFill>
                <a:schemeClr val="bg1"/>
              </a:solidFill>
              <a:latin typeface="+mj-lt"/>
            </a:endParaRPr>
          </a:p>
        </p:txBody>
      </p:sp>
    </p:spTree>
    <p:extLst>
      <p:ext uri="{BB962C8B-B14F-4D97-AF65-F5344CB8AC3E}">
        <p14:creationId xmlns:p14="http://schemas.microsoft.com/office/powerpoint/2010/main" val="202015984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8119" name="Group 263"/>
          <p:cNvGraphicFramePr>
            <a:graphicFrameLocks noGrp="1"/>
          </p:cNvGraphicFramePr>
          <p:nvPr>
            <p:ph sz="half" idx="4294967295"/>
            <p:custDataLst>
              <p:tags r:id="rId1"/>
            </p:custDataLst>
            <p:extLst>
              <p:ext uri="{D42A27DB-BD31-4B8C-83A1-F6EECF244321}">
                <p14:modId xmlns:p14="http://schemas.microsoft.com/office/powerpoint/2010/main" val="2190142258"/>
              </p:ext>
            </p:extLst>
          </p:nvPr>
        </p:nvGraphicFramePr>
        <p:xfrm>
          <a:off x="1143000" y="1524000"/>
          <a:ext cx="4343399" cy="2621280"/>
        </p:xfrm>
        <a:graphic>
          <a:graphicData uri="http://schemas.openxmlformats.org/drawingml/2006/table">
            <a:tbl>
              <a:tblPr/>
              <a:tblGrid>
                <a:gridCol w="1295400"/>
                <a:gridCol w="838200"/>
                <a:gridCol w="1066799"/>
                <a:gridCol w="1143000"/>
              </a:tblGrid>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Input</a:t>
                      </a:r>
                      <a:endParaRPr kumimoji="0" lang="en-US" sz="2000" b="0" i="1" u="none" strike="noStrike" cap="none" normalizeH="0" baseline="-25000" dirty="0" smtClean="0">
                        <a:ln>
                          <a:noFill/>
                        </a:ln>
                        <a:solidFill>
                          <a:schemeClr val="bg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Next State</a:t>
                      </a:r>
                      <a:endParaRPr kumimoji="0" lang="en-US" sz="2000" b="0" i="0" u="none" strike="noStrike" cap="none" normalizeH="0" baseline="-25000" dirty="0" smtClean="0">
                        <a:ln>
                          <a:noFill/>
                        </a:ln>
                        <a:solidFill>
                          <a:schemeClr val="bg1"/>
                        </a:solidFill>
                        <a:effectLst/>
                        <a:latin typeface="Times New Roman" pitchFamily="18" charset="0"/>
                        <a:cs typeface="Times New Roman" pitchFamily="18"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Output</a:t>
                      </a:r>
                      <a:endParaRPr kumimoji="0" lang="en-US" sz="2000" b="0" i="0" u="none" strike="noStrike" cap="none" normalizeH="0" baseline="-25000" dirty="0" smtClean="0">
                        <a:ln>
                          <a:noFill/>
                        </a:ln>
                        <a:solidFill>
                          <a:schemeClr val="bg1"/>
                        </a:solidFill>
                        <a:effectLst/>
                        <a:latin typeface="Times New Roman" pitchFamily="18" charset="0"/>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cs typeface="Arial" charset="0"/>
                        </a:rPr>
                        <a:t>S</a:t>
                      </a:r>
                      <a:r>
                        <a:rPr kumimoji="0" lang="en-US" sz="2000" b="0" i="0" u="none" strike="noStrike" cap="none" normalizeH="0" baseline="-2500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A</a:t>
                      </a:r>
                      <a:endParaRPr kumimoji="0" lang="en-US" sz="2000" b="0" i="1" u="none" strike="noStrike" cap="none" normalizeH="0" baseline="-2500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S</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Y</a:t>
                      </a:r>
                      <a:endPar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7988" name="Group 132"/>
          <p:cNvGraphicFramePr>
            <a:graphicFrameLocks noGrp="1"/>
          </p:cNvGraphicFramePr>
          <p:nvPr>
            <p:ph sz="half" idx="4294967295"/>
            <p:custDataLst>
              <p:tags r:id="rId2"/>
            </p:custDataLst>
            <p:extLst>
              <p:ext uri="{D42A27DB-BD31-4B8C-83A1-F6EECF244321}">
                <p14:modId xmlns:p14="http://schemas.microsoft.com/office/powerpoint/2010/main" val="454761240"/>
              </p:ext>
            </p:extLst>
          </p:nvPr>
        </p:nvGraphicFramePr>
        <p:xfrm>
          <a:off x="5943600" y="2133600"/>
          <a:ext cx="2514600" cy="1735138"/>
        </p:xfrm>
        <a:graphic>
          <a:graphicData uri="http://schemas.openxmlformats.org/drawingml/2006/table">
            <a:tbl>
              <a:tblPr/>
              <a:tblGrid>
                <a:gridCol w="838200"/>
                <a:gridCol w="1676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78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1143000" y="68759"/>
            <a:ext cx="7924800" cy="615553"/>
          </a:xfrm>
          <a:prstGeom prst="rect">
            <a:avLst/>
          </a:prstGeom>
          <a:noFill/>
        </p:spPr>
        <p:txBody>
          <a:bodyPr wrap="square" rtlCol="0">
            <a:spAutoFit/>
          </a:bodyPr>
          <a:lstStyle/>
          <a:p>
            <a:r>
              <a:rPr lang="en-US" sz="3400" dirty="0" smtClean="0">
                <a:solidFill>
                  <a:schemeClr val="bg1"/>
                </a:solidFill>
                <a:latin typeface="+mj-lt"/>
              </a:rPr>
              <a:t>Mealy FSM State Transition &amp; Output Table</a:t>
            </a:r>
            <a:endParaRPr lang="en-US" sz="3400" dirty="0">
              <a:solidFill>
                <a:schemeClr val="bg1"/>
              </a:solidFill>
              <a:latin typeface="+mj-lt"/>
            </a:endParaRPr>
          </a:p>
        </p:txBody>
      </p:sp>
    </p:spTree>
    <p:extLst>
      <p:ext uri="{BB962C8B-B14F-4D97-AF65-F5344CB8AC3E}">
        <p14:creationId xmlns:p14="http://schemas.microsoft.com/office/powerpoint/2010/main" val="2810656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Moore FSM Schematic</a:t>
            </a:r>
            <a:endParaRPr lang="en-US" sz="4400" dirty="0">
              <a:solidFill>
                <a:schemeClr val="bg1"/>
              </a:solidFill>
              <a:latin typeface="+mj-lt"/>
            </a:endParaRPr>
          </a:p>
        </p:txBody>
      </p:sp>
      <p:pic>
        <p:nvPicPr>
          <p:cNvPr id="16180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6706" y="1447800"/>
            <a:ext cx="47409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83269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Mealy FSM Schematic</a:t>
            </a:r>
            <a:endParaRPr lang="en-US" sz="4400" dirty="0">
              <a:solidFill>
                <a:schemeClr val="bg1"/>
              </a:solidFill>
              <a:latin typeface="+mj-lt"/>
            </a:endParaRPr>
          </a:p>
        </p:txBody>
      </p:sp>
      <p:pic>
        <p:nvPicPr>
          <p:cNvPr id="1628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76547"/>
            <a:ext cx="5679488" cy="383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962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Moore &amp; Mealy Timing Diagram</a:t>
            </a:r>
            <a:endParaRPr lang="en-US" sz="4400" dirty="0">
              <a:solidFill>
                <a:schemeClr val="bg1"/>
              </a:solidFill>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687203579"/>
              </p:ext>
            </p:extLst>
          </p:nvPr>
        </p:nvGraphicFramePr>
        <p:xfrm>
          <a:off x="762000" y="1828800"/>
          <a:ext cx="8066169" cy="3232150"/>
        </p:xfrm>
        <a:graphic>
          <a:graphicData uri="http://schemas.openxmlformats.org/presentationml/2006/ole">
            <mc:AlternateContent xmlns:mc="http://schemas.openxmlformats.org/markup-compatibility/2006">
              <mc:Choice xmlns:v="urn:schemas-microsoft-com:vml" Requires="v">
                <p:oleObj spid="_x0000_s163898" name="VISIO" r:id="rId4" imgW="5859000" imgH="2348280" progId="Visio.Drawing.6">
                  <p:embed/>
                </p:oleObj>
              </mc:Choice>
              <mc:Fallback>
                <p:oleObj name="VISIO" r:id="rId4" imgW="5859000" imgH="2348280" progId="Visio.Drawing.6">
                  <p:embed/>
                  <p:pic>
                    <p:nvPicPr>
                      <p:cNvPr id="0" name=""/>
                      <p:cNvPicPr/>
                      <p:nvPr/>
                    </p:nvPicPr>
                    <p:blipFill>
                      <a:blip r:embed="rId5"/>
                      <a:stretch>
                        <a:fillRect/>
                      </a:stretch>
                    </p:blipFill>
                    <p:spPr>
                      <a:xfrm>
                        <a:off x="762000" y="1828800"/>
                        <a:ext cx="8066169" cy="3232150"/>
                      </a:xfrm>
                      <a:prstGeom prst="rect">
                        <a:avLst/>
                      </a:prstGeom>
                    </p:spPr>
                  </p:pic>
                </p:oleObj>
              </mc:Fallback>
            </mc:AlternateContent>
          </a:graphicData>
        </a:graphic>
      </p:graphicFrame>
    </p:spTree>
    <p:extLst>
      <p:ext uri="{BB962C8B-B14F-4D97-AF65-F5344CB8AC3E}">
        <p14:creationId xmlns:p14="http://schemas.microsoft.com/office/powerpoint/2010/main" val="3561184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4" name="Rectangle 4"/>
          <p:cNvSpPr>
            <a:spLocks noGrp="1" noChangeArrowheads="1"/>
          </p:cNvSpPr>
          <p:nvPr>
            <p:ph idx="4294967295"/>
            <p:custDataLst>
              <p:tags r:id="rId1"/>
            </p:custDataLst>
          </p:nvPr>
        </p:nvSpPr>
        <p:spPr>
          <a:xfrm>
            <a:off x="914400" y="1143000"/>
            <a:ext cx="8229600" cy="4525963"/>
          </a:xfrm>
        </p:spPr>
        <p:txBody>
          <a:bodyPr/>
          <a:lstStyle/>
          <a:p>
            <a:r>
              <a:rPr lang="en-US" dirty="0"/>
              <a:t>Break complex FSMs into smaller interacting FSMs</a:t>
            </a:r>
          </a:p>
          <a:p>
            <a:r>
              <a:rPr lang="en-US" dirty="0"/>
              <a:t>Example: Modify </a:t>
            </a:r>
            <a:r>
              <a:rPr lang="en-US" dirty="0" smtClean="0"/>
              <a:t>traffic </a:t>
            </a:r>
            <a:r>
              <a:rPr lang="en-US" dirty="0"/>
              <a:t>light controller to have </a:t>
            </a:r>
            <a:r>
              <a:rPr lang="en-US" dirty="0" smtClean="0"/>
              <a:t>Parade </a:t>
            </a:r>
            <a:r>
              <a:rPr lang="en-US" dirty="0"/>
              <a:t>Mode.</a:t>
            </a:r>
          </a:p>
          <a:p>
            <a:pPr lvl="1"/>
            <a:r>
              <a:rPr lang="en-US" dirty="0" smtClean="0"/>
              <a:t>Two </a:t>
            </a:r>
            <a:r>
              <a:rPr lang="en-US" dirty="0"/>
              <a:t>more inputs: </a:t>
            </a:r>
            <a:r>
              <a:rPr lang="en-US" i="1" dirty="0"/>
              <a:t>P</a:t>
            </a:r>
            <a:r>
              <a:rPr lang="en-US" dirty="0"/>
              <a:t>, </a:t>
            </a:r>
            <a:r>
              <a:rPr lang="en-US" i="1" dirty="0"/>
              <a:t>R</a:t>
            </a:r>
          </a:p>
          <a:p>
            <a:pPr lvl="1"/>
            <a:r>
              <a:rPr lang="en-US" dirty="0"/>
              <a:t>When </a:t>
            </a:r>
            <a:r>
              <a:rPr lang="en-US" b="1" i="1" dirty="0"/>
              <a:t>P</a:t>
            </a:r>
            <a:r>
              <a:rPr lang="en-US" b="1" dirty="0"/>
              <a:t> = 1</a:t>
            </a:r>
            <a:r>
              <a:rPr lang="en-US" dirty="0"/>
              <a:t>, </a:t>
            </a:r>
            <a:r>
              <a:rPr lang="en-US" dirty="0" smtClean="0"/>
              <a:t>enter </a:t>
            </a:r>
            <a:r>
              <a:rPr lang="en-US" dirty="0"/>
              <a:t>Parade Mode </a:t>
            </a:r>
            <a:r>
              <a:rPr lang="en-US" dirty="0" smtClean="0"/>
              <a:t>&amp; </a:t>
            </a:r>
            <a:r>
              <a:rPr lang="en-US" dirty="0"/>
              <a:t>Bravado </a:t>
            </a:r>
            <a:r>
              <a:rPr lang="en-US" dirty="0" smtClean="0"/>
              <a:t>Blvd </a:t>
            </a:r>
            <a:r>
              <a:rPr lang="en-US" dirty="0"/>
              <a:t>light stays </a:t>
            </a:r>
            <a:r>
              <a:rPr lang="en-US" dirty="0" smtClean="0"/>
              <a:t>green</a:t>
            </a:r>
            <a:endParaRPr lang="en-US" dirty="0"/>
          </a:p>
          <a:p>
            <a:pPr lvl="1"/>
            <a:r>
              <a:rPr lang="en-US" dirty="0"/>
              <a:t>When </a:t>
            </a:r>
            <a:r>
              <a:rPr lang="en-US" b="1" i="1" dirty="0"/>
              <a:t>R</a:t>
            </a:r>
            <a:r>
              <a:rPr lang="en-US" b="1" dirty="0"/>
              <a:t> = 1</a:t>
            </a:r>
            <a:r>
              <a:rPr lang="en-US" dirty="0"/>
              <a:t>, </a:t>
            </a:r>
            <a:r>
              <a:rPr lang="en-US" dirty="0" smtClean="0"/>
              <a:t>leave </a:t>
            </a:r>
            <a:r>
              <a:rPr lang="en-US" dirty="0"/>
              <a:t>Parade Mode</a:t>
            </a: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Factoring State Machines</a:t>
            </a:r>
            <a:endParaRPr lang="en-US" sz="4400" dirty="0">
              <a:solidFill>
                <a:schemeClr val="bg1"/>
              </a:solidFill>
              <a:latin typeface="+mj-lt"/>
            </a:endParaRPr>
          </a:p>
        </p:txBody>
      </p:sp>
    </p:spTree>
    <p:extLst>
      <p:ext uri="{BB962C8B-B14F-4D97-AF65-F5344CB8AC3E}">
        <p14:creationId xmlns:p14="http://schemas.microsoft.com/office/powerpoint/2010/main" val="867016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7" name="Rectangle 3"/>
          <p:cNvSpPr>
            <a:spLocks noGrp="1" noChangeArrowheads="1"/>
          </p:cNvSpPr>
          <p:nvPr>
            <p:ph sz="half" idx="4294967295"/>
            <p:custDataLst>
              <p:tags r:id="rId2"/>
            </p:custDataLst>
          </p:nvPr>
        </p:nvSpPr>
        <p:spPr>
          <a:xfrm>
            <a:off x="914400" y="1219200"/>
            <a:ext cx="7696200" cy="4953000"/>
          </a:xfrm>
        </p:spPr>
        <p:txBody>
          <a:bodyPr/>
          <a:lstStyle/>
          <a:p>
            <a:pPr>
              <a:buFontTx/>
              <a:buNone/>
            </a:pPr>
            <a:r>
              <a:rPr lang="en-US" b="1" dirty="0" err="1">
                <a:solidFill>
                  <a:schemeClr val="accent1"/>
                </a:solidFill>
              </a:rPr>
              <a:t>Unfactored</a:t>
            </a:r>
            <a:r>
              <a:rPr lang="en-US" b="1" dirty="0">
                <a:solidFill>
                  <a:schemeClr val="accent1"/>
                </a:solidFill>
              </a:rPr>
              <a:t> FSM</a:t>
            </a:r>
          </a:p>
          <a:p>
            <a:pPr>
              <a:buFontTx/>
              <a:buNone/>
            </a:pPr>
            <a:endParaRPr lang="en-US" b="1" dirty="0">
              <a:solidFill>
                <a:schemeClr val="accent1"/>
              </a:solidFill>
            </a:endParaRPr>
          </a:p>
          <a:p>
            <a:pPr>
              <a:buFontTx/>
              <a:buNone/>
            </a:pPr>
            <a:endParaRPr lang="en-US" b="1" dirty="0">
              <a:solidFill>
                <a:schemeClr val="accent1"/>
              </a:solidFill>
            </a:endParaRPr>
          </a:p>
          <a:p>
            <a:pPr>
              <a:buFontTx/>
              <a:buNone/>
            </a:pPr>
            <a:r>
              <a:rPr lang="en-US" b="1" dirty="0">
                <a:solidFill>
                  <a:schemeClr val="accent1"/>
                </a:solidFill>
              </a:rPr>
              <a:t>Factored FSM</a:t>
            </a:r>
          </a:p>
        </p:txBody>
      </p:sp>
      <p:graphicFrame>
        <p:nvGraphicFramePr>
          <p:cNvPr id="1025030" name="Object 6"/>
          <p:cNvGraphicFramePr>
            <a:graphicFrameLocks noGrp="1" noChangeAspect="1"/>
          </p:cNvGraphicFramePr>
          <p:nvPr>
            <p:ph sz="quarter" idx="4294967295"/>
            <p:custDataLst>
              <p:tags r:id="rId3"/>
            </p:custDataLst>
            <p:extLst>
              <p:ext uri="{D42A27DB-BD31-4B8C-83A1-F6EECF244321}">
                <p14:modId xmlns:p14="http://schemas.microsoft.com/office/powerpoint/2010/main" val="4266640376"/>
              </p:ext>
            </p:extLst>
          </p:nvPr>
        </p:nvGraphicFramePr>
        <p:xfrm>
          <a:off x="3962400" y="1295400"/>
          <a:ext cx="2676525" cy="1268413"/>
        </p:xfrm>
        <a:graphic>
          <a:graphicData uri="http://schemas.openxmlformats.org/presentationml/2006/ole">
            <mc:AlternateContent xmlns:mc="http://schemas.openxmlformats.org/markup-compatibility/2006">
              <mc:Choice xmlns:v="urn:schemas-microsoft-com:vml" Requires="v">
                <p:oleObj spid="_x0000_s164978" name="VISIO" r:id="rId7" imgW="1542960" imgH="732600" progId="Visio.Drawing.6">
                  <p:embed/>
                </p:oleObj>
              </mc:Choice>
              <mc:Fallback>
                <p:oleObj name="VISIO" r:id="rId7" imgW="1542960" imgH="7326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1295400"/>
                        <a:ext cx="2676525" cy="1268413"/>
                      </a:xfrm>
                      <a:prstGeom prst="rect">
                        <a:avLst/>
                      </a:prstGeom>
                    </p:spPr>
                  </p:pic>
                </p:oleObj>
              </mc:Fallback>
            </mc:AlternateContent>
          </a:graphicData>
        </a:graphic>
      </p:graphicFrame>
      <p:graphicFrame>
        <p:nvGraphicFramePr>
          <p:cNvPr id="1025031" name="Object 7"/>
          <p:cNvGraphicFramePr>
            <a:graphicFrameLocks noGrp="1" noChangeAspect="1"/>
          </p:cNvGraphicFramePr>
          <p:nvPr>
            <p:ph sz="quarter" idx="4294967295"/>
            <p:custDataLst>
              <p:tags r:id="rId4"/>
            </p:custDataLst>
            <p:extLst>
              <p:ext uri="{D42A27DB-BD31-4B8C-83A1-F6EECF244321}">
                <p14:modId xmlns:p14="http://schemas.microsoft.com/office/powerpoint/2010/main" val="3699986584"/>
              </p:ext>
            </p:extLst>
          </p:nvPr>
        </p:nvGraphicFramePr>
        <p:xfrm>
          <a:off x="4114800" y="2971800"/>
          <a:ext cx="2338387" cy="3276600"/>
        </p:xfrm>
        <a:graphic>
          <a:graphicData uri="http://schemas.openxmlformats.org/presentationml/2006/ole">
            <mc:AlternateContent xmlns:mc="http://schemas.openxmlformats.org/markup-compatibility/2006">
              <mc:Choice xmlns:v="urn:schemas-microsoft-com:vml" Requires="v">
                <p:oleObj spid="_x0000_s164979" name="VISIO" r:id="rId9" imgW="1542960" imgH="2161440" progId="Visio.Drawing.6">
                  <p:embed/>
                </p:oleObj>
              </mc:Choice>
              <mc:Fallback>
                <p:oleObj name="VISIO" r:id="rId9" imgW="1542960" imgH="21614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2971800"/>
                        <a:ext cx="233838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Parade FSM</a:t>
            </a:r>
            <a:endParaRPr lang="en-US" sz="4400" dirty="0">
              <a:solidFill>
                <a:schemeClr val="bg1"/>
              </a:solidFill>
              <a:latin typeface="+mj-lt"/>
            </a:endParaRPr>
          </a:p>
        </p:txBody>
      </p:sp>
    </p:spTree>
    <p:extLst>
      <p:ext uri="{BB962C8B-B14F-4D97-AF65-F5344CB8AC3E}">
        <p14:creationId xmlns:p14="http://schemas.microsoft.com/office/powerpoint/2010/main" val="785903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105" name="Object 9"/>
          <p:cNvGraphicFramePr>
            <a:graphicFrameLocks noGrp="1" noChangeAspect="1"/>
          </p:cNvGraphicFramePr>
          <p:nvPr>
            <p:ph idx="4294967295"/>
            <p:custDataLst>
              <p:tags r:id="rId2"/>
            </p:custDataLst>
            <p:extLst>
              <p:ext uri="{D42A27DB-BD31-4B8C-83A1-F6EECF244321}">
                <p14:modId xmlns:p14="http://schemas.microsoft.com/office/powerpoint/2010/main" val="353936333"/>
              </p:ext>
            </p:extLst>
          </p:nvPr>
        </p:nvGraphicFramePr>
        <p:xfrm>
          <a:off x="685800" y="990600"/>
          <a:ext cx="7772400" cy="5373687"/>
        </p:xfrm>
        <a:graphic>
          <a:graphicData uri="http://schemas.openxmlformats.org/presentationml/2006/ole">
            <mc:AlternateContent xmlns:mc="http://schemas.openxmlformats.org/markup-compatibility/2006">
              <mc:Choice xmlns:v="urn:schemas-microsoft-com:vml" Requires="v">
                <p:oleObj spid="_x0000_s165946" name="VISIO" r:id="rId5" imgW="4286160" imgH="2963880" progId="Visio.Drawing.6">
                  <p:embed/>
                </p:oleObj>
              </mc:Choice>
              <mc:Fallback>
                <p:oleObj name="VISIO" r:id="rId5" imgW="4286160" imgH="296388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990600"/>
                        <a:ext cx="7772400" cy="53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Unfactored</a:t>
            </a:r>
            <a:r>
              <a:rPr lang="en-US" sz="4400" dirty="0" smtClean="0">
                <a:solidFill>
                  <a:schemeClr val="bg1"/>
                </a:solidFill>
                <a:latin typeface="+mj-lt"/>
              </a:rPr>
              <a:t> FSM</a:t>
            </a:r>
            <a:endParaRPr lang="en-US" sz="4400" dirty="0">
              <a:solidFill>
                <a:schemeClr val="bg1"/>
              </a:solidFill>
              <a:latin typeface="+mj-lt"/>
            </a:endParaRPr>
          </a:p>
        </p:txBody>
      </p:sp>
    </p:spTree>
    <p:extLst>
      <p:ext uri="{BB962C8B-B14F-4D97-AF65-F5344CB8AC3E}">
        <p14:creationId xmlns:p14="http://schemas.microsoft.com/office/powerpoint/2010/main" val="289493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8470" name="Object 6"/>
          <p:cNvGraphicFramePr>
            <a:graphicFrameLocks noGrp="1" noChangeAspect="1"/>
          </p:cNvGraphicFramePr>
          <p:nvPr>
            <p:ph idx="4294967295"/>
            <p:custDataLst>
              <p:tags r:id="rId2"/>
            </p:custDataLst>
            <p:extLst>
              <p:ext uri="{D42A27DB-BD31-4B8C-83A1-F6EECF244321}">
                <p14:modId xmlns:p14="http://schemas.microsoft.com/office/powerpoint/2010/main" val="3604959006"/>
              </p:ext>
            </p:extLst>
          </p:nvPr>
        </p:nvGraphicFramePr>
        <p:xfrm>
          <a:off x="1943100" y="3582649"/>
          <a:ext cx="5867400" cy="2051050"/>
        </p:xfrm>
        <a:graphic>
          <a:graphicData uri="http://schemas.openxmlformats.org/presentationml/2006/ole">
            <mc:AlternateContent xmlns:mc="http://schemas.openxmlformats.org/markup-compatibility/2006">
              <mc:Choice xmlns:v="urn:schemas-microsoft-com:vml" Requires="v">
                <p:oleObj spid="_x0000_s127034" name="VISIO" r:id="rId8" imgW="2060280" imgH="720360" progId="Visio.Drawing.6">
                  <p:embed/>
                </p:oleObj>
              </mc:Choice>
              <mc:Fallback>
                <p:oleObj name="VISIO" r:id="rId8" imgW="2060280" imgH="7203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3100" y="3582649"/>
                        <a:ext cx="5867400" cy="2051050"/>
                      </a:xfrm>
                      <a:prstGeom prst="rect">
                        <a:avLst/>
                      </a:prstGeom>
                    </p:spPr>
                  </p:pic>
                </p:oleObj>
              </mc:Fallback>
            </mc:AlternateContent>
          </a:graphicData>
        </a:graphic>
      </p:graphicFrame>
      <p:sp>
        <p:nvSpPr>
          <p:cNvPr id="95846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8469" name="Rectangle 5"/>
          <p:cNvSpPr>
            <a:spLocks noChangeArrowheads="1"/>
          </p:cNvSpPr>
          <p:nvPr>
            <p:custDataLst>
              <p:tags r:id="rId4"/>
            </p:custDataLst>
          </p:nvPr>
        </p:nvSpPr>
        <p:spPr bwMode="auto">
          <a:xfrm>
            <a:off x="914400" y="1254177"/>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Fundamental building block of other state elements</a:t>
            </a:r>
          </a:p>
          <a:p>
            <a:pPr marL="342900" indent="-342900">
              <a:spcBef>
                <a:spcPct val="20000"/>
              </a:spcBef>
              <a:buFontTx/>
              <a:buChar char="•"/>
            </a:pPr>
            <a:r>
              <a:rPr lang="en-US" sz="3200" dirty="0">
                <a:latin typeface="Times New Roman" pitchFamily="18" charset="0"/>
                <a:cs typeface="Arial" charset="0"/>
              </a:rPr>
              <a:t>Two outputs: </a:t>
            </a:r>
            <a:r>
              <a:rPr lang="en-US" sz="3200" i="1" dirty="0">
                <a:latin typeface="Times New Roman" pitchFamily="18" charset="0"/>
                <a:cs typeface="Arial" charset="0"/>
              </a:rPr>
              <a:t>Q</a:t>
            </a:r>
            <a:r>
              <a:rPr lang="en-US" sz="3200" dirty="0">
                <a:latin typeface="Times New Roman" pitchFamily="18" charset="0"/>
                <a:cs typeface="Arial" charset="0"/>
              </a:rPr>
              <a:t>, </a:t>
            </a:r>
            <a:r>
              <a:rPr lang="en-US" sz="3200" i="1" dirty="0">
                <a:latin typeface="Times New Roman" pitchFamily="18" charset="0"/>
                <a:cs typeface="Arial" charset="0"/>
              </a:rPr>
              <a:t>Q</a:t>
            </a:r>
          </a:p>
          <a:p>
            <a:pPr marL="342900" indent="-342900">
              <a:spcBef>
                <a:spcPct val="20000"/>
              </a:spcBef>
              <a:buFontTx/>
              <a:buChar char="•"/>
            </a:pPr>
            <a:r>
              <a:rPr lang="en-US" sz="3200" dirty="0">
                <a:latin typeface="Times New Roman" pitchFamily="18" charset="0"/>
                <a:cs typeface="Arial" charset="0"/>
              </a:rPr>
              <a:t>No inputs</a:t>
            </a:r>
          </a:p>
        </p:txBody>
      </p:sp>
      <p:sp>
        <p:nvSpPr>
          <p:cNvPr id="958476" name="Line 12"/>
          <p:cNvSpPr>
            <a:spLocks noChangeShapeType="1"/>
          </p:cNvSpPr>
          <p:nvPr>
            <p:custDataLst>
              <p:tags r:id="rId5"/>
            </p:custDataLst>
          </p:nvPr>
        </p:nvSpPr>
        <p:spPr bwMode="auto">
          <a:xfrm>
            <a:off x="4038600" y="2438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Bistable</a:t>
            </a:r>
            <a:r>
              <a:rPr lang="en-US" sz="4400" dirty="0" smtClean="0">
                <a:solidFill>
                  <a:schemeClr val="bg1"/>
                </a:solidFill>
                <a:latin typeface="+mj-lt"/>
              </a:rPr>
              <a:t> Circuit</a:t>
            </a:r>
            <a:endParaRPr lang="en-US" sz="4400" dirty="0">
              <a:solidFill>
                <a:schemeClr val="bg1"/>
              </a:solidFill>
              <a:latin typeface="+mj-lt"/>
            </a:endParaRPr>
          </a:p>
        </p:txBody>
      </p:sp>
    </p:spTree>
    <p:extLst>
      <p:ext uri="{BB962C8B-B14F-4D97-AF65-F5344CB8AC3E}">
        <p14:creationId xmlns:p14="http://schemas.microsoft.com/office/powerpoint/2010/main" val="162311628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148" name="Object 4"/>
          <p:cNvGraphicFramePr>
            <a:graphicFrameLocks noGrp="1" noChangeAspect="1"/>
          </p:cNvGraphicFramePr>
          <p:nvPr>
            <p:ph idx="4294967295"/>
            <p:custDataLst>
              <p:tags r:id="rId2"/>
            </p:custDataLst>
            <p:extLst>
              <p:ext uri="{D42A27DB-BD31-4B8C-83A1-F6EECF244321}">
                <p14:modId xmlns:p14="http://schemas.microsoft.com/office/powerpoint/2010/main" val="4084888728"/>
              </p:ext>
            </p:extLst>
          </p:nvPr>
        </p:nvGraphicFramePr>
        <p:xfrm>
          <a:off x="990600" y="1447800"/>
          <a:ext cx="7772400" cy="4027487"/>
        </p:xfrm>
        <a:graphic>
          <a:graphicData uri="http://schemas.openxmlformats.org/presentationml/2006/ole">
            <mc:AlternateContent xmlns:mc="http://schemas.openxmlformats.org/markup-compatibility/2006">
              <mc:Choice xmlns:v="urn:schemas-microsoft-com:vml" Requires="v">
                <p:oleObj spid="_x0000_s166970" name="VISIO" r:id="rId5" imgW="4286160" imgH="2221560" progId="Visio.Drawing.6">
                  <p:embed/>
                </p:oleObj>
              </mc:Choice>
              <mc:Fallback>
                <p:oleObj name="VISIO" r:id="rId5" imgW="4286160" imgH="222156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447800"/>
                        <a:ext cx="7772400" cy="4027487"/>
                      </a:xfrm>
                      <a:prstGeom prst="rect">
                        <a:avLst/>
                      </a:prstGeom>
                    </p:spPr>
                  </p:pic>
                </p:oleObj>
              </mc:Fallback>
            </mc:AlternateContent>
          </a:graphicData>
        </a:graphic>
      </p:graphicFrame>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Factored FSM</a:t>
            </a:r>
            <a:endParaRPr lang="en-US" sz="4400" dirty="0">
              <a:solidFill>
                <a:schemeClr val="bg1"/>
              </a:solidFill>
              <a:latin typeface="+mj-lt"/>
            </a:endParaRPr>
          </a:p>
        </p:txBody>
      </p:sp>
    </p:spTree>
    <p:extLst>
      <p:ext uri="{BB962C8B-B14F-4D97-AF65-F5344CB8AC3E}">
        <p14:creationId xmlns:p14="http://schemas.microsoft.com/office/powerpoint/2010/main" val="230149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6" name="Rectangle 4"/>
          <p:cNvSpPr>
            <a:spLocks noChangeArrowheads="1"/>
          </p:cNvSpPr>
          <p:nvPr>
            <p:custDataLst>
              <p:tags r:id="rId1"/>
            </p:custDataLst>
          </p:nvPr>
        </p:nvSpPr>
        <p:spPr bwMode="auto">
          <a:xfrm>
            <a:off x="6858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buFontTx/>
              <a:buChar char="•"/>
            </a:pPr>
            <a:r>
              <a:rPr lang="en-US" sz="2600" dirty="0">
                <a:latin typeface="Times New Roman" pitchFamily="18" charset="0"/>
                <a:cs typeface="Arial" charset="0"/>
              </a:rPr>
              <a:t>Identify </a:t>
            </a:r>
            <a:r>
              <a:rPr lang="en-US" sz="2600" dirty="0" smtClean="0">
                <a:latin typeface="Times New Roman" pitchFamily="18" charset="0"/>
                <a:cs typeface="Arial" charset="0"/>
              </a:rPr>
              <a:t>inputs </a:t>
            </a:r>
            <a:r>
              <a:rPr lang="en-US" sz="2600" dirty="0">
                <a:latin typeface="Times New Roman" pitchFamily="18" charset="0"/>
                <a:cs typeface="Arial" charset="0"/>
              </a:rPr>
              <a:t>and outputs</a:t>
            </a:r>
          </a:p>
          <a:p>
            <a:pPr marL="533400" indent="-533400">
              <a:spcBef>
                <a:spcPct val="20000"/>
              </a:spcBef>
              <a:buFontTx/>
              <a:buChar char="•"/>
            </a:pPr>
            <a:r>
              <a:rPr lang="en-US" sz="2600" dirty="0">
                <a:latin typeface="Times New Roman" pitchFamily="18" charset="0"/>
                <a:cs typeface="Arial" charset="0"/>
              </a:rPr>
              <a:t>Sketch </a:t>
            </a:r>
            <a:r>
              <a:rPr lang="en-US" sz="2600" dirty="0" smtClean="0">
                <a:latin typeface="Times New Roman" pitchFamily="18" charset="0"/>
                <a:cs typeface="Arial" charset="0"/>
              </a:rPr>
              <a:t>state </a:t>
            </a:r>
            <a:r>
              <a:rPr lang="en-US" sz="2600" dirty="0">
                <a:latin typeface="Times New Roman" pitchFamily="18" charset="0"/>
                <a:cs typeface="Arial" charset="0"/>
              </a:rPr>
              <a:t>transition diagram</a:t>
            </a:r>
          </a:p>
          <a:p>
            <a:pPr marL="533400" indent="-533400">
              <a:spcBef>
                <a:spcPct val="20000"/>
              </a:spcBef>
              <a:buFontTx/>
              <a:buChar char="•"/>
            </a:pPr>
            <a:r>
              <a:rPr lang="en-US" sz="2600" dirty="0">
                <a:latin typeface="Times New Roman" pitchFamily="18" charset="0"/>
                <a:cs typeface="Arial" charset="0"/>
              </a:rPr>
              <a:t>Write </a:t>
            </a:r>
            <a:r>
              <a:rPr lang="en-US" sz="2600" dirty="0" smtClean="0">
                <a:latin typeface="Times New Roman" pitchFamily="18" charset="0"/>
                <a:cs typeface="Arial" charset="0"/>
              </a:rPr>
              <a:t>state </a:t>
            </a:r>
            <a:r>
              <a:rPr lang="en-US" sz="2600" dirty="0">
                <a:latin typeface="Times New Roman" pitchFamily="18" charset="0"/>
                <a:cs typeface="Arial" charset="0"/>
              </a:rPr>
              <a:t>transition table</a:t>
            </a:r>
          </a:p>
          <a:p>
            <a:pPr marL="533400" indent="-533400">
              <a:spcBef>
                <a:spcPct val="20000"/>
              </a:spcBef>
              <a:buFontTx/>
              <a:buChar char="•"/>
            </a:pPr>
            <a:r>
              <a:rPr lang="en-US" sz="2600" dirty="0">
                <a:latin typeface="Times New Roman" pitchFamily="18" charset="0"/>
                <a:cs typeface="Arial" charset="0"/>
              </a:rPr>
              <a:t>Select state encodings</a:t>
            </a:r>
          </a:p>
          <a:p>
            <a:pPr marL="533400" indent="-533400">
              <a:spcBef>
                <a:spcPct val="20000"/>
              </a:spcBef>
              <a:buFontTx/>
              <a:buChar char="•"/>
            </a:pPr>
            <a:r>
              <a:rPr lang="en-US" sz="2600" dirty="0">
                <a:latin typeface="Times New Roman" pitchFamily="18" charset="0"/>
                <a:cs typeface="Arial" charset="0"/>
              </a:rPr>
              <a:t>For </a:t>
            </a:r>
            <a:r>
              <a:rPr lang="en-US" sz="2600" dirty="0" smtClean="0">
                <a:latin typeface="Times New Roman" pitchFamily="18" charset="0"/>
                <a:cs typeface="Arial" charset="0"/>
              </a:rPr>
              <a:t>Moore </a:t>
            </a:r>
            <a:r>
              <a:rPr lang="en-US" sz="2600" dirty="0">
                <a:latin typeface="Times New Roman" pitchFamily="18" charset="0"/>
                <a:cs typeface="Arial" charset="0"/>
              </a:rPr>
              <a:t>machine:</a:t>
            </a:r>
          </a:p>
          <a:p>
            <a:pPr marL="914400" lvl="1" indent="-457200">
              <a:spcBef>
                <a:spcPct val="20000"/>
              </a:spcBef>
              <a:buFontTx/>
              <a:buChar char="–"/>
            </a:pPr>
            <a:r>
              <a:rPr lang="en-US" sz="2200" dirty="0">
                <a:latin typeface="Times New Roman" pitchFamily="18" charset="0"/>
                <a:cs typeface="Arial" charset="0"/>
              </a:rPr>
              <a:t>Rewrite </a:t>
            </a:r>
            <a:r>
              <a:rPr lang="en-US" sz="2200" dirty="0" smtClean="0">
                <a:latin typeface="Times New Roman" pitchFamily="18" charset="0"/>
                <a:cs typeface="Arial" charset="0"/>
              </a:rPr>
              <a:t>state </a:t>
            </a:r>
            <a:r>
              <a:rPr lang="en-US" sz="2200" dirty="0">
                <a:latin typeface="Times New Roman" pitchFamily="18" charset="0"/>
                <a:cs typeface="Arial" charset="0"/>
              </a:rPr>
              <a:t>transition table with </a:t>
            </a:r>
            <a:r>
              <a:rPr lang="en-US" sz="2200" dirty="0" smtClean="0">
                <a:latin typeface="Times New Roman" pitchFamily="18" charset="0"/>
                <a:cs typeface="Arial" charset="0"/>
              </a:rPr>
              <a:t>state </a:t>
            </a:r>
            <a:r>
              <a:rPr lang="en-US" sz="2200" dirty="0">
                <a:latin typeface="Times New Roman" pitchFamily="18" charset="0"/>
                <a:cs typeface="Arial" charset="0"/>
              </a:rPr>
              <a:t>encodings</a:t>
            </a:r>
          </a:p>
          <a:p>
            <a:pPr marL="914400" lvl="1" indent="-457200">
              <a:spcBef>
                <a:spcPct val="20000"/>
              </a:spcBef>
              <a:buFontTx/>
              <a:buChar char="–"/>
            </a:pPr>
            <a:r>
              <a:rPr lang="en-US" sz="2200" dirty="0">
                <a:latin typeface="Times New Roman" pitchFamily="18" charset="0"/>
                <a:cs typeface="Arial" charset="0"/>
              </a:rPr>
              <a:t>Write </a:t>
            </a:r>
            <a:r>
              <a:rPr lang="en-US" sz="2200" dirty="0" smtClean="0">
                <a:latin typeface="Times New Roman" pitchFamily="18" charset="0"/>
                <a:cs typeface="Arial" charset="0"/>
              </a:rPr>
              <a:t>output </a:t>
            </a:r>
            <a:r>
              <a:rPr lang="en-US" sz="2200" dirty="0">
                <a:latin typeface="Times New Roman" pitchFamily="18" charset="0"/>
                <a:cs typeface="Arial" charset="0"/>
              </a:rPr>
              <a:t>table</a:t>
            </a:r>
          </a:p>
          <a:p>
            <a:pPr marL="533400" indent="-533400">
              <a:spcBef>
                <a:spcPct val="20000"/>
              </a:spcBef>
              <a:buFontTx/>
              <a:buChar char="•"/>
            </a:pPr>
            <a:r>
              <a:rPr lang="en-US" sz="2600" dirty="0">
                <a:latin typeface="Times New Roman" pitchFamily="18" charset="0"/>
                <a:cs typeface="Arial" charset="0"/>
              </a:rPr>
              <a:t>For a Mealy machine:</a:t>
            </a:r>
          </a:p>
          <a:p>
            <a:pPr marL="914400" lvl="1" indent="-457200">
              <a:spcBef>
                <a:spcPct val="20000"/>
              </a:spcBef>
              <a:buFontTx/>
              <a:buChar char="–"/>
            </a:pPr>
            <a:r>
              <a:rPr lang="en-US" sz="2200" dirty="0">
                <a:latin typeface="Times New Roman" pitchFamily="18" charset="0"/>
                <a:cs typeface="Arial" charset="0"/>
              </a:rPr>
              <a:t>Rewrite </a:t>
            </a:r>
            <a:r>
              <a:rPr lang="en-US" sz="2200" dirty="0" smtClean="0">
                <a:latin typeface="Times New Roman" pitchFamily="18" charset="0"/>
                <a:cs typeface="Arial" charset="0"/>
              </a:rPr>
              <a:t>combined </a:t>
            </a:r>
            <a:r>
              <a:rPr lang="en-US" sz="2200" dirty="0">
                <a:latin typeface="Times New Roman" pitchFamily="18" charset="0"/>
                <a:cs typeface="Arial" charset="0"/>
              </a:rPr>
              <a:t>state transition and output table with </a:t>
            </a:r>
            <a:r>
              <a:rPr lang="en-US" sz="2200" dirty="0" smtClean="0">
                <a:latin typeface="Times New Roman" pitchFamily="18" charset="0"/>
                <a:cs typeface="Arial" charset="0"/>
              </a:rPr>
              <a:t>state </a:t>
            </a:r>
            <a:r>
              <a:rPr lang="en-US" sz="2200" dirty="0">
                <a:latin typeface="Times New Roman" pitchFamily="18" charset="0"/>
                <a:cs typeface="Arial" charset="0"/>
              </a:rPr>
              <a:t>encodings</a:t>
            </a:r>
          </a:p>
          <a:p>
            <a:pPr marL="533400" indent="-533400">
              <a:spcBef>
                <a:spcPct val="20000"/>
              </a:spcBef>
              <a:buFontTx/>
              <a:buChar char="•"/>
            </a:pPr>
            <a:r>
              <a:rPr lang="en-US" sz="2600" dirty="0">
                <a:latin typeface="Times New Roman" pitchFamily="18" charset="0"/>
                <a:cs typeface="Arial" charset="0"/>
              </a:rPr>
              <a:t>Write Boolean equations for </a:t>
            </a:r>
            <a:r>
              <a:rPr lang="en-US" sz="2600" dirty="0" smtClean="0">
                <a:latin typeface="Times New Roman" pitchFamily="18" charset="0"/>
                <a:cs typeface="Arial" charset="0"/>
              </a:rPr>
              <a:t>next </a:t>
            </a:r>
            <a:r>
              <a:rPr lang="en-US" sz="2600" dirty="0">
                <a:latin typeface="Times New Roman" pitchFamily="18" charset="0"/>
                <a:cs typeface="Arial" charset="0"/>
              </a:rPr>
              <a:t>state and output logic</a:t>
            </a:r>
          </a:p>
          <a:p>
            <a:pPr marL="533400" indent="-533400">
              <a:spcBef>
                <a:spcPct val="20000"/>
              </a:spcBef>
              <a:buFontTx/>
              <a:buChar char="•"/>
            </a:pPr>
            <a:r>
              <a:rPr lang="en-US" sz="2600" dirty="0">
                <a:latin typeface="Times New Roman" pitchFamily="18" charset="0"/>
                <a:cs typeface="Arial" charset="0"/>
              </a:rPr>
              <a:t>Sketch the circuit schematic</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Design Procedure</a:t>
            </a:r>
            <a:endParaRPr lang="en-US" sz="4400" dirty="0">
              <a:solidFill>
                <a:schemeClr val="bg1"/>
              </a:solidFill>
              <a:latin typeface="+mj-lt"/>
            </a:endParaRPr>
          </a:p>
        </p:txBody>
      </p:sp>
    </p:spTree>
    <p:extLst>
      <p:ext uri="{BB962C8B-B14F-4D97-AF65-F5344CB8AC3E}">
        <p14:creationId xmlns:p14="http://schemas.microsoft.com/office/powerpoint/2010/main" val="211466508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5" name="Rectangle 3"/>
          <p:cNvSpPr>
            <a:spLocks noChangeArrowheads="1"/>
          </p:cNvSpPr>
          <p:nvPr>
            <p:custDataLst>
              <p:tags r:id="rId1"/>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buFontTx/>
              <a:buChar char="•"/>
            </a:pPr>
            <a:r>
              <a:rPr lang="en-US" sz="3200" dirty="0">
                <a:latin typeface="Times New Roman" pitchFamily="18" charset="0"/>
                <a:cs typeface="Arial" charset="0"/>
              </a:rPr>
              <a:t>Flip-flop samples </a:t>
            </a:r>
            <a:r>
              <a:rPr lang="en-US" sz="3200" i="1" dirty="0">
                <a:latin typeface="Times New Roman" pitchFamily="18" charset="0"/>
                <a:cs typeface="Arial" charset="0"/>
              </a:rPr>
              <a:t>D</a:t>
            </a:r>
            <a:r>
              <a:rPr lang="en-US" sz="3200" dirty="0">
                <a:latin typeface="Times New Roman" pitchFamily="18" charset="0"/>
                <a:cs typeface="Arial" charset="0"/>
              </a:rPr>
              <a:t> at clock edge</a:t>
            </a:r>
          </a:p>
          <a:p>
            <a:pPr marL="533400" indent="-533400">
              <a:spcBef>
                <a:spcPct val="20000"/>
              </a:spcBef>
              <a:buFontTx/>
              <a:buChar char="•"/>
            </a:pPr>
            <a:r>
              <a:rPr lang="en-US" sz="3200" i="1" dirty="0">
                <a:latin typeface="Times New Roman" pitchFamily="18" charset="0"/>
                <a:cs typeface="Arial" charset="0"/>
              </a:rPr>
              <a:t>D</a:t>
            </a:r>
            <a:r>
              <a:rPr lang="en-US" sz="3200" dirty="0">
                <a:latin typeface="Times New Roman" pitchFamily="18" charset="0"/>
                <a:cs typeface="Arial" charset="0"/>
              </a:rPr>
              <a:t> must be stable </a:t>
            </a:r>
            <a:r>
              <a:rPr lang="en-US" sz="3200" dirty="0" smtClean="0">
                <a:latin typeface="Times New Roman" pitchFamily="18" charset="0"/>
                <a:cs typeface="Arial" charset="0"/>
              </a:rPr>
              <a:t>when </a:t>
            </a:r>
            <a:r>
              <a:rPr lang="en-US" sz="3200" dirty="0">
                <a:latin typeface="Times New Roman" pitchFamily="18" charset="0"/>
                <a:cs typeface="Arial" charset="0"/>
              </a:rPr>
              <a:t>sampled</a:t>
            </a:r>
          </a:p>
          <a:p>
            <a:pPr marL="533400" indent="-533400">
              <a:spcBef>
                <a:spcPct val="20000"/>
              </a:spcBef>
              <a:buFontTx/>
              <a:buChar char="•"/>
            </a:pPr>
            <a:r>
              <a:rPr lang="en-US" sz="3200" dirty="0">
                <a:latin typeface="Times New Roman" pitchFamily="18" charset="0"/>
                <a:cs typeface="Arial" charset="0"/>
              </a:rPr>
              <a:t>Similar to a photograph, </a:t>
            </a:r>
            <a:r>
              <a:rPr lang="en-US" sz="3200" i="1" dirty="0">
                <a:latin typeface="Times New Roman" pitchFamily="18" charset="0"/>
                <a:cs typeface="Arial" charset="0"/>
              </a:rPr>
              <a:t>D</a:t>
            </a:r>
            <a:r>
              <a:rPr lang="en-US" sz="3200" dirty="0">
                <a:latin typeface="Times New Roman" pitchFamily="18" charset="0"/>
                <a:cs typeface="Arial" charset="0"/>
              </a:rPr>
              <a:t> must be stable around </a:t>
            </a:r>
            <a:r>
              <a:rPr lang="en-US" sz="3200" dirty="0" smtClean="0">
                <a:latin typeface="Times New Roman" pitchFamily="18" charset="0"/>
                <a:cs typeface="Arial" charset="0"/>
              </a:rPr>
              <a:t>clock </a:t>
            </a:r>
            <a:r>
              <a:rPr lang="en-US" sz="3200" dirty="0">
                <a:latin typeface="Times New Roman" pitchFamily="18" charset="0"/>
                <a:cs typeface="Arial" charset="0"/>
              </a:rPr>
              <a:t>edge</a:t>
            </a:r>
          </a:p>
          <a:p>
            <a:pPr marL="533400" indent="-533400">
              <a:spcBef>
                <a:spcPct val="20000"/>
              </a:spcBef>
              <a:buFontTx/>
              <a:buChar char="•"/>
            </a:pPr>
            <a:r>
              <a:rPr lang="en-US" sz="3200" dirty="0">
                <a:latin typeface="Times New Roman" pitchFamily="18" charset="0"/>
                <a:cs typeface="Arial" charset="0"/>
              </a:rPr>
              <a:t>If </a:t>
            </a:r>
            <a:r>
              <a:rPr lang="en-US" sz="3200" dirty="0" smtClean="0">
                <a:latin typeface="Times New Roman" pitchFamily="18" charset="0"/>
                <a:cs typeface="Arial" charset="0"/>
              </a:rPr>
              <a:t>not, </a:t>
            </a:r>
            <a:r>
              <a:rPr lang="en-US" sz="3200" dirty="0" err="1">
                <a:latin typeface="Times New Roman" pitchFamily="18" charset="0"/>
                <a:cs typeface="Arial" charset="0"/>
              </a:rPr>
              <a:t>metastability</a:t>
            </a:r>
            <a:r>
              <a:rPr lang="en-US" sz="3200" dirty="0">
                <a:latin typeface="Times New Roman" pitchFamily="18" charset="0"/>
                <a:cs typeface="Arial" charset="0"/>
              </a:rPr>
              <a:t> can occur</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Timing</a:t>
            </a:r>
            <a:endParaRPr lang="en-US" sz="4400" dirty="0">
              <a:solidFill>
                <a:schemeClr val="bg1"/>
              </a:solidFill>
              <a:latin typeface="+mj-lt"/>
            </a:endParaRPr>
          </a:p>
        </p:txBody>
      </p:sp>
    </p:spTree>
    <p:extLst>
      <p:ext uri="{BB962C8B-B14F-4D97-AF65-F5344CB8AC3E}">
        <p14:creationId xmlns:p14="http://schemas.microsoft.com/office/powerpoint/2010/main" val="268278784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470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659557700"/>
              </p:ext>
            </p:extLst>
          </p:nvPr>
        </p:nvGraphicFramePr>
        <p:xfrm>
          <a:off x="2209800" y="3733800"/>
          <a:ext cx="4572000" cy="2809875"/>
        </p:xfrm>
        <a:graphic>
          <a:graphicData uri="http://schemas.openxmlformats.org/presentationml/2006/ole">
            <mc:AlternateContent xmlns:mc="http://schemas.openxmlformats.org/markup-compatibility/2006">
              <mc:Choice xmlns:v="urn:schemas-microsoft-com:vml" Requires="v">
                <p:oleObj spid="_x0000_s167995" name="VISIO" r:id="rId6" imgW="1968120" imgH="1209240" progId="Visio.Drawing.6">
                  <p:embed/>
                </p:oleObj>
              </mc:Choice>
              <mc:Fallback>
                <p:oleObj name="VISIO" r:id="rId6" imgW="1968120" imgH="120924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733800"/>
                        <a:ext cx="4572000" cy="2809875"/>
                      </a:xfrm>
                      <a:prstGeom prst="rect">
                        <a:avLst/>
                      </a:prstGeom>
                    </p:spPr>
                  </p:pic>
                </p:oleObj>
              </mc:Fallback>
            </mc:AlternateContent>
          </a:graphicData>
        </a:graphic>
      </p:graphicFrame>
      <p:sp>
        <p:nvSpPr>
          <p:cNvPr id="1224707" name="Rectangle 3"/>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solidFill>
                  <a:schemeClr val="accent1"/>
                </a:solidFill>
                <a:latin typeface="Times New Roman" pitchFamily="18" charset="0"/>
                <a:cs typeface="Arial" charset="0"/>
              </a:rPr>
              <a:t>Setup time: </a:t>
            </a:r>
            <a:r>
              <a:rPr lang="en-US" sz="2400" i="1" dirty="0" err="1">
                <a:latin typeface="Times New Roman" pitchFamily="18" charset="0"/>
                <a:cs typeface="Arial" charset="0"/>
              </a:rPr>
              <a:t>t</a:t>
            </a:r>
            <a:r>
              <a:rPr lang="en-US" sz="2400" baseline="-25000" dirty="0" err="1">
                <a:latin typeface="Times New Roman" pitchFamily="18" charset="0"/>
                <a:cs typeface="Arial" charset="0"/>
              </a:rPr>
              <a:t>setup</a:t>
            </a:r>
            <a:r>
              <a:rPr lang="en-US" sz="2400" b="1" dirty="0">
                <a:solidFill>
                  <a:schemeClr val="accent2"/>
                </a:solidFill>
                <a:latin typeface="Times New Roman" pitchFamily="18" charset="0"/>
                <a:cs typeface="Arial" charset="0"/>
              </a:rPr>
              <a:t> </a:t>
            </a:r>
            <a:r>
              <a:rPr lang="en-US" sz="2400" dirty="0">
                <a:latin typeface="Times New Roman" pitchFamily="18" charset="0"/>
                <a:cs typeface="Arial" charset="0"/>
              </a:rPr>
              <a:t>= time </a:t>
            </a:r>
            <a:r>
              <a:rPr lang="en-US" sz="2400" i="1" dirty="0">
                <a:latin typeface="Times New Roman" pitchFamily="18" charset="0"/>
                <a:cs typeface="Arial" charset="0"/>
              </a:rPr>
              <a:t>before</a:t>
            </a:r>
            <a:r>
              <a:rPr lang="en-US" sz="2400" dirty="0">
                <a:latin typeface="Times New Roman" pitchFamily="18" charset="0"/>
                <a:cs typeface="Arial" charset="0"/>
              </a:rPr>
              <a:t> </a:t>
            </a:r>
            <a:r>
              <a:rPr lang="en-US" sz="2400" dirty="0" smtClean="0">
                <a:latin typeface="Times New Roman" pitchFamily="18" charset="0"/>
                <a:cs typeface="Arial" charset="0"/>
              </a:rPr>
              <a:t>clock </a:t>
            </a:r>
            <a:r>
              <a:rPr lang="en-US" sz="2400" dirty="0">
                <a:latin typeface="Times New Roman" pitchFamily="18" charset="0"/>
                <a:cs typeface="Arial" charset="0"/>
              </a:rPr>
              <a:t>edge </a:t>
            </a:r>
            <a:r>
              <a:rPr lang="en-US" sz="2400" dirty="0" smtClean="0">
                <a:latin typeface="Times New Roman" pitchFamily="18" charset="0"/>
                <a:cs typeface="Arial" charset="0"/>
              </a:rPr>
              <a:t>data </a:t>
            </a:r>
            <a:r>
              <a:rPr lang="en-US" sz="2400" dirty="0">
                <a:latin typeface="Times New Roman" pitchFamily="18" charset="0"/>
                <a:cs typeface="Arial" charset="0"/>
              </a:rPr>
              <a:t>must be stable (i.e. not changing)</a:t>
            </a:r>
          </a:p>
          <a:p>
            <a:pPr marL="342900" indent="-342900">
              <a:spcBef>
                <a:spcPct val="20000"/>
              </a:spcBef>
              <a:buFontTx/>
              <a:buChar char="•"/>
            </a:pPr>
            <a:r>
              <a:rPr lang="en-US" sz="2400" b="1" dirty="0">
                <a:solidFill>
                  <a:schemeClr val="accent1"/>
                </a:solidFill>
                <a:latin typeface="Times New Roman" pitchFamily="18" charset="0"/>
                <a:cs typeface="Arial" charset="0"/>
              </a:rPr>
              <a:t>Hold time:</a:t>
            </a:r>
            <a:r>
              <a:rPr lang="en-US" sz="2400" dirty="0">
                <a:solidFill>
                  <a:schemeClr val="accent1"/>
                </a:solidFill>
                <a:latin typeface="Times New Roman" pitchFamily="18" charset="0"/>
                <a:cs typeface="Arial" charset="0"/>
              </a:rPr>
              <a:t> </a:t>
            </a:r>
            <a:r>
              <a:rPr lang="en-US" sz="2400" i="1" dirty="0" err="1">
                <a:latin typeface="Times New Roman" pitchFamily="18" charset="0"/>
                <a:cs typeface="Arial" charset="0"/>
              </a:rPr>
              <a:t>t</a:t>
            </a:r>
            <a:r>
              <a:rPr lang="en-US" sz="2400" baseline="-25000" dirty="0" err="1">
                <a:latin typeface="Times New Roman" pitchFamily="18" charset="0"/>
                <a:cs typeface="Arial" charset="0"/>
              </a:rPr>
              <a:t>hold</a:t>
            </a:r>
            <a:r>
              <a:rPr lang="en-US" sz="2400" b="1" dirty="0">
                <a:solidFill>
                  <a:schemeClr val="accent2"/>
                </a:solidFill>
                <a:latin typeface="Times New Roman" pitchFamily="18" charset="0"/>
                <a:cs typeface="Arial" charset="0"/>
              </a:rPr>
              <a:t> </a:t>
            </a:r>
            <a:r>
              <a:rPr lang="en-US" sz="2400" dirty="0">
                <a:latin typeface="Times New Roman" pitchFamily="18" charset="0"/>
                <a:cs typeface="Arial" charset="0"/>
              </a:rPr>
              <a:t>= time </a:t>
            </a:r>
            <a:r>
              <a:rPr lang="en-US" sz="2400" i="1" dirty="0">
                <a:latin typeface="Times New Roman" pitchFamily="18" charset="0"/>
                <a:cs typeface="Arial" charset="0"/>
              </a:rPr>
              <a:t>after</a:t>
            </a:r>
            <a:r>
              <a:rPr lang="en-US" sz="2400" dirty="0">
                <a:latin typeface="Times New Roman" pitchFamily="18" charset="0"/>
                <a:cs typeface="Arial" charset="0"/>
              </a:rPr>
              <a:t> </a:t>
            </a:r>
            <a:r>
              <a:rPr lang="en-US" sz="2400" dirty="0" smtClean="0">
                <a:latin typeface="Times New Roman" pitchFamily="18" charset="0"/>
                <a:cs typeface="Arial" charset="0"/>
              </a:rPr>
              <a:t>clock </a:t>
            </a:r>
            <a:r>
              <a:rPr lang="en-US" sz="2400" dirty="0">
                <a:latin typeface="Times New Roman" pitchFamily="18" charset="0"/>
                <a:cs typeface="Arial" charset="0"/>
              </a:rPr>
              <a:t>edge </a:t>
            </a:r>
            <a:r>
              <a:rPr lang="en-US" sz="2400" dirty="0" smtClean="0">
                <a:latin typeface="Times New Roman" pitchFamily="18" charset="0"/>
                <a:cs typeface="Arial" charset="0"/>
              </a:rPr>
              <a:t>data </a:t>
            </a:r>
            <a:r>
              <a:rPr lang="en-US" sz="2400" dirty="0">
                <a:latin typeface="Times New Roman" pitchFamily="18" charset="0"/>
                <a:cs typeface="Arial" charset="0"/>
              </a:rPr>
              <a:t>must be stable</a:t>
            </a:r>
          </a:p>
          <a:p>
            <a:pPr marL="342900" indent="-342900">
              <a:spcBef>
                <a:spcPct val="20000"/>
              </a:spcBef>
              <a:buFontTx/>
              <a:buChar char="•"/>
            </a:pPr>
            <a:r>
              <a:rPr lang="en-US" sz="2400" b="1" dirty="0">
                <a:solidFill>
                  <a:schemeClr val="accent1"/>
                </a:solidFill>
                <a:latin typeface="Times New Roman" pitchFamily="18" charset="0"/>
                <a:cs typeface="Arial" charset="0"/>
              </a:rPr>
              <a:t>Aperture time: </a:t>
            </a:r>
            <a:r>
              <a:rPr lang="en-US" sz="2400" i="1" dirty="0">
                <a:latin typeface="Times New Roman" pitchFamily="18" charset="0"/>
                <a:cs typeface="Arial" charset="0"/>
              </a:rPr>
              <a:t>t</a:t>
            </a:r>
            <a:r>
              <a:rPr lang="en-US" sz="2400" i="1" baseline="-25000" dirty="0">
                <a:latin typeface="Times New Roman" pitchFamily="18" charset="0"/>
                <a:cs typeface="Arial" charset="0"/>
              </a:rPr>
              <a:t>a</a:t>
            </a:r>
            <a:r>
              <a:rPr lang="en-US" sz="2400" b="1" dirty="0">
                <a:solidFill>
                  <a:schemeClr val="accent2"/>
                </a:solidFill>
                <a:latin typeface="Times New Roman" pitchFamily="18" charset="0"/>
                <a:cs typeface="Arial" charset="0"/>
              </a:rPr>
              <a:t> </a:t>
            </a:r>
            <a:r>
              <a:rPr lang="en-US" sz="2400" dirty="0">
                <a:latin typeface="Times New Roman" pitchFamily="18" charset="0"/>
                <a:cs typeface="Arial" charset="0"/>
              </a:rPr>
              <a:t>= time </a:t>
            </a:r>
            <a:r>
              <a:rPr lang="en-US" sz="2400" i="1" dirty="0">
                <a:latin typeface="Times New Roman" pitchFamily="18" charset="0"/>
                <a:cs typeface="Arial" charset="0"/>
              </a:rPr>
              <a:t>around</a:t>
            </a:r>
            <a:r>
              <a:rPr lang="en-US" sz="2400" dirty="0">
                <a:latin typeface="Times New Roman" pitchFamily="18" charset="0"/>
                <a:cs typeface="Arial" charset="0"/>
              </a:rPr>
              <a:t> clock edge </a:t>
            </a:r>
            <a:r>
              <a:rPr lang="en-US" sz="2400" dirty="0" smtClean="0">
                <a:latin typeface="Times New Roman" pitchFamily="18" charset="0"/>
                <a:cs typeface="Arial" charset="0"/>
              </a:rPr>
              <a:t>data </a:t>
            </a:r>
            <a:r>
              <a:rPr lang="en-US" sz="2400" dirty="0">
                <a:latin typeface="Times New Roman" pitchFamily="18" charset="0"/>
                <a:cs typeface="Arial" charset="0"/>
              </a:rPr>
              <a:t>must be stable (</a:t>
            </a:r>
            <a:r>
              <a:rPr lang="en-US" sz="2400" i="1" dirty="0">
                <a:latin typeface="Times New Roman" pitchFamily="18" charset="0"/>
                <a:cs typeface="Arial" charset="0"/>
              </a:rPr>
              <a:t>t</a:t>
            </a:r>
            <a:r>
              <a:rPr lang="en-US" sz="2400" i="1" baseline="-25000" dirty="0">
                <a:latin typeface="Times New Roman" pitchFamily="18" charset="0"/>
                <a:cs typeface="Arial" charset="0"/>
              </a:rPr>
              <a:t>a</a:t>
            </a:r>
            <a:r>
              <a:rPr lang="en-US" sz="2400" dirty="0">
                <a:latin typeface="Times New Roman" pitchFamily="18" charset="0"/>
                <a:cs typeface="Arial" charset="0"/>
              </a:rPr>
              <a:t> = </a:t>
            </a:r>
            <a:r>
              <a:rPr lang="en-US" sz="2400" i="1" dirty="0" err="1">
                <a:latin typeface="Times New Roman" pitchFamily="18" charset="0"/>
                <a:cs typeface="Arial" charset="0"/>
              </a:rPr>
              <a:t>t</a:t>
            </a:r>
            <a:r>
              <a:rPr lang="en-US" sz="2400" baseline="-25000" dirty="0" err="1">
                <a:latin typeface="Times New Roman" pitchFamily="18" charset="0"/>
                <a:cs typeface="Arial" charset="0"/>
              </a:rPr>
              <a:t>setup</a:t>
            </a:r>
            <a:r>
              <a:rPr lang="en-US" sz="2400" dirty="0">
                <a:latin typeface="Times New Roman" pitchFamily="18" charset="0"/>
                <a:cs typeface="Arial" charset="0"/>
              </a:rPr>
              <a:t> +  </a:t>
            </a:r>
            <a:r>
              <a:rPr lang="en-US" sz="2400" i="1" dirty="0" err="1">
                <a:latin typeface="Times New Roman" pitchFamily="18" charset="0"/>
                <a:cs typeface="Arial" charset="0"/>
              </a:rPr>
              <a:t>t</a:t>
            </a:r>
            <a:r>
              <a:rPr lang="en-US" sz="2400" baseline="-25000" dirty="0" err="1">
                <a:latin typeface="Times New Roman" pitchFamily="18" charset="0"/>
                <a:cs typeface="Arial" charset="0"/>
              </a:rPr>
              <a:t>hold</a:t>
            </a:r>
            <a:r>
              <a:rPr lang="en-US" sz="2400" dirty="0">
                <a:latin typeface="Times New Roman" pitchFamily="18" charset="0"/>
                <a:cs typeface="Arial" charset="0"/>
              </a:rPr>
              <a:t>)</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Input Timing Constraints</a:t>
            </a:r>
            <a:endParaRPr lang="en-US" sz="4400" dirty="0">
              <a:solidFill>
                <a:schemeClr val="bg1"/>
              </a:solidFill>
              <a:latin typeface="+mj-lt"/>
            </a:endParaRPr>
          </a:p>
        </p:txBody>
      </p:sp>
    </p:spTree>
    <p:extLst>
      <p:ext uri="{BB962C8B-B14F-4D97-AF65-F5344CB8AC3E}">
        <p14:creationId xmlns:p14="http://schemas.microsoft.com/office/powerpoint/2010/main" val="108109990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6756"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1699424127"/>
              </p:ext>
            </p:extLst>
          </p:nvPr>
        </p:nvGraphicFramePr>
        <p:xfrm>
          <a:off x="2057400" y="3046413"/>
          <a:ext cx="4953000" cy="3354387"/>
        </p:xfrm>
        <a:graphic>
          <a:graphicData uri="http://schemas.openxmlformats.org/presentationml/2006/ole">
            <mc:AlternateContent xmlns:mc="http://schemas.openxmlformats.org/markup-compatibility/2006">
              <mc:Choice xmlns:v="urn:schemas-microsoft-com:vml" Requires="v">
                <p:oleObj spid="_x0000_s169019" name="VISIO" r:id="rId6" imgW="1912680" imgH="1294920" progId="Visio.Drawing.6">
                  <p:embed/>
                </p:oleObj>
              </mc:Choice>
              <mc:Fallback>
                <p:oleObj name="VISIO" r:id="rId6" imgW="1912680" imgH="129492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046413"/>
                        <a:ext cx="4953000" cy="3354387"/>
                      </a:xfrm>
                      <a:prstGeom prst="rect">
                        <a:avLst/>
                      </a:prstGeom>
                    </p:spPr>
                  </p:pic>
                </p:oleObj>
              </mc:Fallback>
            </mc:AlternateContent>
          </a:graphicData>
        </a:graphic>
      </p:graphicFrame>
      <p:sp>
        <p:nvSpPr>
          <p:cNvPr id="1226755" name="Rectangle 3"/>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solidFill>
                  <a:schemeClr val="accent1"/>
                </a:solidFill>
                <a:latin typeface="Times New Roman" pitchFamily="18" charset="0"/>
                <a:cs typeface="Arial" charset="0"/>
              </a:rPr>
              <a:t>Propagation delay:</a:t>
            </a:r>
            <a:r>
              <a:rPr lang="en-US" sz="2400" dirty="0">
                <a:solidFill>
                  <a:schemeClr val="accent1"/>
                </a:solidFill>
                <a:latin typeface="Times New Roman" pitchFamily="18" charset="0"/>
                <a:cs typeface="Arial" charset="0"/>
              </a:rPr>
              <a:t> </a:t>
            </a:r>
            <a:r>
              <a:rPr lang="en-US" sz="2400" b="1" i="1" dirty="0" err="1">
                <a:latin typeface="Times New Roman" pitchFamily="18" charset="0"/>
                <a:cs typeface="Arial" charset="0"/>
              </a:rPr>
              <a:t>t</a:t>
            </a:r>
            <a:r>
              <a:rPr lang="en-US" sz="2400" b="1" i="1" baseline="-25000" dirty="0" err="1">
                <a:latin typeface="Times New Roman" pitchFamily="18" charset="0"/>
                <a:cs typeface="Arial" charset="0"/>
              </a:rPr>
              <a:t>pcq</a:t>
            </a:r>
            <a:r>
              <a:rPr lang="en-US" sz="2400" dirty="0">
                <a:latin typeface="Times New Roman" pitchFamily="18" charset="0"/>
                <a:cs typeface="Arial" charset="0"/>
              </a:rPr>
              <a:t> = time after clock edge that the output </a:t>
            </a:r>
            <a:r>
              <a:rPr lang="en-US" sz="2400" i="1" dirty="0">
                <a:latin typeface="Times New Roman" pitchFamily="18" charset="0"/>
                <a:cs typeface="Arial" charset="0"/>
              </a:rPr>
              <a:t>Q</a:t>
            </a:r>
            <a:r>
              <a:rPr lang="en-US" sz="2400" dirty="0">
                <a:latin typeface="Times New Roman" pitchFamily="18" charset="0"/>
                <a:cs typeface="Arial" charset="0"/>
              </a:rPr>
              <a:t> is guaranteed to be stable (i.e., to stop changing)</a:t>
            </a:r>
          </a:p>
          <a:p>
            <a:pPr marL="342900" indent="-342900">
              <a:spcBef>
                <a:spcPct val="20000"/>
              </a:spcBef>
              <a:buFontTx/>
              <a:buChar char="•"/>
            </a:pPr>
            <a:r>
              <a:rPr lang="en-US" sz="2400" b="1" dirty="0">
                <a:solidFill>
                  <a:schemeClr val="accent1"/>
                </a:solidFill>
                <a:latin typeface="Times New Roman" pitchFamily="18" charset="0"/>
                <a:cs typeface="Arial" charset="0"/>
              </a:rPr>
              <a:t>Contamination delay:</a:t>
            </a:r>
            <a:r>
              <a:rPr lang="en-US" sz="2400" dirty="0">
                <a:solidFill>
                  <a:schemeClr val="accent1"/>
                </a:solidFill>
                <a:latin typeface="Times New Roman" pitchFamily="18" charset="0"/>
                <a:cs typeface="Arial" charset="0"/>
              </a:rPr>
              <a:t> </a:t>
            </a:r>
            <a:r>
              <a:rPr lang="en-US" sz="2400" b="1" i="1" dirty="0" err="1">
                <a:latin typeface="Times New Roman" pitchFamily="18" charset="0"/>
                <a:cs typeface="Arial" charset="0"/>
              </a:rPr>
              <a:t>t</a:t>
            </a:r>
            <a:r>
              <a:rPr lang="en-US" sz="2400" b="1" i="1" baseline="-25000" dirty="0" err="1">
                <a:latin typeface="Times New Roman" pitchFamily="18" charset="0"/>
                <a:cs typeface="Arial" charset="0"/>
              </a:rPr>
              <a:t>ccq</a:t>
            </a:r>
            <a:r>
              <a:rPr lang="en-US" sz="2400" dirty="0">
                <a:latin typeface="Times New Roman" pitchFamily="18" charset="0"/>
                <a:cs typeface="Arial" charset="0"/>
              </a:rPr>
              <a:t> = time after clock edge that </a:t>
            </a:r>
            <a:r>
              <a:rPr lang="en-US" sz="2400" i="1" dirty="0">
                <a:latin typeface="Times New Roman" pitchFamily="18" charset="0"/>
                <a:cs typeface="Arial" charset="0"/>
              </a:rPr>
              <a:t>Q</a:t>
            </a:r>
            <a:r>
              <a:rPr lang="en-US" sz="2400" dirty="0">
                <a:latin typeface="Times New Roman" pitchFamily="18" charset="0"/>
                <a:cs typeface="Arial" charset="0"/>
              </a:rPr>
              <a:t> might be unstable (i.e., start changing)</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Output Timing Constraints</a:t>
            </a:r>
            <a:endParaRPr lang="en-US" sz="4400" dirty="0">
              <a:solidFill>
                <a:schemeClr val="bg1"/>
              </a:solidFill>
              <a:latin typeface="+mj-lt"/>
            </a:endParaRPr>
          </a:p>
        </p:txBody>
      </p:sp>
    </p:spTree>
    <p:extLst>
      <p:ext uri="{BB962C8B-B14F-4D97-AF65-F5344CB8AC3E}">
        <p14:creationId xmlns:p14="http://schemas.microsoft.com/office/powerpoint/2010/main" val="3118303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5" name="Rectangle 3"/>
          <p:cNvSpPr>
            <a:spLocks noChangeArrowheads="1"/>
          </p:cNvSpPr>
          <p:nvPr>
            <p:custDataLst>
              <p:tags r:id="rId1"/>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Times New Roman" pitchFamily="18" charset="0"/>
                <a:cs typeface="Arial" charset="0"/>
              </a:rPr>
              <a:t>Synchronous </a:t>
            </a:r>
            <a:r>
              <a:rPr lang="en-US" sz="3200" dirty="0">
                <a:latin typeface="Times New Roman" pitchFamily="18" charset="0"/>
                <a:cs typeface="Arial" charset="0"/>
              </a:rPr>
              <a:t>sequential circuit </a:t>
            </a:r>
            <a:r>
              <a:rPr lang="en-US" sz="3200" dirty="0" smtClean="0">
                <a:latin typeface="Times New Roman" pitchFamily="18" charset="0"/>
                <a:cs typeface="Arial" charset="0"/>
              </a:rPr>
              <a:t>inputs must </a:t>
            </a:r>
            <a:r>
              <a:rPr lang="en-US" sz="3200" dirty="0">
                <a:latin typeface="Times New Roman" pitchFamily="18" charset="0"/>
                <a:cs typeface="Arial" charset="0"/>
              </a:rPr>
              <a:t>be stable during </a:t>
            </a:r>
            <a:r>
              <a:rPr lang="en-US" sz="3200" dirty="0" smtClean="0">
                <a:latin typeface="Times New Roman" pitchFamily="18" charset="0"/>
                <a:cs typeface="Arial" charset="0"/>
              </a:rPr>
              <a:t>aperture </a:t>
            </a:r>
            <a:r>
              <a:rPr lang="en-US" sz="3200" dirty="0">
                <a:latin typeface="Times New Roman" pitchFamily="18" charset="0"/>
                <a:cs typeface="Arial" charset="0"/>
              </a:rPr>
              <a:t>(setup and hold) time around </a:t>
            </a:r>
            <a:r>
              <a:rPr lang="en-US" sz="3200" dirty="0" smtClean="0">
                <a:latin typeface="Times New Roman" pitchFamily="18" charset="0"/>
                <a:cs typeface="Arial" charset="0"/>
              </a:rPr>
              <a:t>clock edge</a:t>
            </a:r>
            <a:endParaRPr lang="en-US" sz="3200" dirty="0">
              <a:latin typeface="Times New Roman" pitchFamily="18" charset="0"/>
              <a:cs typeface="Arial" charset="0"/>
            </a:endParaRPr>
          </a:p>
          <a:p>
            <a:pPr marL="342900" indent="-342900">
              <a:spcBef>
                <a:spcPct val="20000"/>
              </a:spcBef>
              <a:buFontTx/>
              <a:buChar char="•"/>
            </a:pPr>
            <a:r>
              <a:rPr lang="en-US" sz="3200" dirty="0">
                <a:latin typeface="Times New Roman" pitchFamily="18" charset="0"/>
                <a:cs typeface="Arial" charset="0"/>
              </a:rPr>
              <a:t>Specifically, </a:t>
            </a:r>
            <a:r>
              <a:rPr lang="en-US" sz="3200" dirty="0" smtClean="0">
                <a:latin typeface="Times New Roman" pitchFamily="18" charset="0"/>
                <a:cs typeface="Arial" charset="0"/>
              </a:rPr>
              <a:t>inputs </a:t>
            </a:r>
            <a:r>
              <a:rPr lang="en-US" sz="3200" dirty="0">
                <a:latin typeface="Times New Roman" pitchFamily="18" charset="0"/>
                <a:cs typeface="Arial" charset="0"/>
              </a:rPr>
              <a:t>must be stable</a:t>
            </a:r>
          </a:p>
          <a:p>
            <a:pPr marL="742950" lvl="1" indent="-285750">
              <a:spcBef>
                <a:spcPct val="20000"/>
              </a:spcBef>
              <a:buFontTx/>
              <a:buChar char="–"/>
            </a:pPr>
            <a:r>
              <a:rPr lang="en-US" sz="2600" dirty="0">
                <a:latin typeface="Times New Roman" pitchFamily="18" charset="0"/>
                <a:cs typeface="Arial" charset="0"/>
              </a:rPr>
              <a:t>at least </a:t>
            </a:r>
            <a:r>
              <a:rPr lang="en-US" sz="2600" i="1" dirty="0" err="1">
                <a:latin typeface="Times New Roman" pitchFamily="18" charset="0"/>
                <a:cs typeface="Arial" charset="0"/>
              </a:rPr>
              <a:t>t</a:t>
            </a:r>
            <a:r>
              <a:rPr lang="en-US" sz="2600" baseline="-25000" dirty="0" err="1">
                <a:latin typeface="Times New Roman" pitchFamily="18" charset="0"/>
                <a:cs typeface="Arial" charset="0"/>
              </a:rPr>
              <a:t>setup</a:t>
            </a:r>
            <a:r>
              <a:rPr lang="en-US" sz="2600" dirty="0">
                <a:latin typeface="Times New Roman" pitchFamily="18" charset="0"/>
                <a:cs typeface="Arial" charset="0"/>
              </a:rPr>
              <a:t> before the clock edge</a:t>
            </a:r>
          </a:p>
          <a:p>
            <a:pPr marL="742950" lvl="1" indent="-285750">
              <a:spcBef>
                <a:spcPct val="20000"/>
              </a:spcBef>
              <a:buFontTx/>
              <a:buChar char="–"/>
            </a:pPr>
            <a:r>
              <a:rPr lang="en-US" sz="2600" dirty="0">
                <a:latin typeface="Times New Roman" pitchFamily="18" charset="0"/>
                <a:cs typeface="Arial" charset="0"/>
              </a:rPr>
              <a:t>at least until </a:t>
            </a:r>
            <a:r>
              <a:rPr lang="en-US" sz="2600" i="1" dirty="0" err="1">
                <a:latin typeface="Times New Roman" pitchFamily="18" charset="0"/>
                <a:cs typeface="Arial" charset="0"/>
              </a:rPr>
              <a:t>t</a:t>
            </a:r>
            <a:r>
              <a:rPr lang="en-US" sz="2600" baseline="-25000" dirty="0" err="1">
                <a:latin typeface="Times New Roman" pitchFamily="18" charset="0"/>
                <a:cs typeface="Arial" charset="0"/>
              </a:rPr>
              <a:t>hold</a:t>
            </a:r>
            <a:r>
              <a:rPr lang="en-US" sz="2600" dirty="0">
                <a:latin typeface="Times New Roman" pitchFamily="18" charset="0"/>
                <a:cs typeface="Arial" charset="0"/>
              </a:rPr>
              <a:t> after the clock edge</a:t>
            </a: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Dynamic Discipline</a:t>
            </a:r>
            <a:endParaRPr lang="en-US" sz="4400" dirty="0">
              <a:solidFill>
                <a:schemeClr val="bg1"/>
              </a:solidFill>
              <a:latin typeface="+mj-lt"/>
            </a:endParaRPr>
          </a:p>
        </p:txBody>
      </p:sp>
    </p:spTree>
    <p:extLst>
      <p:ext uri="{BB962C8B-B14F-4D97-AF65-F5344CB8AC3E}">
        <p14:creationId xmlns:p14="http://schemas.microsoft.com/office/powerpoint/2010/main" val="226452097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6" name="Rectangle 6"/>
          <p:cNvSpPr>
            <a:spLocks noGrp="1" noChangeArrowheads="1"/>
          </p:cNvSpPr>
          <p:nvPr>
            <p:ph sz="half" idx="4294967295"/>
            <p:custDataLst>
              <p:tags r:id="rId2"/>
            </p:custDataLst>
          </p:nvPr>
        </p:nvSpPr>
        <p:spPr>
          <a:xfrm>
            <a:off x="914400" y="1219200"/>
            <a:ext cx="7696200" cy="4953000"/>
          </a:xfrm>
        </p:spPr>
        <p:txBody>
          <a:bodyPr>
            <a:normAutofit/>
          </a:bodyPr>
          <a:lstStyle/>
          <a:p>
            <a:r>
              <a:rPr lang="en-US" dirty="0"/>
              <a:t>The delay between registers has a </a:t>
            </a:r>
            <a:r>
              <a:rPr lang="en-US" b="1" dirty="0"/>
              <a:t>minimum</a:t>
            </a:r>
            <a:r>
              <a:rPr lang="en-US" dirty="0"/>
              <a:t> and </a:t>
            </a:r>
            <a:r>
              <a:rPr lang="en-US" b="1" dirty="0"/>
              <a:t>maximum</a:t>
            </a:r>
            <a:r>
              <a:rPr lang="en-US" dirty="0"/>
              <a:t> delay, dependent on the delays of the circuit elements</a:t>
            </a:r>
          </a:p>
        </p:txBody>
      </p:sp>
      <p:graphicFrame>
        <p:nvGraphicFramePr>
          <p:cNvPr id="1034247" name="Object 7"/>
          <p:cNvGraphicFramePr>
            <a:graphicFrameLocks noGrp="1" noChangeAspect="1"/>
          </p:cNvGraphicFramePr>
          <p:nvPr>
            <p:ph sz="half" idx="4294967295"/>
            <p:custDataLst>
              <p:tags r:id="rId3"/>
            </p:custDataLst>
            <p:extLst>
              <p:ext uri="{D42A27DB-BD31-4B8C-83A1-F6EECF244321}">
                <p14:modId xmlns:p14="http://schemas.microsoft.com/office/powerpoint/2010/main" val="3333005227"/>
              </p:ext>
            </p:extLst>
          </p:nvPr>
        </p:nvGraphicFramePr>
        <p:xfrm>
          <a:off x="2133600" y="2617787"/>
          <a:ext cx="4481513" cy="3935413"/>
        </p:xfrm>
        <a:graphic>
          <a:graphicData uri="http://schemas.openxmlformats.org/presentationml/2006/ole">
            <mc:AlternateContent xmlns:mc="http://schemas.openxmlformats.org/markup-compatibility/2006">
              <mc:Choice xmlns:v="urn:schemas-microsoft-com:vml" Requires="v">
                <p:oleObj spid="_x0000_s170043" name="VISIO" r:id="rId8" imgW="1952280" imgH="1714680" progId="Visio.Drawing.6">
                  <p:embed/>
                </p:oleObj>
              </mc:Choice>
              <mc:Fallback>
                <p:oleObj name="VISIO" r:id="rId8" imgW="1952280" imgH="17146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2617787"/>
                        <a:ext cx="4481513"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4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34244" name="Rectangle 4"/>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Dynamic Discipline</a:t>
            </a:r>
            <a:endParaRPr lang="en-US" sz="4400" dirty="0">
              <a:solidFill>
                <a:schemeClr val="bg1"/>
              </a:solidFill>
              <a:latin typeface="+mj-lt"/>
            </a:endParaRPr>
          </a:p>
        </p:txBody>
      </p:sp>
    </p:spTree>
    <p:extLst>
      <p:ext uri="{BB962C8B-B14F-4D97-AF65-F5344CB8AC3E}">
        <p14:creationId xmlns:p14="http://schemas.microsoft.com/office/powerpoint/2010/main" val="19426111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4"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sz="2600" dirty="0"/>
              <a:t>Depends </a:t>
            </a:r>
            <a:r>
              <a:rPr lang="en-US" sz="2600" dirty="0" smtClean="0"/>
              <a:t>on the </a:t>
            </a:r>
            <a:r>
              <a:rPr lang="en-US" sz="2600" b="1" dirty="0" smtClean="0">
                <a:solidFill>
                  <a:schemeClr val="accent1"/>
                </a:solidFill>
              </a:rPr>
              <a:t>maximum</a:t>
            </a:r>
            <a:r>
              <a:rPr lang="en-US" sz="2600" dirty="0" smtClean="0">
                <a:solidFill>
                  <a:schemeClr val="accent1"/>
                </a:solidFill>
              </a:rPr>
              <a:t> </a:t>
            </a:r>
            <a:r>
              <a:rPr lang="en-US" sz="2600" dirty="0"/>
              <a:t>delay from register R1 through </a:t>
            </a:r>
            <a:r>
              <a:rPr lang="en-US" sz="2600" dirty="0" smtClean="0"/>
              <a:t>combinational </a:t>
            </a:r>
            <a:r>
              <a:rPr lang="en-US" sz="2600" dirty="0"/>
              <a:t>logic to R2</a:t>
            </a:r>
          </a:p>
          <a:p>
            <a:r>
              <a:rPr lang="en-US" sz="2600" dirty="0"/>
              <a:t>The input to register R2 must be stable at least </a:t>
            </a:r>
            <a:r>
              <a:rPr lang="en-US" sz="2600" i="1" dirty="0" err="1"/>
              <a:t>t</a:t>
            </a:r>
            <a:r>
              <a:rPr lang="en-US" sz="2600" baseline="-25000" dirty="0" err="1"/>
              <a:t>setup</a:t>
            </a:r>
            <a:r>
              <a:rPr lang="en-US" sz="2600" dirty="0"/>
              <a:t> before </a:t>
            </a:r>
            <a:r>
              <a:rPr lang="en-US" sz="2600" dirty="0" smtClean="0"/>
              <a:t>clock </a:t>
            </a:r>
            <a:r>
              <a:rPr lang="en-US" sz="2600" dirty="0"/>
              <a:t>edge</a:t>
            </a:r>
          </a:p>
        </p:txBody>
      </p:sp>
      <p:graphicFrame>
        <p:nvGraphicFramePr>
          <p:cNvPr id="1177606"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1431391146"/>
              </p:ext>
            </p:extLst>
          </p:nvPr>
        </p:nvGraphicFramePr>
        <p:xfrm>
          <a:off x="1160585" y="2895600"/>
          <a:ext cx="4114800" cy="3476625"/>
        </p:xfrm>
        <a:graphic>
          <a:graphicData uri="http://schemas.openxmlformats.org/presentationml/2006/ole">
            <mc:AlternateContent xmlns:mc="http://schemas.openxmlformats.org/markup-compatibility/2006">
              <mc:Choice xmlns:v="urn:schemas-microsoft-com:vml" Requires="v">
                <p:oleObj spid="_x0000_s205877" name="VISIO" r:id="rId10" imgW="1952280" imgH="1649880" progId="Visio.Drawing.6">
                  <p:embed/>
                </p:oleObj>
              </mc:Choice>
              <mc:Fallback>
                <p:oleObj name="VISIO" r:id="rId10" imgW="1952280" imgH="16498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585" y="2895600"/>
                        <a:ext cx="41148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0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77605"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77607" name="Rectangle 7"/>
          <p:cNvSpPr>
            <a:spLocks noChangeArrowheads="1"/>
          </p:cNvSpPr>
          <p:nvPr>
            <p:custDataLst>
              <p:tags r:id="rId6"/>
            </p:custDataLst>
          </p:nvPr>
        </p:nvSpPr>
        <p:spPr bwMode="auto">
          <a:xfrm>
            <a:off x="5562600" y="3429000"/>
            <a:ext cx="335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a:t>
            </a:r>
            <a:r>
              <a:rPr lang="en-US" sz="2800" dirty="0">
                <a:solidFill>
                  <a:schemeClr val="accent1"/>
                </a:solidFill>
                <a:latin typeface="Times New Roman" pitchFamily="18" charset="0"/>
                <a:cs typeface="Arial" charset="0"/>
              </a:rPr>
              <a:t> </a:t>
            </a:r>
            <a:r>
              <a:rPr lang="en-US" sz="2800" dirty="0" smtClean="0">
                <a:solidFill>
                  <a:schemeClr val="accent1"/>
                </a:solidFill>
                <a:latin typeface="Times New Roman" pitchFamily="18" charset="0"/>
                <a:cs typeface="Arial" charset="0"/>
              </a:rPr>
              <a:t>≥</a:t>
            </a:r>
            <a:endParaRPr lang="en-US" sz="2800" baseline="-25000" dirty="0">
              <a:solidFill>
                <a:schemeClr val="accent1"/>
              </a:solidFill>
              <a:latin typeface="Times New Roman" pitchFamily="18" charset="0"/>
              <a:cs typeface="Times New Roman" pitchFamily="18" charset="0"/>
            </a:endParaRPr>
          </a:p>
        </p:txBody>
      </p:sp>
      <p:sp>
        <p:nvSpPr>
          <p:cNvPr id="1177608" name="Rectangle 8"/>
          <p:cNvSpPr>
            <a:spLocks noChangeArrowheads="1"/>
          </p:cNvSpPr>
          <p:nvPr>
            <p:custDataLst>
              <p:tags r:id="rId7"/>
            </p:custDataLst>
          </p:nvPr>
        </p:nvSpPr>
        <p:spPr bwMode="auto">
          <a:xfrm>
            <a:off x="5486400" y="3352800"/>
            <a:ext cx="33528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Setup Time Constraint</a:t>
            </a:r>
            <a:endParaRPr lang="en-US" sz="4400" dirty="0">
              <a:solidFill>
                <a:schemeClr val="bg1"/>
              </a:solidFill>
              <a:latin typeface="+mj-lt"/>
            </a:endParaRPr>
          </a:p>
        </p:txBody>
      </p:sp>
    </p:spTree>
    <p:extLst>
      <p:ext uri="{BB962C8B-B14F-4D97-AF65-F5344CB8AC3E}">
        <p14:creationId xmlns:p14="http://schemas.microsoft.com/office/powerpoint/2010/main" val="263714809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4"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sz="2600" dirty="0"/>
              <a:t>Depends </a:t>
            </a:r>
            <a:r>
              <a:rPr lang="en-US" sz="2600" dirty="0" smtClean="0"/>
              <a:t>on the </a:t>
            </a:r>
            <a:r>
              <a:rPr lang="en-US" sz="2600" b="1" dirty="0" smtClean="0">
                <a:solidFill>
                  <a:schemeClr val="accent1"/>
                </a:solidFill>
              </a:rPr>
              <a:t>maximum</a:t>
            </a:r>
            <a:r>
              <a:rPr lang="en-US" sz="2600" dirty="0" smtClean="0">
                <a:solidFill>
                  <a:schemeClr val="accent1"/>
                </a:solidFill>
              </a:rPr>
              <a:t> </a:t>
            </a:r>
            <a:r>
              <a:rPr lang="en-US" sz="2600" dirty="0"/>
              <a:t>delay from register R1 through </a:t>
            </a:r>
            <a:r>
              <a:rPr lang="en-US" sz="2600" dirty="0" smtClean="0"/>
              <a:t>combinational </a:t>
            </a:r>
            <a:r>
              <a:rPr lang="en-US" sz="2600" dirty="0"/>
              <a:t>logic to R2</a:t>
            </a:r>
          </a:p>
          <a:p>
            <a:r>
              <a:rPr lang="en-US" sz="2600" dirty="0"/>
              <a:t>The input to register R2 must be stable at least </a:t>
            </a:r>
            <a:r>
              <a:rPr lang="en-US" sz="2600" i="1" dirty="0" err="1"/>
              <a:t>t</a:t>
            </a:r>
            <a:r>
              <a:rPr lang="en-US" sz="2600" baseline="-25000" dirty="0" err="1"/>
              <a:t>setup</a:t>
            </a:r>
            <a:r>
              <a:rPr lang="en-US" sz="2600" dirty="0"/>
              <a:t> before </a:t>
            </a:r>
            <a:r>
              <a:rPr lang="en-US" sz="2600" dirty="0" smtClean="0"/>
              <a:t>clock </a:t>
            </a:r>
            <a:r>
              <a:rPr lang="en-US" sz="2600" dirty="0"/>
              <a:t>edge</a:t>
            </a:r>
          </a:p>
        </p:txBody>
      </p:sp>
      <p:graphicFrame>
        <p:nvGraphicFramePr>
          <p:cNvPr id="1177606"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1431391146"/>
              </p:ext>
            </p:extLst>
          </p:nvPr>
        </p:nvGraphicFramePr>
        <p:xfrm>
          <a:off x="1160585" y="2895600"/>
          <a:ext cx="4114800" cy="3476625"/>
        </p:xfrm>
        <a:graphic>
          <a:graphicData uri="http://schemas.openxmlformats.org/presentationml/2006/ole">
            <mc:AlternateContent xmlns:mc="http://schemas.openxmlformats.org/markup-compatibility/2006">
              <mc:Choice xmlns:v="urn:schemas-microsoft-com:vml" Requires="v">
                <p:oleObj spid="_x0000_s206901" name="VISIO" r:id="rId10" imgW="1952280" imgH="1649880" progId="Visio.Drawing.6">
                  <p:embed/>
                </p:oleObj>
              </mc:Choice>
              <mc:Fallback>
                <p:oleObj name="VISIO" r:id="rId10" imgW="1952280" imgH="16498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585" y="2895600"/>
                        <a:ext cx="41148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0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77605"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77607" name="Rectangle 7"/>
          <p:cNvSpPr>
            <a:spLocks noChangeArrowheads="1"/>
          </p:cNvSpPr>
          <p:nvPr>
            <p:custDataLst>
              <p:tags r:id="rId6"/>
            </p:custDataLst>
          </p:nvPr>
        </p:nvSpPr>
        <p:spPr bwMode="auto">
          <a:xfrm>
            <a:off x="5562600" y="3429000"/>
            <a:ext cx="335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pcq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pd</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setup</a:t>
            </a:r>
            <a:endParaRPr lang="en-US" sz="2800" baseline="-25000" dirty="0">
              <a:solidFill>
                <a:schemeClr val="accent1"/>
              </a:solidFill>
              <a:latin typeface="Times New Roman" pitchFamily="18" charset="0"/>
              <a:cs typeface="Arial" charset="0"/>
            </a:endParaRPr>
          </a:p>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pd</a:t>
            </a:r>
            <a:r>
              <a:rPr lang="en-US" sz="2800" dirty="0">
                <a:solidFill>
                  <a:schemeClr val="accent1"/>
                </a:solidFill>
                <a:latin typeface="Times New Roman" pitchFamily="18" charset="0"/>
                <a:cs typeface="Arial" charset="0"/>
              </a:rPr>
              <a:t> </a:t>
            </a:r>
            <a:r>
              <a:rPr lang="en-US" sz="2800" dirty="0" smtClean="0">
                <a:solidFill>
                  <a:schemeClr val="accent1"/>
                </a:solidFill>
                <a:latin typeface="Times New Roman" pitchFamily="18" charset="0"/>
                <a:cs typeface="Arial" charset="0"/>
              </a:rPr>
              <a:t>≤</a:t>
            </a:r>
            <a:endParaRPr lang="en-US" sz="2800" baseline="-25000" dirty="0">
              <a:solidFill>
                <a:schemeClr val="accent1"/>
              </a:solidFill>
              <a:latin typeface="Times New Roman" pitchFamily="18" charset="0"/>
              <a:cs typeface="Times New Roman" pitchFamily="18" charset="0"/>
            </a:endParaRPr>
          </a:p>
        </p:txBody>
      </p:sp>
      <p:sp>
        <p:nvSpPr>
          <p:cNvPr id="1177608" name="Rectangle 8"/>
          <p:cNvSpPr>
            <a:spLocks noChangeArrowheads="1"/>
          </p:cNvSpPr>
          <p:nvPr>
            <p:custDataLst>
              <p:tags r:id="rId7"/>
            </p:custDataLst>
          </p:nvPr>
        </p:nvSpPr>
        <p:spPr bwMode="auto">
          <a:xfrm>
            <a:off x="5486400" y="3352800"/>
            <a:ext cx="33528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Setup Time Constraint</a:t>
            </a:r>
            <a:endParaRPr lang="en-US" sz="4400" dirty="0">
              <a:solidFill>
                <a:schemeClr val="bg1"/>
              </a:solidFill>
              <a:latin typeface="+mj-lt"/>
            </a:endParaRPr>
          </a:p>
        </p:txBody>
      </p:sp>
    </p:spTree>
    <p:extLst>
      <p:ext uri="{BB962C8B-B14F-4D97-AF65-F5344CB8AC3E}">
        <p14:creationId xmlns:p14="http://schemas.microsoft.com/office/powerpoint/2010/main" val="263714809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4"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sz="2600" dirty="0"/>
              <a:t>Depends </a:t>
            </a:r>
            <a:r>
              <a:rPr lang="en-US" sz="2600" dirty="0" smtClean="0"/>
              <a:t>on the </a:t>
            </a:r>
            <a:r>
              <a:rPr lang="en-US" sz="2600" b="1" dirty="0" smtClean="0">
                <a:solidFill>
                  <a:schemeClr val="accent1"/>
                </a:solidFill>
              </a:rPr>
              <a:t>maximum</a:t>
            </a:r>
            <a:r>
              <a:rPr lang="en-US" sz="2600" dirty="0" smtClean="0">
                <a:solidFill>
                  <a:schemeClr val="accent1"/>
                </a:solidFill>
              </a:rPr>
              <a:t> </a:t>
            </a:r>
            <a:r>
              <a:rPr lang="en-US" sz="2600" dirty="0"/>
              <a:t>delay from register R1 through </a:t>
            </a:r>
            <a:r>
              <a:rPr lang="en-US" sz="2600" dirty="0" smtClean="0"/>
              <a:t>combinational </a:t>
            </a:r>
            <a:r>
              <a:rPr lang="en-US" sz="2600" dirty="0"/>
              <a:t>logic to R2</a:t>
            </a:r>
          </a:p>
          <a:p>
            <a:r>
              <a:rPr lang="en-US" sz="2600" dirty="0"/>
              <a:t>The input to register R2 must be stable at least </a:t>
            </a:r>
            <a:r>
              <a:rPr lang="en-US" sz="2600" i="1" dirty="0" err="1"/>
              <a:t>t</a:t>
            </a:r>
            <a:r>
              <a:rPr lang="en-US" sz="2600" baseline="-25000" dirty="0" err="1"/>
              <a:t>setup</a:t>
            </a:r>
            <a:r>
              <a:rPr lang="en-US" sz="2600" dirty="0"/>
              <a:t> before </a:t>
            </a:r>
            <a:r>
              <a:rPr lang="en-US" sz="2600" dirty="0" smtClean="0"/>
              <a:t>clock </a:t>
            </a:r>
            <a:r>
              <a:rPr lang="en-US" sz="2600" dirty="0"/>
              <a:t>edge</a:t>
            </a:r>
          </a:p>
        </p:txBody>
      </p:sp>
      <p:graphicFrame>
        <p:nvGraphicFramePr>
          <p:cNvPr id="1177606"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2213953698"/>
              </p:ext>
            </p:extLst>
          </p:nvPr>
        </p:nvGraphicFramePr>
        <p:xfrm>
          <a:off x="1160585" y="2895600"/>
          <a:ext cx="4114800" cy="3476625"/>
        </p:xfrm>
        <a:graphic>
          <a:graphicData uri="http://schemas.openxmlformats.org/presentationml/2006/ole">
            <mc:AlternateContent xmlns:mc="http://schemas.openxmlformats.org/markup-compatibility/2006">
              <mc:Choice xmlns:v="urn:schemas-microsoft-com:vml" Requires="v">
                <p:oleObj spid="_x0000_s173116" name="VISIO" r:id="rId10" imgW="1952280" imgH="1649880" progId="Visio.Drawing.6">
                  <p:embed/>
                </p:oleObj>
              </mc:Choice>
              <mc:Fallback>
                <p:oleObj name="VISIO" r:id="rId10" imgW="1952280" imgH="16498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585" y="2895600"/>
                        <a:ext cx="41148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0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77605"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77607" name="Rectangle 7"/>
          <p:cNvSpPr>
            <a:spLocks noChangeArrowheads="1"/>
          </p:cNvSpPr>
          <p:nvPr>
            <p:custDataLst>
              <p:tags r:id="rId6"/>
            </p:custDataLst>
          </p:nvPr>
        </p:nvSpPr>
        <p:spPr bwMode="auto">
          <a:xfrm>
            <a:off x="5562600" y="3429000"/>
            <a:ext cx="335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pcq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pd</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setup</a:t>
            </a:r>
            <a:endParaRPr lang="en-US" sz="2800" baseline="-25000" dirty="0">
              <a:solidFill>
                <a:schemeClr val="accent1"/>
              </a:solidFill>
              <a:latin typeface="Times New Roman" pitchFamily="18" charset="0"/>
              <a:cs typeface="Arial" charset="0"/>
            </a:endParaRPr>
          </a:p>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pd</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pcq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setup</a:t>
            </a:r>
            <a:r>
              <a:rPr lang="en-US" sz="2800" dirty="0">
                <a:solidFill>
                  <a:schemeClr val="accent1"/>
                </a:solidFill>
                <a:latin typeface="Times New Roman" pitchFamily="18" charset="0"/>
                <a:cs typeface="Arial" charset="0"/>
              </a:rPr>
              <a:t>)</a:t>
            </a:r>
            <a:endParaRPr lang="en-US" sz="2800" baseline="-25000" dirty="0">
              <a:solidFill>
                <a:schemeClr val="accent1"/>
              </a:solidFill>
              <a:latin typeface="Times New Roman" pitchFamily="18" charset="0"/>
              <a:cs typeface="Times New Roman" pitchFamily="18" charset="0"/>
            </a:endParaRPr>
          </a:p>
          <a:p>
            <a:pPr marL="342900" indent="-342900">
              <a:spcBef>
                <a:spcPct val="20000"/>
              </a:spcBef>
            </a:pPr>
            <a:endParaRPr lang="en-US" sz="2800" baseline="-25000" dirty="0">
              <a:solidFill>
                <a:schemeClr val="accent1"/>
              </a:solidFill>
              <a:latin typeface="Times New Roman" pitchFamily="18" charset="0"/>
              <a:cs typeface="Times New Roman" pitchFamily="18" charset="0"/>
            </a:endParaRPr>
          </a:p>
        </p:txBody>
      </p:sp>
      <p:sp>
        <p:nvSpPr>
          <p:cNvPr id="1177608" name="Rectangle 8"/>
          <p:cNvSpPr>
            <a:spLocks noChangeArrowheads="1"/>
          </p:cNvSpPr>
          <p:nvPr>
            <p:custDataLst>
              <p:tags r:id="rId7"/>
            </p:custDataLst>
          </p:nvPr>
        </p:nvSpPr>
        <p:spPr bwMode="auto">
          <a:xfrm>
            <a:off x="5486400" y="3352800"/>
            <a:ext cx="33528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Setup Time Constraint</a:t>
            </a:r>
            <a:endParaRPr lang="en-US" sz="4400" dirty="0">
              <a:solidFill>
                <a:schemeClr val="bg1"/>
              </a:solidFill>
              <a:latin typeface="+mj-lt"/>
            </a:endParaRPr>
          </a:p>
        </p:txBody>
      </p:sp>
    </p:spTree>
    <p:extLst>
      <p:ext uri="{BB962C8B-B14F-4D97-AF65-F5344CB8AC3E}">
        <p14:creationId xmlns:p14="http://schemas.microsoft.com/office/powerpoint/2010/main" val="11569723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9739" name="Object 11"/>
          <p:cNvGraphicFramePr>
            <a:graphicFrameLocks noGrp="1" noChangeAspect="1"/>
          </p:cNvGraphicFramePr>
          <p:nvPr>
            <p:ph sz="half" idx="4294967295"/>
            <p:custDataLst>
              <p:tags r:id="rId2"/>
            </p:custDataLst>
            <p:extLst>
              <p:ext uri="{D42A27DB-BD31-4B8C-83A1-F6EECF244321}">
                <p14:modId xmlns:p14="http://schemas.microsoft.com/office/powerpoint/2010/main" val="492054104"/>
              </p:ext>
            </p:extLst>
          </p:nvPr>
        </p:nvGraphicFramePr>
        <p:xfrm>
          <a:off x="6553200" y="1868487"/>
          <a:ext cx="1752600" cy="1484313"/>
        </p:xfrm>
        <a:graphic>
          <a:graphicData uri="http://schemas.openxmlformats.org/presentationml/2006/ole">
            <mc:AlternateContent xmlns:mc="http://schemas.openxmlformats.org/markup-compatibility/2006">
              <mc:Choice xmlns:v="urn:schemas-microsoft-com:vml" Requires="v">
                <p:oleObj spid="_x0000_s128116" name="VISIO" r:id="rId12" imgW="914400" imgH="774720" progId="Visio.Drawing.6">
                  <p:embed/>
                </p:oleObj>
              </mc:Choice>
              <mc:Fallback>
                <p:oleObj name="VISIO" r:id="rId12" imgW="914400" imgH="77472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00" y="1868487"/>
                        <a:ext cx="1752600"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9741" name="Object 13"/>
          <p:cNvGraphicFramePr>
            <a:graphicFrameLocks noGrp="1" noChangeAspect="1"/>
          </p:cNvGraphicFramePr>
          <p:nvPr>
            <p:ph sz="half" idx="4294967295"/>
            <p:custDataLst>
              <p:tags r:id="rId3"/>
            </p:custDataLst>
            <p:extLst>
              <p:ext uri="{D42A27DB-BD31-4B8C-83A1-F6EECF244321}">
                <p14:modId xmlns:p14="http://schemas.microsoft.com/office/powerpoint/2010/main" val="352170361"/>
              </p:ext>
            </p:extLst>
          </p:nvPr>
        </p:nvGraphicFramePr>
        <p:xfrm>
          <a:off x="6553200" y="3697287"/>
          <a:ext cx="1752600" cy="1484313"/>
        </p:xfrm>
        <a:graphic>
          <a:graphicData uri="http://schemas.openxmlformats.org/presentationml/2006/ole">
            <mc:AlternateContent xmlns:mc="http://schemas.openxmlformats.org/markup-compatibility/2006">
              <mc:Choice xmlns:v="urn:schemas-microsoft-com:vml" Requires="v">
                <p:oleObj spid="_x0000_s128117" name="VISIO" r:id="rId14" imgW="914400" imgH="774720" progId="Visio.Drawing.6">
                  <p:embed/>
                </p:oleObj>
              </mc:Choice>
              <mc:Fallback>
                <p:oleObj name="VISIO" r:id="rId14" imgW="914400" imgH="774720"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200" y="3697287"/>
                        <a:ext cx="1752600"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973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9732" name="Rectangle 4"/>
          <p:cNvSpPr>
            <a:spLocks noChangeArrowheads="1"/>
          </p:cNvSpPr>
          <p:nvPr>
            <p:custDataLst>
              <p:tags r:id="rId5"/>
            </p:custDataLst>
          </p:nvPr>
        </p:nvSpPr>
        <p:spPr bwMode="auto">
          <a:xfrm>
            <a:off x="914400" y="1219200"/>
            <a:ext cx="8077200" cy="5181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Consider the two possible cases:</a:t>
            </a:r>
          </a:p>
          <a:p>
            <a:pPr marL="742950" lvl="1" indent="-285750">
              <a:spcBef>
                <a:spcPct val="20000"/>
              </a:spcBef>
              <a:buFontTx/>
              <a:buChar char="–"/>
            </a:pPr>
            <a:r>
              <a:rPr lang="en-US" sz="2800" b="1" i="1" dirty="0">
                <a:solidFill>
                  <a:schemeClr val="accent1"/>
                </a:solidFill>
                <a:latin typeface="Times New Roman" pitchFamily="18" charset="0"/>
                <a:cs typeface="Arial" charset="0"/>
              </a:rPr>
              <a:t>Q</a:t>
            </a:r>
            <a:r>
              <a:rPr lang="en-US" sz="2800" b="1" dirty="0">
                <a:solidFill>
                  <a:schemeClr val="accent1"/>
                </a:solidFill>
                <a:latin typeface="Times New Roman" pitchFamily="18" charset="0"/>
                <a:cs typeface="Arial" charset="0"/>
              </a:rPr>
              <a:t> = 0: </a:t>
            </a:r>
            <a:endParaRPr lang="en-US" sz="2800" b="1" dirty="0" smtClean="0">
              <a:solidFill>
                <a:schemeClr val="accent1"/>
              </a:solidFill>
              <a:latin typeface="Times New Roman" pitchFamily="18" charset="0"/>
              <a:cs typeface="Arial" charset="0"/>
            </a:endParaRPr>
          </a:p>
          <a:p>
            <a:pPr lvl="1">
              <a:spcBef>
                <a:spcPct val="20000"/>
              </a:spcBef>
            </a:pPr>
            <a:r>
              <a:rPr lang="en-US" sz="2800" b="1" dirty="0" smtClean="0">
                <a:solidFill>
                  <a:schemeClr val="accent1"/>
                </a:solidFill>
                <a:latin typeface="Times New Roman" pitchFamily="18" charset="0"/>
                <a:cs typeface="Arial" charset="0"/>
              </a:rPr>
              <a:t>   </a:t>
            </a:r>
            <a:r>
              <a:rPr lang="en-US" sz="2800" dirty="0" smtClean="0">
                <a:latin typeface="Times New Roman" pitchFamily="18" charset="0"/>
                <a:cs typeface="Arial" charset="0"/>
              </a:rPr>
              <a:t>then </a:t>
            </a:r>
            <a:r>
              <a:rPr lang="en-US" sz="2800" i="1" dirty="0">
                <a:latin typeface="Times New Roman" pitchFamily="18" charset="0"/>
                <a:cs typeface="Arial" charset="0"/>
              </a:rPr>
              <a:t>Q</a:t>
            </a:r>
            <a:r>
              <a:rPr lang="en-US" sz="2800" dirty="0">
                <a:latin typeface="Times New Roman" pitchFamily="18" charset="0"/>
                <a:cs typeface="Arial" charset="0"/>
              </a:rPr>
              <a:t> = </a:t>
            </a:r>
            <a:r>
              <a:rPr lang="en-US" sz="2800" dirty="0" smtClean="0">
                <a:latin typeface="Times New Roman" pitchFamily="18" charset="0"/>
                <a:cs typeface="Arial" charset="0"/>
              </a:rPr>
              <a:t>1, </a:t>
            </a:r>
            <a:r>
              <a:rPr lang="en-US" sz="2800" i="1" dirty="0" smtClean="0">
                <a:latin typeface="Times New Roman" pitchFamily="18" charset="0"/>
                <a:cs typeface="Arial" charset="0"/>
              </a:rPr>
              <a:t>Q</a:t>
            </a:r>
            <a:r>
              <a:rPr lang="en-US" sz="2800" dirty="0" smtClean="0">
                <a:latin typeface="Times New Roman" pitchFamily="18" charset="0"/>
                <a:cs typeface="Arial" charset="0"/>
              </a:rPr>
              <a:t> </a:t>
            </a:r>
            <a:r>
              <a:rPr lang="en-US" sz="2800" dirty="0">
                <a:latin typeface="Times New Roman" pitchFamily="18" charset="0"/>
                <a:cs typeface="Arial" charset="0"/>
              </a:rPr>
              <a:t>= 0 (consistent)</a:t>
            </a:r>
          </a:p>
          <a:p>
            <a:pPr lvl="1">
              <a:spcBef>
                <a:spcPct val="20000"/>
              </a:spcBef>
            </a:pPr>
            <a:endParaRPr lang="en-US" sz="2800" dirty="0">
              <a:latin typeface="Times New Roman" pitchFamily="18" charset="0"/>
              <a:cs typeface="Arial" charset="0"/>
            </a:endParaRPr>
          </a:p>
          <a:p>
            <a:pPr marL="742950" lvl="1" indent="-285750">
              <a:spcBef>
                <a:spcPct val="20000"/>
              </a:spcBef>
              <a:buFontTx/>
              <a:buChar char="–"/>
            </a:pPr>
            <a:r>
              <a:rPr lang="en-US" sz="2800" b="1" i="1" dirty="0">
                <a:solidFill>
                  <a:schemeClr val="accent1"/>
                </a:solidFill>
                <a:latin typeface="Times New Roman" pitchFamily="18" charset="0"/>
                <a:cs typeface="Arial" charset="0"/>
              </a:rPr>
              <a:t>Q</a:t>
            </a:r>
            <a:r>
              <a:rPr lang="en-US" sz="2800" b="1" dirty="0">
                <a:solidFill>
                  <a:schemeClr val="accent1"/>
                </a:solidFill>
                <a:latin typeface="Times New Roman" pitchFamily="18" charset="0"/>
                <a:cs typeface="Arial" charset="0"/>
              </a:rPr>
              <a:t> = 1: </a:t>
            </a:r>
            <a:endParaRPr lang="en-US" sz="2800" b="1" dirty="0" smtClean="0">
              <a:solidFill>
                <a:schemeClr val="accent1"/>
              </a:solidFill>
              <a:latin typeface="Times New Roman" pitchFamily="18" charset="0"/>
              <a:cs typeface="Arial" charset="0"/>
            </a:endParaRPr>
          </a:p>
          <a:p>
            <a:pPr lvl="1">
              <a:spcBef>
                <a:spcPct val="20000"/>
              </a:spcBef>
            </a:pPr>
            <a:r>
              <a:rPr lang="en-US" sz="2800" b="1" dirty="0">
                <a:solidFill>
                  <a:schemeClr val="accent1"/>
                </a:solidFill>
                <a:latin typeface="Times New Roman" pitchFamily="18" charset="0"/>
                <a:cs typeface="Arial" charset="0"/>
              </a:rPr>
              <a:t> </a:t>
            </a:r>
            <a:r>
              <a:rPr lang="en-US" sz="2800" b="1" dirty="0" smtClean="0">
                <a:solidFill>
                  <a:schemeClr val="accent1"/>
                </a:solidFill>
                <a:latin typeface="Times New Roman" pitchFamily="18" charset="0"/>
                <a:cs typeface="Arial" charset="0"/>
              </a:rPr>
              <a:t>  </a:t>
            </a:r>
            <a:r>
              <a:rPr lang="en-US" sz="2800" dirty="0" smtClean="0">
                <a:latin typeface="Times New Roman" pitchFamily="18" charset="0"/>
                <a:cs typeface="Arial" charset="0"/>
              </a:rPr>
              <a:t>then </a:t>
            </a:r>
            <a:r>
              <a:rPr lang="en-US" sz="2800" i="1" dirty="0">
                <a:latin typeface="Times New Roman" pitchFamily="18" charset="0"/>
                <a:cs typeface="Arial" charset="0"/>
              </a:rPr>
              <a:t>Q</a:t>
            </a:r>
            <a:r>
              <a:rPr lang="en-US" sz="2800" dirty="0">
                <a:latin typeface="Times New Roman" pitchFamily="18" charset="0"/>
                <a:cs typeface="Arial" charset="0"/>
              </a:rPr>
              <a:t> = </a:t>
            </a:r>
            <a:r>
              <a:rPr lang="en-US" sz="2800" dirty="0" smtClean="0">
                <a:latin typeface="Times New Roman" pitchFamily="18" charset="0"/>
                <a:cs typeface="Arial" charset="0"/>
              </a:rPr>
              <a:t>0, </a:t>
            </a:r>
            <a:r>
              <a:rPr lang="en-US" sz="2800" i="1" dirty="0" smtClean="0">
                <a:latin typeface="Times New Roman" pitchFamily="18" charset="0"/>
                <a:cs typeface="Arial" charset="0"/>
              </a:rPr>
              <a:t>Q</a:t>
            </a:r>
            <a:r>
              <a:rPr lang="en-US" sz="2800" dirty="0" smtClean="0">
                <a:latin typeface="Times New Roman" pitchFamily="18" charset="0"/>
                <a:cs typeface="Arial" charset="0"/>
              </a:rPr>
              <a:t> </a:t>
            </a:r>
            <a:r>
              <a:rPr lang="en-US" sz="2800" dirty="0">
                <a:latin typeface="Times New Roman" pitchFamily="18" charset="0"/>
                <a:cs typeface="Arial" charset="0"/>
              </a:rPr>
              <a:t>= 1 (consistent)</a:t>
            </a:r>
          </a:p>
          <a:p>
            <a:pPr lvl="1">
              <a:spcBef>
                <a:spcPct val="20000"/>
              </a:spcBef>
            </a:pPr>
            <a:endParaRPr lang="en-US" sz="2800" dirty="0" smtClean="0">
              <a:latin typeface="Times New Roman" pitchFamily="18" charset="0"/>
              <a:cs typeface="Arial" charset="0"/>
            </a:endParaRPr>
          </a:p>
          <a:p>
            <a:pPr lvl="1">
              <a:spcBef>
                <a:spcPct val="20000"/>
              </a:spcBef>
            </a:pPr>
            <a:endParaRPr lang="en-US" sz="2000" dirty="0">
              <a:latin typeface="Times New Roman" pitchFamily="18" charset="0"/>
              <a:cs typeface="Arial" charset="0"/>
            </a:endParaRPr>
          </a:p>
          <a:p>
            <a:pPr marL="342900" indent="-342900">
              <a:spcBef>
                <a:spcPct val="20000"/>
              </a:spcBef>
              <a:buFontTx/>
              <a:buChar char="•"/>
            </a:pPr>
            <a:r>
              <a:rPr lang="en-US" sz="2600" dirty="0" smtClean="0">
                <a:latin typeface="Times New Roman" pitchFamily="18" charset="0"/>
                <a:cs typeface="Arial" charset="0"/>
              </a:rPr>
              <a:t>Stores </a:t>
            </a:r>
            <a:r>
              <a:rPr lang="en-US" sz="2600" dirty="0">
                <a:latin typeface="Times New Roman" pitchFamily="18" charset="0"/>
                <a:cs typeface="Arial" charset="0"/>
              </a:rPr>
              <a:t>1 bit of state in the state variable, Q (or </a:t>
            </a:r>
            <a:r>
              <a:rPr lang="en-US" sz="2600" dirty="0" smtClean="0">
                <a:latin typeface="Times New Roman" pitchFamily="18" charset="0"/>
                <a:cs typeface="Arial" charset="0"/>
              </a:rPr>
              <a:t>Q)</a:t>
            </a:r>
            <a:endParaRPr lang="en-US" sz="2600" dirty="0">
              <a:latin typeface="Times New Roman" pitchFamily="18" charset="0"/>
              <a:cs typeface="Arial" charset="0"/>
            </a:endParaRPr>
          </a:p>
          <a:p>
            <a:pPr marL="342900" indent="-342900">
              <a:spcBef>
                <a:spcPct val="20000"/>
              </a:spcBef>
              <a:buFontTx/>
              <a:buChar char="•"/>
            </a:pPr>
            <a:r>
              <a:rPr lang="en-US" sz="2600" dirty="0">
                <a:latin typeface="Times New Roman" pitchFamily="18" charset="0"/>
                <a:cs typeface="Arial" charset="0"/>
              </a:rPr>
              <a:t>But there are </a:t>
            </a:r>
            <a:r>
              <a:rPr lang="en-US" sz="2600" b="1" dirty="0">
                <a:solidFill>
                  <a:srgbClr val="C00000"/>
                </a:solidFill>
                <a:latin typeface="Times New Roman" pitchFamily="18" charset="0"/>
                <a:cs typeface="Arial" charset="0"/>
              </a:rPr>
              <a:t>no inputs to control the state</a:t>
            </a:r>
          </a:p>
        </p:txBody>
      </p:sp>
      <p:sp>
        <p:nvSpPr>
          <p:cNvPr id="969734" name="Line 6"/>
          <p:cNvSpPr>
            <a:spLocks noChangeShapeType="1"/>
          </p:cNvSpPr>
          <p:nvPr>
            <p:custDataLst>
              <p:tags r:id="rId6"/>
            </p:custDataLst>
          </p:nvPr>
        </p:nvSpPr>
        <p:spPr bwMode="auto">
          <a:xfrm>
            <a:off x="7641860" y="3048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735" name="Line 7"/>
          <p:cNvSpPr>
            <a:spLocks noChangeShapeType="1"/>
          </p:cNvSpPr>
          <p:nvPr>
            <p:custDataLst>
              <p:tags r:id="rId7"/>
            </p:custDataLst>
          </p:nvPr>
        </p:nvSpPr>
        <p:spPr bwMode="auto">
          <a:xfrm>
            <a:off x="2514600" y="2362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736" name="Line 8"/>
          <p:cNvSpPr>
            <a:spLocks noChangeShapeType="1"/>
          </p:cNvSpPr>
          <p:nvPr>
            <p:custDataLst>
              <p:tags r:id="rId8"/>
            </p:custDataLst>
          </p:nvPr>
        </p:nvSpPr>
        <p:spPr bwMode="auto">
          <a:xfrm>
            <a:off x="7543800" y="5334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Bistable</a:t>
            </a:r>
            <a:r>
              <a:rPr lang="en-US" sz="4400" dirty="0" smtClean="0">
                <a:solidFill>
                  <a:schemeClr val="bg1"/>
                </a:solidFill>
                <a:latin typeface="+mj-lt"/>
              </a:rPr>
              <a:t> Circuit Analysis</a:t>
            </a:r>
            <a:endParaRPr lang="en-US" sz="4400" dirty="0">
              <a:solidFill>
                <a:schemeClr val="bg1"/>
              </a:solidFill>
              <a:latin typeface="+mj-lt"/>
            </a:endParaRPr>
          </a:p>
        </p:txBody>
      </p:sp>
      <p:sp>
        <p:nvSpPr>
          <p:cNvPr id="13" name="Line 7"/>
          <p:cNvSpPr>
            <a:spLocks noChangeShapeType="1"/>
          </p:cNvSpPr>
          <p:nvPr>
            <p:custDataLst>
              <p:tags r:id="rId9"/>
            </p:custDataLst>
          </p:nvPr>
        </p:nvSpPr>
        <p:spPr bwMode="auto">
          <a:xfrm>
            <a:off x="2514600" y="3886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788632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700"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sz="2600" dirty="0"/>
              <a:t>Depends on the </a:t>
            </a:r>
            <a:r>
              <a:rPr lang="en-US" sz="2600" b="1" dirty="0">
                <a:solidFill>
                  <a:schemeClr val="accent1"/>
                </a:solidFill>
              </a:rPr>
              <a:t>minimum</a:t>
            </a:r>
            <a:r>
              <a:rPr lang="en-US" sz="2600" dirty="0"/>
              <a:t> delay from register R1 through the combinational logic to R2</a:t>
            </a:r>
          </a:p>
          <a:p>
            <a:r>
              <a:rPr lang="en-US" sz="2600" dirty="0"/>
              <a:t>The input to register R2 must be stable for at least </a:t>
            </a:r>
            <a:r>
              <a:rPr lang="en-US" sz="2600" i="1" dirty="0" err="1"/>
              <a:t>t</a:t>
            </a:r>
            <a:r>
              <a:rPr lang="en-US" sz="2600" baseline="-25000" dirty="0" err="1"/>
              <a:t>hold</a:t>
            </a:r>
            <a:r>
              <a:rPr lang="en-US" sz="2600" dirty="0"/>
              <a:t> after the clock edge</a:t>
            </a:r>
          </a:p>
        </p:txBody>
      </p:sp>
      <p:graphicFrame>
        <p:nvGraphicFramePr>
          <p:cNvPr id="1181704"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390057711"/>
              </p:ext>
            </p:extLst>
          </p:nvPr>
        </p:nvGraphicFramePr>
        <p:xfrm>
          <a:off x="1524000" y="2889250"/>
          <a:ext cx="3810000" cy="3663950"/>
        </p:xfrm>
        <a:graphic>
          <a:graphicData uri="http://schemas.openxmlformats.org/presentationml/2006/ole">
            <mc:AlternateContent xmlns:mc="http://schemas.openxmlformats.org/markup-compatibility/2006">
              <mc:Choice xmlns:v="urn:schemas-microsoft-com:vml" Requires="v">
                <p:oleObj spid="_x0000_s208948" name="VISIO" r:id="rId10" imgW="1952280" imgH="1878480" progId="Visio.Drawing.6">
                  <p:embed/>
                </p:oleObj>
              </mc:Choice>
              <mc:Fallback>
                <p:oleObj name="VISIO" r:id="rId10" imgW="1952280" imgH="18784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889250"/>
                        <a:ext cx="3810000" cy="3663950"/>
                      </a:xfrm>
                      <a:prstGeom prst="rect">
                        <a:avLst/>
                      </a:prstGeom>
                    </p:spPr>
                  </p:pic>
                </p:oleObj>
              </mc:Fallback>
            </mc:AlternateContent>
          </a:graphicData>
        </a:graphic>
      </p:graphicFrame>
      <p:sp>
        <p:nvSpPr>
          <p:cNvPr id="11816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1701"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1702" name="Rectangle 6"/>
          <p:cNvSpPr>
            <a:spLocks noChangeArrowheads="1"/>
          </p:cNvSpPr>
          <p:nvPr>
            <p:custDataLst>
              <p:tags r:id="rId6"/>
            </p:custDataLst>
          </p:nvPr>
        </p:nvSpPr>
        <p:spPr bwMode="auto">
          <a:xfrm>
            <a:off x="6172200" y="3429000"/>
            <a:ext cx="228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hold</a:t>
            </a:r>
            <a:r>
              <a:rPr lang="en-US" sz="2800" dirty="0">
                <a:solidFill>
                  <a:schemeClr val="accent1"/>
                </a:solidFill>
                <a:latin typeface="Times New Roman" pitchFamily="18" charset="0"/>
                <a:cs typeface="Arial" charset="0"/>
              </a:rPr>
              <a:t> </a:t>
            </a:r>
            <a:r>
              <a:rPr lang="en-US" sz="2800" dirty="0" smtClean="0">
                <a:solidFill>
                  <a:schemeClr val="accent1"/>
                </a:solidFill>
                <a:latin typeface="Times New Roman" pitchFamily="18" charset="0"/>
                <a:cs typeface="Arial" charset="0"/>
              </a:rPr>
              <a:t>&lt;</a:t>
            </a:r>
            <a:endParaRPr lang="en-US" sz="2800" dirty="0">
              <a:solidFill>
                <a:schemeClr val="accent1"/>
              </a:solidFill>
              <a:latin typeface="Times New Roman" pitchFamily="18" charset="0"/>
              <a:cs typeface="Arial" charset="0"/>
            </a:endParaRPr>
          </a:p>
        </p:txBody>
      </p:sp>
      <p:sp>
        <p:nvSpPr>
          <p:cNvPr id="1181703" name="Rectangle 7"/>
          <p:cNvSpPr>
            <a:spLocks noChangeArrowheads="1"/>
          </p:cNvSpPr>
          <p:nvPr>
            <p:custDataLst>
              <p:tags r:id="rId7"/>
            </p:custDataLst>
          </p:nvPr>
        </p:nvSpPr>
        <p:spPr bwMode="auto">
          <a:xfrm>
            <a:off x="5943600" y="3429000"/>
            <a:ext cx="25908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a:t>
            </a:r>
            <a:endParaRPr lang="en-US" sz="4400" dirty="0">
              <a:solidFill>
                <a:schemeClr val="bg1"/>
              </a:solidFill>
              <a:latin typeface="+mj-lt"/>
            </a:endParaRPr>
          </a:p>
        </p:txBody>
      </p:sp>
    </p:spTree>
    <p:extLst>
      <p:ext uri="{BB962C8B-B14F-4D97-AF65-F5344CB8AC3E}">
        <p14:creationId xmlns:p14="http://schemas.microsoft.com/office/powerpoint/2010/main" val="393070249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700"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sz="2600" dirty="0"/>
              <a:t>Depends on the </a:t>
            </a:r>
            <a:r>
              <a:rPr lang="en-US" sz="2600" b="1" dirty="0">
                <a:solidFill>
                  <a:schemeClr val="accent1"/>
                </a:solidFill>
              </a:rPr>
              <a:t>minimum</a:t>
            </a:r>
            <a:r>
              <a:rPr lang="en-US" sz="2600" dirty="0"/>
              <a:t> delay from register R1 through the combinational logic to R2</a:t>
            </a:r>
          </a:p>
          <a:p>
            <a:r>
              <a:rPr lang="en-US" sz="2600" dirty="0"/>
              <a:t>The input to register R2 must be stable for at least </a:t>
            </a:r>
            <a:r>
              <a:rPr lang="en-US" sz="2600" i="1" dirty="0" err="1"/>
              <a:t>t</a:t>
            </a:r>
            <a:r>
              <a:rPr lang="en-US" sz="2600" baseline="-25000" dirty="0" err="1"/>
              <a:t>hold</a:t>
            </a:r>
            <a:r>
              <a:rPr lang="en-US" sz="2600" dirty="0"/>
              <a:t> after the clock edge</a:t>
            </a:r>
          </a:p>
        </p:txBody>
      </p:sp>
      <p:graphicFrame>
        <p:nvGraphicFramePr>
          <p:cNvPr id="1181704"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390057711"/>
              </p:ext>
            </p:extLst>
          </p:nvPr>
        </p:nvGraphicFramePr>
        <p:xfrm>
          <a:off x="1524000" y="2889250"/>
          <a:ext cx="3810000" cy="3663950"/>
        </p:xfrm>
        <a:graphic>
          <a:graphicData uri="http://schemas.openxmlformats.org/presentationml/2006/ole">
            <mc:AlternateContent xmlns:mc="http://schemas.openxmlformats.org/markup-compatibility/2006">
              <mc:Choice xmlns:v="urn:schemas-microsoft-com:vml" Requires="v">
                <p:oleObj spid="_x0000_s209972" name="VISIO" r:id="rId10" imgW="1952280" imgH="1878480" progId="Visio.Drawing.6">
                  <p:embed/>
                </p:oleObj>
              </mc:Choice>
              <mc:Fallback>
                <p:oleObj name="VISIO" r:id="rId10" imgW="1952280" imgH="18784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889250"/>
                        <a:ext cx="3810000" cy="3663950"/>
                      </a:xfrm>
                      <a:prstGeom prst="rect">
                        <a:avLst/>
                      </a:prstGeom>
                    </p:spPr>
                  </p:pic>
                </p:oleObj>
              </mc:Fallback>
            </mc:AlternateContent>
          </a:graphicData>
        </a:graphic>
      </p:graphicFrame>
      <p:sp>
        <p:nvSpPr>
          <p:cNvPr id="11816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1701"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1702" name="Rectangle 6"/>
          <p:cNvSpPr>
            <a:spLocks noChangeArrowheads="1"/>
          </p:cNvSpPr>
          <p:nvPr>
            <p:custDataLst>
              <p:tags r:id="rId6"/>
            </p:custDataLst>
          </p:nvPr>
        </p:nvSpPr>
        <p:spPr bwMode="auto">
          <a:xfrm>
            <a:off x="6172200" y="3429000"/>
            <a:ext cx="228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hold</a:t>
            </a:r>
            <a:r>
              <a:rPr lang="en-US" sz="2800" dirty="0">
                <a:solidFill>
                  <a:schemeClr val="accent1"/>
                </a:solidFill>
                <a:latin typeface="Times New Roman" pitchFamily="18" charset="0"/>
                <a:cs typeface="Arial" charset="0"/>
              </a:rPr>
              <a:t> &lt;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endParaRPr lang="en-US" sz="2800" baseline="-25000" dirty="0">
              <a:solidFill>
                <a:schemeClr val="accent1"/>
              </a:solidFill>
              <a:latin typeface="Times New Roman" pitchFamily="18" charset="0"/>
              <a:cs typeface="Arial" charset="0"/>
            </a:endParaRPr>
          </a:p>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r>
              <a:rPr lang="en-US" sz="2800" dirty="0">
                <a:solidFill>
                  <a:schemeClr val="accent1"/>
                </a:solidFill>
                <a:latin typeface="Times New Roman" pitchFamily="18" charset="0"/>
                <a:cs typeface="Arial" charset="0"/>
              </a:rPr>
              <a:t> </a:t>
            </a:r>
            <a:r>
              <a:rPr lang="en-US" sz="2800" dirty="0" smtClean="0">
                <a:solidFill>
                  <a:schemeClr val="accent1"/>
                </a:solidFill>
                <a:latin typeface="Times New Roman" pitchFamily="18" charset="0"/>
                <a:cs typeface="Arial" charset="0"/>
              </a:rPr>
              <a:t>&gt;</a:t>
            </a:r>
            <a:endParaRPr lang="en-US" sz="2800" dirty="0">
              <a:solidFill>
                <a:schemeClr val="accent1"/>
              </a:solidFill>
              <a:latin typeface="Times New Roman" pitchFamily="18" charset="0"/>
              <a:cs typeface="Arial" charset="0"/>
            </a:endParaRPr>
          </a:p>
        </p:txBody>
      </p:sp>
      <p:sp>
        <p:nvSpPr>
          <p:cNvPr id="1181703" name="Rectangle 7"/>
          <p:cNvSpPr>
            <a:spLocks noChangeArrowheads="1"/>
          </p:cNvSpPr>
          <p:nvPr>
            <p:custDataLst>
              <p:tags r:id="rId7"/>
            </p:custDataLst>
          </p:nvPr>
        </p:nvSpPr>
        <p:spPr bwMode="auto">
          <a:xfrm>
            <a:off x="5943600" y="3429000"/>
            <a:ext cx="25908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a:t>
            </a:r>
            <a:endParaRPr lang="en-US" sz="4400" dirty="0">
              <a:solidFill>
                <a:schemeClr val="bg1"/>
              </a:solidFill>
              <a:latin typeface="+mj-lt"/>
            </a:endParaRPr>
          </a:p>
        </p:txBody>
      </p:sp>
    </p:spTree>
    <p:extLst>
      <p:ext uri="{BB962C8B-B14F-4D97-AF65-F5344CB8AC3E}">
        <p14:creationId xmlns:p14="http://schemas.microsoft.com/office/powerpoint/2010/main" val="393070249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700"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sz="2600" dirty="0"/>
              <a:t>Depends on the </a:t>
            </a:r>
            <a:r>
              <a:rPr lang="en-US" sz="2600" b="1" dirty="0">
                <a:solidFill>
                  <a:schemeClr val="accent1"/>
                </a:solidFill>
              </a:rPr>
              <a:t>minimum</a:t>
            </a:r>
            <a:r>
              <a:rPr lang="en-US" sz="2600" dirty="0"/>
              <a:t> delay from register R1 through the combinational logic to R2</a:t>
            </a:r>
          </a:p>
          <a:p>
            <a:r>
              <a:rPr lang="en-US" sz="2600" dirty="0"/>
              <a:t>The input to register R2 must be stable for at least </a:t>
            </a:r>
            <a:r>
              <a:rPr lang="en-US" sz="2600" i="1" dirty="0" err="1"/>
              <a:t>t</a:t>
            </a:r>
            <a:r>
              <a:rPr lang="en-US" sz="2600" baseline="-25000" dirty="0" err="1"/>
              <a:t>hold</a:t>
            </a:r>
            <a:r>
              <a:rPr lang="en-US" sz="2600" dirty="0"/>
              <a:t> after the clock edge</a:t>
            </a:r>
          </a:p>
        </p:txBody>
      </p:sp>
      <p:graphicFrame>
        <p:nvGraphicFramePr>
          <p:cNvPr id="1181704"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3093946005"/>
              </p:ext>
            </p:extLst>
          </p:nvPr>
        </p:nvGraphicFramePr>
        <p:xfrm>
          <a:off x="1524000" y="2889250"/>
          <a:ext cx="3810000" cy="3663950"/>
        </p:xfrm>
        <a:graphic>
          <a:graphicData uri="http://schemas.openxmlformats.org/presentationml/2006/ole">
            <mc:AlternateContent xmlns:mc="http://schemas.openxmlformats.org/markup-compatibility/2006">
              <mc:Choice xmlns:v="urn:schemas-microsoft-com:vml" Requires="v">
                <p:oleObj spid="_x0000_s176187" name="VISIO" r:id="rId10" imgW="1952280" imgH="1878480" progId="Visio.Drawing.6">
                  <p:embed/>
                </p:oleObj>
              </mc:Choice>
              <mc:Fallback>
                <p:oleObj name="VISIO" r:id="rId10" imgW="1952280" imgH="18784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889250"/>
                        <a:ext cx="3810000" cy="3663950"/>
                      </a:xfrm>
                      <a:prstGeom prst="rect">
                        <a:avLst/>
                      </a:prstGeom>
                    </p:spPr>
                  </p:pic>
                </p:oleObj>
              </mc:Fallback>
            </mc:AlternateContent>
          </a:graphicData>
        </a:graphic>
      </p:graphicFrame>
      <p:sp>
        <p:nvSpPr>
          <p:cNvPr id="11816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1701"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1702" name="Rectangle 6"/>
          <p:cNvSpPr>
            <a:spLocks noChangeArrowheads="1"/>
          </p:cNvSpPr>
          <p:nvPr>
            <p:custDataLst>
              <p:tags r:id="rId6"/>
            </p:custDataLst>
          </p:nvPr>
        </p:nvSpPr>
        <p:spPr bwMode="auto">
          <a:xfrm>
            <a:off x="6172200" y="3429000"/>
            <a:ext cx="228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hold</a:t>
            </a:r>
            <a:r>
              <a:rPr lang="en-US" sz="2800" dirty="0">
                <a:solidFill>
                  <a:schemeClr val="accent1"/>
                </a:solidFill>
                <a:latin typeface="Times New Roman" pitchFamily="18" charset="0"/>
                <a:cs typeface="Arial" charset="0"/>
              </a:rPr>
              <a:t> &lt;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endParaRPr lang="en-US" sz="2800" baseline="-25000" dirty="0">
              <a:solidFill>
                <a:schemeClr val="accent1"/>
              </a:solidFill>
              <a:latin typeface="Times New Roman" pitchFamily="18" charset="0"/>
              <a:cs typeface="Arial" charset="0"/>
            </a:endParaRPr>
          </a:p>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r>
              <a:rPr lang="en-US" sz="2800" dirty="0">
                <a:solidFill>
                  <a:schemeClr val="accent1"/>
                </a:solidFill>
                <a:latin typeface="Times New Roman" pitchFamily="18" charset="0"/>
                <a:cs typeface="Arial" charset="0"/>
              </a:rPr>
              <a:t> &gt;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hold</a:t>
            </a:r>
            <a:r>
              <a:rPr lang="en-US" sz="2800" baseline="-25000" dirty="0">
                <a:solidFill>
                  <a:schemeClr val="accent1"/>
                </a:solidFill>
                <a:latin typeface="Times New Roman" pitchFamily="18" charset="0"/>
                <a:cs typeface="Arial" charset="0"/>
              </a:rPr>
              <a:t> </a:t>
            </a:r>
            <a:r>
              <a:rPr lang="en-US" sz="2800" dirty="0">
                <a:solidFill>
                  <a:schemeClr val="accent1"/>
                </a:solidFill>
                <a:latin typeface="Times New Roman" pitchFamily="18" charset="0"/>
                <a:cs typeface="Arial" charset="0"/>
              </a:rPr>
              <a:t>-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ccq</a:t>
            </a:r>
            <a:r>
              <a:rPr lang="en-US" sz="2800" dirty="0">
                <a:solidFill>
                  <a:schemeClr val="accent1"/>
                </a:solidFill>
                <a:latin typeface="Times New Roman" pitchFamily="18" charset="0"/>
                <a:cs typeface="Arial" charset="0"/>
              </a:rPr>
              <a:t> </a:t>
            </a:r>
          </a:p>
        </p:txBody>
      </p:sp>
      <p:sp>
        <p:nvSpPr>
          <p:cNvPr id="1181703" name="Rectangle 7"/>
          <p:cNvSpPr>
            <a:spLocks noChangeArrowheads="1"/>
          </p:cNvSpPr>
          <p:nvPr>
            <p:custDataLst>
              <p:tags r:id="rId7"/>
            </p:custDataLst>
          </p:nvPr>
        </p:nvSpPr>
        <p:spPr bwMode="auto">
          <a:xfrm>
            <a:off x="5943600" y="3429000"/>
            <a:ext cx="25908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a:t>
            </a:r>
            <a:endParaRPr lang="en-US" sz="4400" dirty="0">
              <a:solidFill>
                <a:schemeClr val="bg1"/>
              </a:solidFill>
              <a:latin typeface="+mj-lt"/>
            </a:endParaRPr>
          </a:p>
        </p:txBody>
      </p:sp>
    </p:spTree>
    <p:extLst>
      <p:ext uri="{BB962C8B-B14F-4D97-AF65-F5344CB8AC3E}">
        <p14:creationId xmlns:p14="http://schemas.microsoft.com/office/powerpoint/2010/main" val="114477667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374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771232194"/>
              </p:ext>
            </p:extLst>
          </p:nvPr>
        </p:nvGraphicFramePr>
        <p:xfrm>
          <a:off x="1364456" y="1143000"/>
          <a:ext cx="4205288" cy="2757488"/>
        </p:xfrm>
        <a:graphic>
          <a:graphicData uri="http://schemas.openxmlformats.org/presentationml/2006/ole">
            <mc:AlternateContent xmlns:mc="http://schemas.openxmlformats.org/markup-compatibility/2006">
              <mc:Choice xmlns:v="urn:schemas-microsoft-com:vml" Requires="v">
                <p:oleObj spid="_x0000_s211096" name="VISIO" r:id="rId12" imgW="2314440" imgH="1517400" progId="Visio.Drawing.6">
                  <p:embed/>
                </p:oleObj>
              </mc:Choice>
              <mc:Fallback>
                <p:oleObj name="VISIO" r:id="rId12" imgW="2314440" imgH="151740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4456" y="1143000"/>
                        <a:ext cx="4205288" cy="2757488"/>
                      </a:xfrm>
                      <a:prstGeom prst="rect">
                        <a:avLst/>
                      </a:prstGeom>
                    </p:spPr>
                  </p:pic>
                </p:oleObj>
              </mc:Fallback>
            </mc:AlternateContent>
          </a:graphicData>
        </a:graphic>
      </p:graphicFrame>
      <p:graphicFrame>
        <p:nvGraphicFramePr>
          <p:cNvPr id="1183749" name="Object 5"/>
          <p:cNvGraphicFramePr>
            <a:graphicFrameLocks noGrp="1" noChangeAspect="1"/>
          </p:cNvGraphicFramePr>
          <p:nvPr>
            <p:ph sz="quarter" idx="4294967295"/>
            <p:custDataLst>
              <p:tags r:id="rId3"/>
            </p:custDataLst>
            <p:extLst>
              <p:ext uri="{D42A27DB-BD31-4B8C-83A1-F6EECF244321}">
                <p14:modId xmlns:p14="http://schemas.microsoft.com/office/powerpoint/2010/main" val="1456744956"/>
              </p:ext>
            </p:extLst>
          </p:nvPr>
        </p:nvGraphicFramePr>
        <p:xfrm>
          <a:off x="6400800" y="3675185"/>
          <a:ext cx="152400" cy="731838"/>
        </p:xfrm>
        <a:graphic>
          <a:graphicData uri="http://schemas.openxmlformats.org/presentationml/2006/ole">
            <mc:AlternateContent xmlns:mc="http://schemas.openxmlformats.org/markup-compatibility/2006">
              <mc:Choice xmlns:v="urn:schemas-microsoft-com:vml" Requires="v">
                <p:oleObj spid="_x0000_s211097" name="VISIO" r:id="rId14" imgW="104040" imgH="504000" progId="Visio.Drawing.6">
                  <p:embed/>
                </p:oleObj>
              </mc:Choice>
              <mc:Fallback>
                <p:oleObj name="VISIO" r:id="rId14" imgW="104040" imgH="504000"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3675185"/>
                        <a:ext cx="152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3752" name="Object 8"/>
          <p:cNvGraphicFramePr>
            <a:graphicFrameLocks noGrp="1" noChangeAspect="1"/>
          </p:cNvGraphicFramePr>
          <p:nvPr>
            <p:ph sz="quarter" idx="4294967295"/>
            <p:custDataLst>
              <p:tags r:id="rId4"/>
            </p:custDataLst>
            <p:extLst>
              <p:ext uri="{D42A27DB-BD31-4B8C-83A1-F6EECF244321}">
                <p14:modId xmlns:p14="http://schemas.microsoft.com/office/powerpoint/2010/main" val="6511127"/>
              </p:ext>
            </p:extLst>
          </p:nvPr>
        </p:nvGraphicFramePr>
        <p:xfrm>
          <a:off x="6019800" y="3429000"/>
          <a:ext cx="495300" cy="1157288"/>
        </p:xfrm>
        <a:graphic>
          <a:graphicData uri="http://schemas.openxmlformats.org/presentationml/2006/ole">
            <mc:AlternateContent xmlns:mc="http://schemas.openxmlformats.org/markup-compatibility/2006">
              <mc:Choice xmlns:v="urn:schemas-microsoft-com:vml" Requires="v">
                <p:oleObj spid="_x0000_s211098" name="VISIO" r:id="rId16" imgW="257040" imgH="600120" progId="Visio.Drawing.6">
                  <p:embed/>
                </p:oleObj>
              </mc:Choice>
              <mc:Fallback>
                <p:oleObj name="VISIO" r:id="rId16" imgW="257040" imgH="600120" progId="Visio.Drawing.6">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19800" y="3429000"/>
                        <a:ext cx="4953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3746"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3750" name="Rectangle 6"/>
          <p:cNvSpPr>
            <a:spLocks noChangeArrowheads="1"/>
          </p:cNvSpPr>
          <p:nvPr>
            <p:custDataLst>
              <p:tags r:id="rId6"/>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3751" name="Text Box 7"/>
          <p:cNvSpPr txBox="1">
            <a:spLocks noChangeArrowheads="1"/>
          </p:cNvSpPr>
          <p:nvPr>
            <p:custDataLst>
              <p:tags r:id="rId7"/>
            </p:custDataLst>
          </p:nvPr>
        </p:nvSpPr>
        <p:spPr bwMode="auto">
          <a:xfrm>
            <a:off x="5562600" y="1066800"/>
            <a:ext cx="320040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t>Timing Characteristics</a:t>
            </a:r>
          </a:p>
          <a:p>
            <a:pPr>
              <a:spcBef>
                <a:spcPct val="50000"/>
              </a:spcBef>
            </a:pPr>
            <a:r>
              <a:rPr lang="en-US" sz="1800" i="1" dirty="0"/>
              <a:t>	</a:t>
            </a:r>
            <a:r>
              <a:rPr lang="en-US" sz="1800" i="1" dirty="0" err="1"/>
              <a:t>t</a:t>
            </a:r>
            <a:r>
              <a:rPr lang="en-US" sz="1800" i="1" baseline="-25000" dirty="0" err="1"/>
              <a:t>ccq</a:t>
            </a:r>
            <a:r>
              <a:rPr lang="en-US" sz="1800" dirty="0"/>
              <a:t> </a:t>
            </a:r>
            <a:r>
              <a:rPr lang="en-US" sz="1800" dirty="0" smtClean="0"/>
              <a:t>   = </a:t>
            </a:r>
            <a:r>
              <a:rPr lang="en-US" sz="1800" dirty="0"/>
              <a:t>30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pcq</a:t>
            </a:r>
            <a:r>
              <a:rPr lang="en-US" sz="1800" dirty="0"/>
              <a:t> </a:t>
            </a:r>
            <a:r>
              <a:rPr lang="en-US" sz="1800" dirty="0" smtClean="0"/>
              <a:t>   = </a:t>
            </a:r>
            <a:r>
              <a:rPr lang="en-US" sz="1800" dirty="0"/>
              <a:t>50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setup</a:t>
            </a:r>
            <a:r>
              <a:rPr lang="en-US" sz="1800" dirty="0"/>
              <a:t> </a:t>
            </a:r>
            <a:r>
              <a:rPr lang="en-US" sz="1800" dirty="0" smtClean="0"/>
              <a:t> = </a:t>
            </a:r>
            <a:r>
              <a:rPr lang="en-US" sz="1800" dirty="0"/>
              <a:t>60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hold</a:t>
            </a:r>
            <a:r>
              <a:rPr lang="en-US" sz="1800" dirty="0"/>
              <a:t> </a:t>
            </a:r>
            <a:r>
              <a:rPr lang="en-US" sz="1800" dirty="0" smtClean="0"/>
              <a:t>   = </a:t>
            </a:r>
            <a:r>
              <a:rPr lang="en-US" sz="1800" dirty="0"/>
              <a:t>70 </a:t>
            </a:r>
            <a:r>
              <a:rPr lang="en-US" sz="1800" dirty="0" err="1"/>
              <a:t>ps</a:t>
            </a:r>
            <a:endParaRPr lang="en-US" sz="1800" dirty="0"/>
          </a:p>
          <a:p>
            <a:pPr>
              <a:spcBef>
                <a:spcPct val="50000"/>
              </a:spcBef>
            </a:pPr>
            <a:endParaRPr lang="en-US" sz="1800" dirty="0"/>
          </a:p>
          <a:p>
            <a:pPr>
              <a:spcBef>
                <a:spcPct val="50000"/>
              </a:spcBef>
            </a:pPr>
            <a:r>
              <a:rPr lang="en-US" sz="1800" i="1" dirty="0"/>
              <a:t>	</a:t>
            </a:r>
            <a:r>
              <a:rPr lang="en-US" sz="1800" i="1" dirty="0" err="1"/>
              <a:t>t</a:t>
            </a:r>
            <a:r>
              <a:rPr lang="en-US" sz="1800" i="1" baseline="-25000" dirty="0" err="1"/>
              <a:t>pd</a:t>
            </a:r>
            <a:r>
              <a:rPr lang="en-US" sz="1800" dirty="0"/>
              <a:t> </a:t>
            </a:r>
            <a:r>
              <a:rPr lang="en-US" sz="1800" dirty="0" smtClean="0"/>
              <a:t>     = </a:t>
            </a:r>
            <a:r>
              <a:rPr lang="en-US" sz="1800" dirty="0"/>
              <a:t>35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cd</a:t>
            </a:r>
            <a:r>
              <a:rPr lang="en-US" sz="1800" dirty="0"/>
              <a:t> </a:t>
            </a:r>
            <a:r>
              <a:rPr lang="en-US" sz="1800" dirty="0" smtClean="0"/>
              <a:t>     = </a:t>
            </a:r>
            <a:r>
              <a:rPr lang="en-US" sz="1800" dirty="0"/>
              <a:t>25 </a:t>
            </a:r>
            <a:r>
              <a:rPr lang="en-US" sz="1800" dirty="0" err="1"/>
              <a:t>ps</a:t>
            </a:r>
            <a:endParaRPr lang="en-US" sz="1800" dirty="0"/>
          </a:p>
        </p:txBody>
      </p:sp>
      <p:sp>
        <p:nvSpPr>
          <p:cNvPr id="1183753" name="Text Box 9"/>
          <p:cNvSpPr txBox="1">
            <a:spLocks noChangeArrowheads="1"/>
          </p:cNvSpPr>
          <p:nvPr>
            <p:custDataLst>
              <p:tags r:id="rId8"/>
            </p:custDataLst>
          </p:nvPr>
        </p:nvSpPr>
        <p:spPr bwMode="auto">
          <a:xfrm>
            <a:off x="1676400" y="4267200"/>
            <a:ext cx="3581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err="1"/>
              <a:t>t</a:t>
            </a:r>
            <a:r>
              <a:rPr lang="en-US" sz="1600" i="1" baseline="-25000" dirty="0" err="1"/>
              <a:t>pd</a:t>
            </a:r>
            <a:r>
              <a:rPr lang="en-US" sz="1600" dirty="0"/>
              <a:t> </a:t>
            </a:r>
            <a:r>
              <a:rPr lang="en-US" sz="1600" dirty="0" smtClean="0"/>
              <a:t>=</a:t>
            </a:r>
          </a:p>
          <a:p>
            <a:pPr>
              <a:spcBef>
                <a:spcPct val="50000"/>
              </a:spcBef>
            </a:pPr>
            <a:r>
              <a:rPr lang="en-US" sz="1600" i="1" dirty="0" err="1" smtClean="0"/>
              <a:t>t</a:t>
            </a:r>
            <a:r>
              <a:rPr lang="en-US" sz="1600" i="1" baseline="-25000" dirty="0" err="1" smtClean="0"/>
              <a:t>cd</a:t>
            </a:r>
            <a:r>
              <a:rPr lang="en-US" sz="1600" dirty="0" smtClean="0"/>
              <a:t> =</a:t>
            </a:r>
          </a:p>
          <a:p>
            <a:pPr>
              <a:spcBef>
                <a:spcPct val="50000"/>
              </a:spcBef>
            </a:pPr>
            <a:r>
              <a:rPr lang="en-US" sz="1600" b="1" dirty="0" smtClean="0">
                <a:solidFill>
                  <a:schemeClr val="accent1"/>
                </a:solidFill>
              </a:rPr>
              <a:t>Setup </a:t>
            </a:r>
            <a:r>
              <a:rPr lang="en-US" sz="1600" b="1" dirty="0">
                <a:solidFill>
                  <a:schemeClr val="accent1"/>
                </a:solidFill>
              </a:rPr>
              <a:t>time constraint:</a:t>
            </a:r>
          </a:p>
          <a:p>
            <a:pPr>
              <a:spcBef>
                <a:spcPct val="50000"/>
              </a:spcBef>
            </a:pPr>
            <a:r>
              <a:rPr lang="en-US" sz="1600" i="1" dirty="0"/>
              <a:t> </a:t>
            </a:r>
            <a:r>
              <a:rPr lang="en-US" sz="1600" i="1" dirty="0" err="1"/>
              <a:t>T</a:t>
            </a:r>
            <a:r>
              <a:rPr lang="en-US" sz="1600" i="1" baseline="-25000" dirty="0" err="1"/>
              <a:t>c</a:t>
            </a:r>
            <a:r>
              <a:rPr lang="en-US" sz="1600" dirty="0"/>
              <a:t> </a:t>
            </a:r>
            <a:r>
              <a:rPr lang="en-US" sz="1600" dirty="0" smtClean="0">
                <a:cs typeface="Arial" charset="0"/>
              </a:rPr>
              <a:t>≥</a:t>
            </a:r>
            <a:endParaRPr lang="en-US" sz="1600" dirty="0"/>
          </a:p>
          <a:p>
            <a:pPr>
              <a:spcBef>
                <a:spcPct val="50000"/>
              </a:spcBef>
            </a:pPr>
            <a:r>
              <a:rPr lang="en-US" sz="1600" dirty="0"/>
              <a:t> </a:t>
            </a:r>
            <a:r>
              <a:rPr lang="en-US" sz="1600" i="1" dirty="0"/>
              <a:t>f</a:t>
            </a:r>
            <a:r>
              <a:rPr lang="en-US" sz="1600" i="1" baseline="-25000" dirty="0"/>
              <a:t>c</a:t>
            </a:r>
            <a:r>
              <a:rPr lang="en-US" sz="1600" dirty="0"/>
              <a:t> </a:t>
            </a:r>
            <a:r>
              <a:rPr lang="en-US" sz="1600" dirty="0" smtClean="0"/>
              <a:t>=</a:t>
            </a:r>
            <a:endParaRPr lang="en-US" sz="1600" dirty="0"/>
          </a:p>
          <a:p>
            <a:pPr>
              <a:spcBef>
                <a:spcPct val="50000"/>
              </a:spcBef>
            </a:pPr>
            <a:endParaRPr lang="en-US" sz="1600" dirty="0"/>
          </a:p>
        </p:txBody>
      </p:sp>
      <p:sp>
        <p:nvSpPr>
          <p:cNvPr id="1183754" name="Text Box 10"/>
          <p:cNvSpPr txBox="1">
            <a:spLocks noChangeArrowheads="1"/>
          </p:cNvSpPr>
          <p:nvPr>
            <p:custDataLst>
              <p:tags r:id="rId9"/>
            </p:custDataLst>
          </p:nvPr>
        </p:nvSpPr>
        <p:spPr bwMode="auto">
          <a:xfrm>
            <a:off x="5181600" y="5026025"/>
            <a:ext cx="358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chemeClr val="accent1"/>
                </a:solidFill>
              </a:rPr>
              <a:t>Hold time constraint:</a:t>
            </a:r>
          </a:p>
          <a:p>
            <a:pPr>
              <a:spcBef>
                <a:spcPct val="50000"/>
              </a:spcBef>
            </a:pPr>
            <a:r>
              <a:rPr lang="en-US" sz="1600" i="1" dirty="0"/>
              <a:t> </a:t>
            </a:r>
            <a:r>
              <a:rPr lang="en-US" sz="1600" i="1" dirty="0" err="1"/>
              <a:t>t</a:t>
            </a:r>
            <a:r>
              <a:rPr lang="en-US" sz="1600" baseline="-25000" dirty="0" err="1"/>
              <a:t>ccq</a:t>
            </a:r>
            <a:r>
              <a:rPr lang="en-US" sz="1600" dirty="0"/>
              <a:t> + </a:t>
            </a:r>
            <a:r>
              <a:rPr lang="en-US" sz="1600" i="1" dirty="0" err="1"/>
              <a:t>t</a:t>
            </a:r>
            <a:r>
              <a:rPr lang="en-US" sz="1600" i="1" baseline="-25000" dirty="0" err="1"/>
              <a:t>cd</a:t>
            </a:r>
            <a:r>
              <a:rPr lang="en-US" sz="1600" dirty="0"/>
              <a:t> &gt; </a:t>
            </a:r>
            <a:r>
              <a:rPr lang="en-US" sz="1600" i="1" dirty="0" err="1"/>
              <a:t>t</a:t>
            </a:r>
            <a:r>
              <a:rPr lang="en-US" sz="1600" baseline="-25000" dirty="0" err="1"/>
              <a:t>hold</a:t>
            </a:r>
            <a:r>
              <a:rPr lang="en-US" sz="1600" dirty="0"/>
              <a:t> ?</a:t>
            </a:r>
          </a:p>
          <a:p>
            <a:pPr>
              <a:spcBef>
                <a:spcPct val="50000"/>
              </a:spcBef>
            </a:pPr>
            <a:r>
              <a:rPr lang="en-US" sz="1600" dirty="0"/>
              <a:t> </a:t>
            </a:r>
            <a:endParaRPr lang="en-US" sz="1600" b="1" dirty="0">
              <a:solidFill>
                <a:srgbClr val="C00000"/>
              </a:solidFill>
            </a:endParaRPr>
          </a:p>
        </p:txBody>
      </p:sp>
      <p:sp>
        <p:nvSpPr>
          <p:cNvPr id="14" name="TextBox 13"/>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Timing Analysis</a:t>
            </a:r>
            <a:endParaRPr lang="en-US" sz="4400" dirty="0">
              <a:solidFill>
                <a:schemeClr val="bg1"/>
              </a:solidFill>
              <a:latin typeface="+mj-lt"/>
            </a:endParaRPr>
          </a:p>
        </p:txBody>
      </p:sp>
    </p:spTree>
    <p:extLst>
      <p:ext uri="{BB962C8B-B14F-4D97-AF65-F5344CB8AC3E}">
        <p14:creationId xmlns:p14="http://schemas.microsoft.com/office/powerpoint/2010/main" val="177618291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374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022501720"/>
              </p:ext>
            </p:extLst>
          </p:nvPr>
        </p:nvGraphicFramePr>
        <p:xfrm>
          <a:off x="1364456" y="1143000"/>
          <a:ext cx="4205288" cy="2757488"/>
        </p:xfrm>
        <a:graphic>
          <a:graphicData uri="http://schemas.openxmlformats.org/presentationml/2006/ole">
            <mc:AlternateContent xmlns:mc="http://schemas.openxmlformats.org/markup-compatibility/2006">
              <mc:Choice xmlns:v="urn:schemas-microsoft-com:vml" Requires="v">
                <p:oleObj spid="_x0000_s178349" name="VISIO" r:id="rId12" imgW="2314440" imgH="1517400" progId="Visio.Drawing.6">
                  <p:embed/>
                </p:oleObj>
              </mc:Choice>
              <mc:Fallback>
                <p:oleObj name="VISIO" r:id="rId12" imgW="2314440" imgH="151740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4456" y="1143000"/>
                        <a:ext cx="4205288" cy="2757488"/>
                      </a:xfrm>
                      <a:prstGeom prst="rect">
                        <a:avLst/>
                      </a:prstGeom>
                    </p:spPr>
                  </p:pic>
                </p:oleObj>
              </mc:Fallback>
            </mc:AlternateContent>
          </a:graphicData>
        </a:graphic>
      </p:graphicFrame>
      <p:graphicFrame>
        <p:nvGraphicFramePr>
          <p:cNvPr id="1183749" name="Object 5"/>
          <p:cNvGraphicFramePr>
            <a:graphicFrameLocks noGrp="1" noChangeAspect="1"/>
          </p:cNvGraphicFramePr>
          <p:nvPr>
            <p:ph sz="quarter" idx="4294967295"/>
            <p:custDataLst>
              <p:tags r:id="rId3"/>
            </p:custDataLst>
            <p:extLst>
              <p:ext uri="{D42A27DB-BD31-4B8C-83A1-F6EECF244321}">
                <p14:modId xmlns:p14="http://schemas.microsoft.com/office/powerpoint/2010/main" val="1686509016"/>
              </p:ext>
            </p:extLst>
          </p:nvPr>
        </p:nvGraphicFramePr>
        <p:xfrm>
          <a:off x="6400800" y="3675185"/>
          <a:ext cx="152400" cy="731838"/>
        </p:xfrm>
        <a:graphic>
          <a:graphicData uri="http://schemas.openxmlformats.org/presentationml/2006/ole">
            <mc:AlternateContent xmlns:mc="http://schemas.openxmlformats.org/markup-compatibility/2006">
              <mc:Choice xmlns:v="urn:schemas-microsoft-com:vml" Requires="v">
                <p:oleObj spid="_x0000_s178350" name="VISIO" r:id="rId14" imgW="104040" imgH="504000" progId="Visio.Drawing.6">
                  <p:embed/>
                </p:oleObj>
              </mc:Choice>
              <mc:Fallback>
                <p:oleObj name="VISIO" r:id="rId14" imgW="104040" imgH="504000"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3675185"/>
                        <a:ext cx="152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3752" name="Object 8"/>
          <p:cNvGraphicFramePr>
            <a:graphicFrameLocks noGrp="1" noChangeAspect="1"/>
          </p:cNvGraphicFramePr>
          <p:nvPr>
            <p:ph sz="quarter" idx="4294967295"/>
            <p:custDataLst>
              <p:tags r:id="rId4"/>
            </p:custDataLst>
            <p:extLst>
              <p:ext uri="{D42A27DB-BD31-4B8C-83A1-F6EECF244321}">
                <p14:modId xmlns:p14="http://schemas.microsoft.com/office/powerpoint/2010/main" val="995444499"/>
              </p:ext>
            </p:extLst>
          </p:nvPr>
        </p:nvGraphicFramePr>
        <p:xfrm>
          <a:off x="6019800" y="3429000"/>
          <a:ext cx="495300" cy="1157288"/>
        </p:xfrm>
        <a:graphic>
          <a:graphicData uri="http://schemas.openxmlformats.org/presentationml/2006/ole">
            <mc:AlternateContent xmlns:mc="http://schemas.openxmlformats.org/markup-compatibility/2006">
              <mc:Choice xmlns:v="urn:schemas-microsoft-com:vml" Requires="v">
                <p:oleObj spid="_x0000_s178351" name="VISIO" r:id="rId16" imgW="257040" imgH="600120" progId="Visio.Drawing.6">
                  <p:embed/>
                </p:oleObj>
              </mc:Choice>
              <mc:Fallback>
                <p:oleObj name="VISIO" r:id="rId16" imgW="257040" imgH="600120" progId="Visio.Drawing.6">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19800" y="3429000"/>
                        <a:ext cx="4953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3746"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3750" name="Rectangle 6"/>
          <p:cNvSpPr>
            <a:spLocks noChangeArrowheads="1"/>
          </p:cNvSpPr>
          <p:nvPr>
            <p:custDataLst>
              <p:tags r:id="rId6"/>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3751" name="Text Box 7"/>
          <p:cNvSpPr txBox="1">
            <a:spLocks noChangeArrowheads="1"/>
          </p:cNvSpPr>
          <p:nvPr>
            <p:custDataLst>
              <p:tags r:id="rId7"/>
            </p:custDataLst>
          </p:nvPr>
        </p:nvSpPr>
        <p:spPr bwMode="auto">
          <a:xfrm>
            <a:off x="5562600" y="1066800"/>
            <a:ext cx="320040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t>Timing Characteristics</a:t>
            </a:r>
          </a:p>
          <a:p>
            <a:pPr>
              <a:spcBef>
                <a:spcPct val="50000"/>
              </a:spcBef>
            </a:pPr>
            <a:r>
              <a:rPr lang="en-US" sz="1800" i="1" dirty="0"/>
              <a:t>	</a:t>
            </a:r>
            <a:r>
              <a:rPr lang="en-US" sz="1800" i="1" dirty="0" err="1"/>
              <a:t>t</a:t>
            </a:r>
            <a:r>
              <a:rPr lang="en-US" sz="1800" i="1" baseline="-25000" dirty="0" err="1"/>
              <a:t>ccq</a:t>
            </a:r>
            <a:r>
              <a:rPr lang="en-US" sz="1800" dirty="0"/>
              <a:t> </a:t>
            </a:r>
            <a:r>
              <a:rPr lang="en-US" sz="1800" dirty="0" smtClean="0"/>
              <a:t>   = </a:t>
            </a:r>
            <a:r>
              <a:rPr lang="en-US" sz="1800" dirty="0"/>
              <a:t>30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pcq</a:t>
            </a:r>
            <a:r>
              <a:rPr lang="en-US" sz="1800" dirty="0"/>
              <a:t> </a:t>
            </a:r>
            <a:r>
              <a:rPr lang="en-US" sz="1800" dirty="0" smtClean="0"/>
              <a:t>   = </a:t>
            </a:r>
            <a:r>
              <a:rPr lang="en-US" sz="1800" dirty="0"/>
              <a:t>50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setup</a:t>
            </a:r>
            <a:r>
              <a:rPr lang="en-US" sz="1800" dirty="0"/>
              <a:t> </a:t>
            </a:r>
            <a:r>
              <a:rPr lang="en-US" sz="1800" dirty="0" smtClean="0"/>
              <a:t> = </a:t>
            </a:r>
            <a:r>
              <a:rPr lang="en-US" sz="1800" dirty="0"/>
              <a:t>60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hold</a:t>
            </a:r>
            <a:r>
              <a:rPr lang="en-US" sz="1800" dirty="0"/>
              <a:t> </a:t>
            </a:r>
            <a:r>
              <a:rPr lang="en-US" sz="1800" dirty="0" smtClean="0"/>
              <a:t>   = </a:t>
            </a:r>
            <a:r>
              <a:rPr lang="en-US" sz="1800" dirty="0"/>
              <a:t>70 </a:t>
            </a:r>
            <a:r>
              <a:rPr lang="en-US" sz="1800" dirty="0" err="1"/>
              <a:t>ps</a:t>
            </a:r>
            <a:endParaRPr lang="en-US" sz="1800" dirty="0"/>
          </a:p>
          <a:p>
            <a:pPr>
              <a:spcBef>
                <a:spcPct val="50000"/>
              </a:spcBef>
            </a:pPr>
            <a:endParaRPr lang="en-US" sz="1800" dirty="0"/>
          </a:p>
          <a:p>
            <a:pPr>
              <a:spcBef>
                <a:spcPct val="50000"/>
              </a:spcBef>
            </a:pPr>
            <a:r>
              <a:rPr lang="en-US" sz="1800" i="1" dirty="0"/>
              <a:t>	</a:t>
            </a:r>
            <a:r>
              <a:rPr lang="en-US" sz="1800" i="1" dirty="0" err="1"/>
              <a:t>t</a:t>
            </a:r>
            <a:r>
              <a:rPr lang="en-US" sz="1800" i="1" baseline="-25000" dirty="0" err="1"/>
              <a:t>pd</a:t>
            </a:r>
            <a:r>
              <a:rPr lang="en-US" sz="1800" dirty="0"/>
              <a:t> </a:t>
            </a:r>
            <a:r>
              <a:rPr lang="en-US" sz="1800" dirty="0" smtClean="0"/>
              <a:t>     = </a:t>
            </a:r>
            <a:r>
              <a:rPr lang="en-US" sz="1800" dirty="0"/>
              <a:t>35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cd</a:t>
            </a:r>
            <a:r>
              <a:rPr lang="en-US" sz="1800" dirty="0"/>
              <a:t> </a:t>
            </a:r>
            <a:r>
              <a:rPr lang="en-US" sz="1800" dirty="0" smtClean="0"/>
              <a:t>     = </a:t>
            </a:r>
            <a:r>
              <a:rPr lang="en-US" sz="1800" dirty="0"/>
              <a:t>25 </a:t>
            </a:r>
            <a:r>
              <a:rPr lang="en-US" sz="1800" dirty="0" err="1"/>
              <a:t>ps</a:t>
            </a:r>
            <a:endParaRPr lang="en-US" sz="1800" dirty="0"/>
          </a:p>
        </p:txBody>
      </p:sp>
      <p:sp>
        <p:nvSpPr>
          <p:cNvPr id="1183753" name="Text Box 9"/>
          <p:cNvSpPr txBox="1">
            <a:spLocks noChangeArrowheads="1"/>
          </p:cNvSpPr>
          <p:nvPr>
            <p:custDataLst>
              <p:tags r:id="rId8"/>
            </p:custDataLst>
          </p:nvPr>
        </p:nvSpPr>
        <p:spPr bwMode="auto">
          <a:xfrm>
            <a:off x="1676400" y="4267200"/>
            <a:ext cx="3581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err="1"/>
              <a:t>t</a:t>
            </a:r>
            <a:r>
              <a:rPr lang="en-US" sz="1600" i="1" baseline="-25000" dirty="0" err="1"/>
              <a:t>pd</a:t>
            </a:r>
            <a:r>
              <a:rPr lang="en-US" sz="1600" dirty="0"/>
              <a:t> = 3 x 35 </a:t>
            </a:r>
            <a:r>
              <a:rPr lang="en-US" sz="1600" dirty="0" err="1"/>
              <a:t>ps</a:t>
            </a:r>
            <a:r>
              <a:rPr lang="en-US" sz="1600" dirty="0"/>
              <a:t> = 105 </a:t>
            </a:r>
            <a:r>
              <a:rPr lang="en-US" sz="1600" dirty="0" err="1"/>
              <a:t>ps</a:t>
            </a:r>
            <a:endParaRPr lang="en-US" sz="1600" dirty="0"/>
          </a:p>
          <a:p>
            <a:pPr>
              <a:spcBef>
                <a:spcPct val="50000"/>
              </a:spcBef>
            </a:pPr>
            <a:r>
              <a:rPr lang="en-US" sz="1600" i="1" dirty="0" err="1"/>
              <a:t>t</a:t>
            </a:r>
            <a:r>
              <a:rPr lang="en-US" sz="1600" i="1" baseline="-25000" dirty="0" err="1"/>
              <a:t>cd</a:t>
            </a:r>
            <a:r>
              <a:rPr lang="en-US" sz="1600" dirty="0"/>
              <a:t> = 25 </a:t>
            </a:r>
            <a:r>
              <a:rPr lang="en-US" sz="1600" dirty="0" err="1"/>
              <a:t>ps</a:t>
            </a:r>
            <a:endParaRPr lang="en-US" sz="1600" dirty="0"/>
          </a:p>
          <a:p>
            <a:pPr>
              <a:spcBef>
                <a:spcPct val="50000"/>
              </a:spcBef>
            </a:pPr>
            <a:r>
              <a:rPr lang="en-US" sz="1600" b="1" dirty="0">
                <a:solidFill>
                  <a:schemeClr val="accent1"/>
                </a:solidFill>
              </a:rPr>
              <a:t>Setup time constraint:</a:t>
            </a:r>
          </a:p>
          <a:p>
            <a:pPr>
              <a:spcBef>
                <a:spcPct val="50000"/>
              </a:spcBef>
            </a:pPr>
            <a:r>
              <a:rPr lang="en-US" sz="1600" i="1" dirty="0"/>
              <a:t> </a:t>
            </a:r>
            <a:r>
              <a:rPr lang="en-US" sz="1600" i="1" dirty="0" err="1"/>
              <a:t>T</a:t>
            </a:r>
            <a:r>
              <a:rPr lang="en-US" sz="1600" i="1" baseline="-25000" dirty="0" err="1"/>
              <a:t>c</a:t>
            </a:r>
            <a:r>
              <a:rPr lang="en-US" sz="1600" dirty="0"/>
              <a:t> </a:t>
            </a:r>
            <a:r>
              <a:rPr lang="en-US" sz="1600" dirty="0">
                <a:cs typeface="Arial" charset="0"/>
              </a:rPr>
              <a:t>≥</a:t>
            </a:r>
            <a:r>
              <a:rPr lang="en-US" sz="1600" dirty="0"/>
              <a:t> (50 + 105 + 60) </a:t>
            </a:r>
            <a:r>
              <a:rPr lang="en-US" sz="1600" dirty="0" err="1"/>
              <a:t>ps</a:t>
            </a:r>
            <a:r>
              <a:rPr lang="en-US" sz="1600" dirty="0"/>
              <a:t> = 215 </a:t>
            </a:r>
            <a:r>
              <a:rPr lang="en-US" sz="1600" dirty="0" err="1"/>
              <a:t>ps</a:t>
            </a:r>
            <a:endParaRPr lang="en-US" sz="1600" dirty="0"/>
          </a:p>
          <a:p>
            <a:pPr>
              <a:spcBef>
                <a:spcPct val="50000"/>
              </a:spcBef>
            </a:pPr>
            <a:r>
              <a:rPr lang="en-US" sz="1600" dirty="0"/>
              <a:t> </a:t>
            </a:r>
            <a:r>
              <a:rPr lang="en-US" sz="1600" i="1" dirty="0"/>
              <a:t>f</a:t>
            </a:r>
            <a:r>
              <a:rPr lang="en-US" sz="1600" i="1" baseline="-25000" dirty="0"/>
              <a:t>c</a:t>
            </a:r>
            <a:r>
              <a:rPr lang="en-US" sz="1600" dirty="0"/>
              <a:t> = 1/</a:t>
            </a:r>
            <a:r>
              <a:rPr lang="en-US" sz="1600" i="1" dirty="0" err="1"/>
              <a:t>T</a:t>
            </a:r>
            <a:r>
              <a:rPr lang="en-US" sz="1600" i="1" baseline="-25000" dirty="0" err="1"/>
              <a:t>c</a:t>
            </a:r>
            <a:r>
              <a:rPr lang="en-US" sz="1600" dirty="0"/>
              <a:t> = 4.65 GHz</a:t>
            </a:r>
          </a:p>
          <a:p>
            <a:pPr>
              <a:spcBef>
                <a:spcPct val="50000"/>
              </a:spcBef>
            </a:pPr>
            <a:endParaRPr lang="en-US" sz="1600" dirty="0"/>
          </a:p>
        </p:txBody>
      </p:sp>
      <p:sp>
        <p:nvSpPr>
          <p:cNvPr id="1183754" name="Text Box 10"/>
          <p:cNvSpPr txBox="1">
            <a:spLocks noChangeArrowheads="1"/>
          </p:cNvSpPr>
          <p:nvPr>
            <p:custDataLst>
              <p:tags r:id="rId9"/>
            </p:custDataLst>
          </p:nvPr>
        </p:nvSpPr>
        <p:spPr bwMode="auto">
          <a:xfrm>
            <a:off x="5181600" y="5026025"/>
            <a:ext cx="358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chemeClr val="accent1"/>
                </a:solidFill>
              </a:rPr>
              <a:t>Hold time constraint:</a:t>
            </a:r>
          </a:p>
          <a:p>
            <a:pPr>
              <a:spcBef>
                <a:spcPct val="50000"/>
              </a:spcBef>
            </a:pPr>
            <a:r>
              <a:rPr lang="en-US" sz="1600" i="1" dirty="0"/>
              <a:t> </a:t>
            </a:r>
            <a:r>
              <a:rPr lang="en-US" sz="1600" i="1" dirty="0" err="1"/>
              <a:t>t</a:t>
            </a:r>
            <a:r>
              <a:rPr lang="en-US" sz="1600" baseline="-25000" dirty="0" err="1"/>
              <a:t>ccq</a:t>
            </a:r>
            <a:r>
              <a:rPr lang="en-US" sz="1600" dirty="0"/>
              <a:t> + </a:t>
            </a:r>
            <a:r>
              <a:rPr lang="en-US" sz="1600" i="1" dirty="0" err="1"/>
              <a:t>t</a:t>
            </a:r>
            <a:r>
              <a:rPr lang="en-US" sz="1600" i="1" baseline="-25000" dirty="0" err="1"/>
              <a:t>cd</a:t>
            </a:r>
            <a:r>
              <a:rPr lang="en-US" sz="1600" dirty="0"/>
              <a:t> &gt; </a:t>
            </a:r>
            <a:r>
              <a:rPr lang="en-US" sz="1600" i="1" dirty="0" err="1"/>
              <a:t>t</a:t>
            </a:r>
            <a:r>
              <a:rPr lang="en-US" sz="1600" baseline="-25000" dirty="0" err="1"/>
              <a:t>hold</a:t>
            </a:r>
            <a:r>
              <a:rPr lang="en-US" sz="1600" dirty="0"/>
              <a:t> ?</a:t>
            </a:r>
          </a:p>
          <a:p>
            <a:pPr>
              <a:spcBef>
                <a:spcPct val="50000"/>
              </a:spcBef>
            </a:pPr>
            <a:r>
              <a:rPr lang="en-US" sz="1600" dirty="0"/>
              <a:t> (30 + 25) </a:t>
            </a:r>
            <a:r>
              <a:rPr lang="en-US" sz="1600" dirty="0" err="1"/>
              <a:t>ps</a:t>
            </a:r>
            <a:r>
              <a:rPr lang="en-US" sz="1600" dirty="0"/>
              <a:t> &gt; 70 </a:t>
            </a:r>
            <a:r>
              <a:rPr lang="en-US" sz="1600" dirty="0" err="1"/>
              <a:t>ps</a:t>
            </a:r>
            <a:r>
              <a:rPr lang="en-US" sz="1600" dirty="0"/>
              <a:t> ?  </a:t>
            </a:r>
            <a:r>
              <a:rPr lang="en-US" sz="1600" b="1" dirty="0">
                <a:solidFill>
                  <a:srgbClr val="C00000"/>
                </a:solidFill>
              </a:rPr>
              <a:t>No!</a:t>
            </a:r>
          </a:p>
        </p:txBody>
      </p:sp>
      <p:sp>
        <p:nvSpPr>
          <p:cNvPr id="14" name="TextBox 13"/>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Timing Analysis</a:t>
            </a:r>
            <a:endParaRPr lang="en-US" sz="4400" dirty="0">
              <a:solidFill>
                <a:schemeClr val="bg1"/>
              </a:solidFill>
              <a:latin typeface="+mj-lt"/>
            </a:endParaRPr>
          </a:p>
        </p:txBody>
      </p:sp>
    </p:spTree>
    <p:extLst>
      <p:ext uri="{BB962C8B-B14F-4D97-AF65-F5344CB8AC3E}">
        <p14:creationId xmlns:p14="http://schemas.microsoft.com/office/powerpoint/2010/main" val="354766462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3749" name="Object 5"/>
          <p:cNvGraphicFramePr>
            <a:graphicFrameLocks noGrp="1" noChangeAspect="1"/>
          </p:cNvGraphicFramePr>
          <p:nvPr>
            <p:ph sz="quarter" idx="4294967295"/>
            <p:custDataLst>
              <p:tags r:id="rId2"/>
            </p:custDataLst>
            <p:extLst>
              <p:ext uri="{D42A27DB-BD31-4B8C-83A1-F6EECF244321}">
                <p14:modId xmlns:p14="http://schemas.microsoft.com/office/powerpoint/2010/main" val="2063206597"/>
              </p:ext>
            </p:extLst>
          </p:nvPr>
        </p:nvGraphicFramePr>
        <p:xfrm>
          <a:off x="6400800" y="3675185"/>
          <a:ext cx="152400" cy="731838"/>
        </p:xfrm>
        <a:graphic>
          <a:graphicData uri="http://schemas.openxmlformats.org/presentationml/2006/ole">
            <mc:AlternateContent xmlns:mc="http://schemas.openxmlformats.org/markup-compatibility/2006">
              <mc:Choice xmlns:v="urn:schemas-microsoft-com:vml" Requires="v">
                <p:oleObj spid="_x0000_s208025" name="VISIO" r:id="rId13" imgW="104040" imgH="504000" progId="Visio.Drawing.6">
                  <p:embed/>
                </p:oleObj>
              </mc:Choice>
              <mc:Fallback>
                <p:oleObj name="VISIO" r:id="rId13" imgW="104040" imgH="50400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3675185"/>
                        <a:ext cx="152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3752" name="Object 8"/>
          <p:cNvGraphicFramePr>
            <a:graphicFrameLocks noGrp="1" noChangeAspect="1"/>
          </p:cNvGraphicFramePr>
          <p:nvPr>
            <p:ph sz="quarter" idx="4294967295"/>
            <p:custDataLst>
              <p:tags r:id="rId3"/>
            </p:custDataLst>
            <p:extLst>
              <p:ext uri="{D42A27DB-BD31-4B8C-83A1-F6EECF244321}">
                <p14:modId xmlns:p14="http://schemas.microsoft.com/office/powerpoint/2010/main" val="286020091"/>
              </p:ext>
            </p:extLst>
          </p:nvPr>
        </p:nvGraphicFramePr>
        <p:xfrm>
          <a:off x="6019800" y="3429000"/>
          <a:ext cx="495300" cy="1157288"/>
        </p:xfrm>
        <a:graphic>
          <a:graphicData uri="http://schemas.openxmlformats.org/presentationml/2006/ole">
            <mc:AlternateContent xmlns:mc="http://schemas.openxmlformats.org/markup-compatibility/2006">
              <mc:Choice xmlns:v="urn:schemas-microsoft-com:vml" Requires="v">
                <p:oleObj spid="_x0000_s208026" name="VISIO" r:id="rId15" imgW="257040" imgH="600120" progId="Visio.Drawing.6">
                  <p:embed/>
                </p:oleObj>
              </mc:Choice>
              <mc:Fallback>
                <p:oleObj name="VISIO" r:id="rId15" imgW="257040" imgH="600120" progId="Visio.Drawing.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3429000"/>
                        <a:ext cx="4953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374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3750" name="Rectangle 6"/>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3751" name="Text Box 7"/>
          <p:cNvSpPr txBox="1">
            <a:spLocks noChangeArrowheads="1"/>
          </p:cNvSpPr>
          <p:nvPr>
            <p:custDataLst>
              <p:tags r:id="rId6"/>
            </p:custDataLst>
          </p:nvPr>
        </p:nvSpPr>
        <p:spPr bwMode="auto">
          <a:xfrm>
            <a:off x="5562600" y="1066800"/>
            <a:ext cx="320040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t>Timing Characteristics</a:t>
            </a:r>
          </a:p>
          <a:p>
            <a:pPr>
              <a:spcBef>
                <a:spcPct val="50000"/>
              </a:spcBef>
            </a:pPr>
            <a:r>
              <a:rPr lang="en-US" sz="1800" i="1" dirty="0"/>
              <a:t>	</a:t>
            </a:r>
            <a:r>
              <a:rPr lang="en-US" sz="1800" i="1" dirty="0" err="1"/>
              <a:t>t</a:t>
            </a:r>
            <a:r>
              <a:rPr lang="en-US" sz="1800" i="1" baseline="-25000" dirty="0" err="1"/>
              <a:t>ccq</a:t>
            </a:r>
            <a:r>
              <a:rPr lang="en-US" sz="1800" dirty="0"/>
              <a:t> </a:t>
            </a:r>
            <a:r>
              <a:rPr lang="en-US" sz="1800" dirty="0" smtClean="0"/>
              <a:t>   = </a:t>
            </a:r>
            <a:r>
              <a:rPr lang="en-US" sz="1800" dirty="0"/>
              <a:t>30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pcq</a:t>
            </a:r>
            <a:r>
              <a:rPr lang="en-US" sz="1800" dirty="0"/>
              <a:t> </a:t>
            </a:r>
            <a:r>
              <a:rPr lang="en-US" sz="1800" dirty="0" smtClean="0"/>
              <a:t>   = </a:t>
            </a:r>
            <a:r>
              <a:rPr lang="en-US" sz="1800" dirty="0"/>
              <a:t>50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setup</a:t>
            </a:r>
            <a:r>
              <a:rPr lang="en-US" sz="1800" dirty="0"/>
              <a:t> </a:t>
            </a:r>
            <a:r>
              <a:rPr lang="en-US" sz="1800" dirty="0" smtClean="0"/>
              <a:t> = </a:t>
            </a:r>
            <a:r>
              <a:rPr lang="en-US" sz="1800" dirty="0"/>
              <a:t>60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hold</a:t>
            </a:r>
            <a:r>
              <a:rPr lang="en-US" sz="1800" dirty="0"/>
              <a:t> </a:t>
            </a:r>
            <a:r>
              <a:rPr lang="en-US" sz="1800" dirty="0" smtClean="0"/>
              <a:t>   = </a:t>
            </a:r>
            <a:r>
              <a:rPr lang="en-US" sz="1800" dirty="0"/>
              <a:t>70 </a:t>
            </a:r>
            <a:r>
              <a:rPr lang="en-US" sz="1800" dirty="0" err="1"/>
              <a:t>ps</a:t>
            </a:r>
            <a:endParaRPr lang="en-US" sz="1800" dirty="0"/>
          </a:p>
          <a:p>
            <a:pPr>
              <a:spcBef>
                <a:spcPct val="50000"/>
              </a:spcBef>
            </a:pPr>
            <a:endParaRPr lang="en-US" sz="1800" dirty="0"/>
          </a:p>
          <a:p>
            <a:pPr>
              <a:spcBef>
                <a:spcPct val="50000"/>
              </a:spcBef>
            </a:pPr>
            <a:r>
              <a:rPr lang="en-US" sz="1800" i="1" dirty="0"/>
              <a:t>	</a:t>
            </a:r>
            <a:r>
              <a:rPr lang="en-US" sz="1800" i="1" dirty="0" err="1"/>
              <a:t>t</a:t>
            </a:r>
            <a:r>
              <a:rPr lang="en-US" sz="1800" i="1" baseline="-25000" dirty="0" err="1"/>
              <a:t>pd</a:t>
            </a:r>
            <a:r>
              <a:rPr lang="en-US" sz="1800" dirty="0"/>
              <a:t> </a:t>
            </a:r>
            <a:r>
              <a:rPr lang="en-US" sz="1800" dirty="0" smtClean="0"/>
              <a:t>     = </a:t>
            </a:r>
            <a:r>
              <a:rPr lang="en-US" sz="1800" dirty="0"/>
              <a:t>35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cd</a:t>
            </a:r>
            <a:r>
              <a:rPr lang="en-US" sz="1800" dirty="0"/>
              <a:t> </a:t>
            </a:r>
            <a:r>
              <a:rPr lang="en-US" sz="1800" dirty="0" smtClean="0"/>
              <a:t>     = </a:t>
            </a:r>
            <a:r>
              <a:rPr lang="en-US" sz="1800" dirty="0"/>
              <a:t>25 </a:t>
            </a:r>
            <a:r>
              <a:rPr lang="en-US" sz="1800" dirty="0" err="1"/>
              <a:t>ps</a:t>
            </a:r>
            <a:endParaRPr lang="en-US" sz="1800" dirty="0"/>
          </a:p>
        </p:txBody>
      </p:sp>
      <p:sp>
        <p:nvSpPr>
          <p:cNvPr id="1183753" name="Text Box 9"/>
          <p:cNvSpPr txBox="1">
            <a:spLocks noChangeArrowheads="1"/>
          </p:cNvSpPr>
          <p:nvPr>
            <p:custDataLst>
              <p:tags r:id="rId7"/>
            </p:custDataLst>
          </p:nvPr>
        </p:nvSpPr>
        <p:spPr bwMode="auto">
          <a:xfrm>
            <a:off x="1676400" y="4267200"/>
            <a:ext cx="3581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err="1"/>
              <a:t>t</a:t>
            </a:r>
            <a:r>
              <a:rPr lang="en-US" sz="1600" i="1" baseline="-25000" dirty="0" err="1"/>
              <a:t>pd</a:t>
            </a:r>
            <a:r>
              <a:rPr lang="en-US" sz="1600" dirty="0"/>
              <a:t> </a:t>
            </a:r>
            <a:r>
              <a:rPr lang="en-US" sz="1600" dirty="0" smtClean="0"/>
              <a:t>=</a:t>
            </a:r>
            <a:endParaRPr lang="en-US" sz="1600" dirty="0"/>
          </a:p>
          <a:p>
            <a:pPr>
              <a:spcBef>
                <a:spcPct val="50000"/>
              </a:spcBef>
            </a:pPr>
            <a:r>
              <a:rPr lang="en-US" sz="1600" i="1" dirty="0" err="1"/>
              <a:t>t</a:t>
            </a:r>
            <a:r>
              <a:rPr lang="en-US" sz="1600" i="1" baseline="-25000" dirty="0" err="1"/>
              <a:t>cd</a:t>
            </a:r>
            <a:r>
              <a:rPr lang="en-US" sz="1600" dirty="0"/>
              <a:t> </a:t>
            </a:r>
            <a:r>
              <a:rPr lang="en-US" sz="1600" dirty="0" smtClean="0"/>
              <a:t>=</a:t>
            </a:r>
            <a:endParaRPr lang="en-US" sz="1600" dirty="0"/>
          </a:p>
          <a:p>
            <a:pPr>
              <a:spcBef>
                <a:spcPct val="50000"/>
              </a:spcBef>
            </a:pPr>
            <a:r>
              <a:rPr lang="en-US" sz="1600" b="1" dirty="0">
                <a:solidFill>
                  <a:schemeClr val="accent1"/>
                </a:solidFill>
              </a:rPr>
              <a:t>Setup time constraint:</a:t>
            </a:r>
          </a:p>
          <a:p>
            <a:pPr>
              <a:spcBef>
                <a:spcPct val="50000"/>
              </a:spcBef>
            </a:pPr>
            <a:r>
              <a:rPr lang="en-US" sz="1600" i="1" dirty="0"/>
              <a:t> </a:t>
            </a:r>
            <a:r>
              <a:rPr lang="en-US" sz="1600" i="1" dirty="0" err="1"/>
              <a:t>T</a:t>
            </a:r>
            <a:r>
              <a:rPr lang="en-US" sz="1600" i="1" baseline="-25000" dirty="0" err="1"/>
              <a:t>c</a:t>
            </a:r>
            <a:r>
              <a:rPr lang="en-US" sz="1600" dirty="0"/>
              <a:t> </a:t>
            </a:r>
            <a:r>
              <a:rPr lang="en-US" sz="1600" dirty="0" smtClean="0">
                <a:cs typeface="Arial" charset="0"/>
              </a:rPr>
              <a:t>≥</a:t>
            </a:r>
            <a:endParaRPr lang="en-US" sz="1600" dirty="0"/>
          </a:p>
          <a:p>
            <a:pPr>
              <a:spcBef>
                <a:spcPct val="50000"/>
              </a:spcBef>
            </a:pPr>
            <a:r>
              <a:rPr lang="en-US" sz="1600" dirty="0"/>
              <a:t> </a:t>
            </a:r>
            <a:r>
              <a:rPr lang="en-US" sz="1600" i="1" dirty="0"/>
              <a:t>f</a:t>
            </a:r>
            <a:r>
              <a:rPr lang="en-US" sz="1600" i="1" baseline="-25000" dirty="0"/>
              <a:t>c</a:t>
            </a:r>
            <a:r>
              <a:rPr lang="en-US" sz="1600" dirty="0"/>
              <a:t> </a:t>
            </a:r>
            <a:r>
              <a:rPr lang="en-US" sz="1600" dirty="0" smtClean="0"/>
              <a:t>=</a:t>
            </a:r>
            <a:endParaRPr lang="en-US" sz="1600" dirty="0"/>
          </a:p>
          <a:p>
            <a:pPr>
              <a:spcBef>
                <a:spcPct val="50000"/>
              </a:spcBef>
            </a:pPr>
            <a:endParaRPr lang="en-US" sz="1600" dirty="0"/>
          </a:p>
        </p:txBody>
      </p:sp>
      <p:sp>
        <p:nvSpPr>
          <p:cNvPr id="1183754" name="Text Box 10"/>
          <p:cNvSpPr txBox="1">
            <a:spLocks noChangeArrowheads="1"/>
          </p:cNvSpPr>
          <p:nvPr>
            <p:custDataLst>
              <p:tags r:id="rId8"/>
            </p:custDataLst>
          </p:nvPr>
        </p:nvSpPr>
        <p:spPr bwMode="auto">
          <a:xfrm>
            <a:off x="5181600" y="5026025"/>
            <a:ext cx="358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chemeClr val="accent1"/>
                </a:solidFill>
              </a:rPr>
              <a:t>Hold time constraint:</a:t>
            </a:r>
          </a:p>
          <a:p>
            <a:pPr>
              <a:spcBef>
                <a:spcPct val="50000"/>
              </a:spcBef>
            </a:pPr>
            <a:r>
              <a:rPr lang="en-US" sz="1600" i="1" dirty="0"/>
              <a:t> </a:t>
            </a:r>
            <a:r>
              <a:rPr lang="en-US" sz="1600" i="1" dirty="0" err="1"/>
              <a:t>t</a:t>
            </a:r>
            <a:r>
              <a:rPr lang="en-US" sz="1600" baseline="-25000" dirty="0" err="1"/>
              <a:t>ccq</a:t>
            </a:r>
            <a:r>
              <a:rPr lang="en-US" sz="1600" dirty="0"/>
              <a:t> + </a:t>
            </a:r>
            <a:r>
              <a:rPr lang="en-US" sz="1600" i="1" dirty="0" err="1"/>
              <a:t>t</a:t>
            </a:r>
            <a:r>
              <a:rPr lang="en-US" sz="1600" i="1" baseline="-25000" dirty="0" err="1"/>
              <a:t>cd</a:t>
            </a:r>
            <a:r>
              <a:rPr lang="en-US" sz="1600" dirty="0"/>
              <a:t> &gt; </a:t>
            </a:r>
            <a:r>
              <a:rPr lang="en-US" sz="1600" i="1" dirty="0" err="1"/>
              <a:t>t</a:t>
            </a:r>
            <a:r>
              <a:rPr lang="en-US" sz="1600" baseline="-25000" dirty="0" err="1"/>
              <a:t>hold</a:t>
            </a:r>
            <a:r>
              <a:rPr lang="en-US" sz="1600" dirty="0"/>
              <a:t> ?</a:t>
            </a:r>
          </a:p>
          <a:p>
            <a:pPr>
              <a:spcBef>
                <a:spcPct val="50000"/>
              </a:spcBef>
            </a:pPr>
            <a:r>
              <a:rPr lang="en-US" sz="1600" dirty="0"/>
              <a:t> </a:t>
            </a:r>
            <a:endParaRPr lang="en-US" sz="1600" b="1" dirty="0">
              <a:solidFill>
                <a:srgbClr val="C00000"/>
              </a:solidFill>
            </a:endParaRPr>
          </a:p>
        </p:txBody>
      </p:sp>
      <p:sp>
        <p:nvSpPr>
          <p:cNvPr id="14" name="TextBox 13"/>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Timing Analysis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9"/>
            </p:custDataLst>
            <p:extLst>
              <p:ext uri="{D42A27DB-BD31-4B8C-83A1-F6EECF244321}">
                <p14:modId xmlns:p14="http://schemas.microsoft.com/office/powerpoint/2010/main" val="582205605"/>
              </p:ext>
            </p:extLst>
          </p:nvPr>
        </p:nvGraphicFramePr>
        <p:xfrm>
          <a:off x="1143000" y="1490662"/>
          <a:ext cx="3810000" cy="2498725"/>
        </p:xfrm>
        <a:graphic>
          <a:graphicData uri="http://schemas.openxmlformats.org/presentationml/2006/ole">
            <mc:AlternateContent xmlns:mc="http://schemas.openxmlformats.org/markup-compatibility/2006">
              <mc:Choice xmlns:v="urn:schemas-microsoft-com:vml" Requires="v">
                <p:oleObj spid="_x0000_s208027" name="VISIO" r:id="rId17" imgW="2315768" imgH="1517385" progId="Visio.Drawing.6">
                  <p:embed/>
                </p:oleObj>
              </mc:Choice>
              <mc:Fallback>
                <p:oleObj name="VISIO" r:id="rId17" imgW="2315768" imgH="1517385" progId="Visio.Drawing.6">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1490662"/>
                        <a:ext cx="38100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Box 12"/>
          <p:cNvSpPr txBox="1">
            <a:spLocks noChangeArrowheads="1"/>
          </p:cNvSpPr>
          <p:nvPr>
            <p:custDataLst>
              <p:tags r:id="rId10"/>
            </p:custDataLst>
          </p:nvPr>
        </p:nvSpPr>
        <p:spPr bwMode="auto">
          <a:xfrm>
            <a:off x="914400" y="10810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chemeClr val="accent1"/>
                </a:solidFill>
              </a:rPr>
              <a:t>Add buffers to the short paths:</a:t>
            </a:r>
          </a:p>
        </p:txBody>
      </p:sp>
    </p:spTree>
    <p:extLst>
      <p:ext uri="{BB962C8B-B14F-4D97-AF65-F5344CB8AC3E}">
        <p14:creationId xmlns:p14="http://schemas.microsoft.com/office/powerpoint/2010/main" val="3569840687"/>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3749" name="Object 5"/>
          <p:cNvGraphicFramePr>
            <a:graphicFrameLocks noGrp="1" noChangeAspect="1"/>
          </p:cNvGraphicFramePr>
          <p:nvPr>
            <p:ph sz="quarter" idx="4294967295"/>
            <p:custDataLst>
              <p:tags r:id="rId2"/>
            </p:custDataLst>
            <p:extLst>
              <p:ext uri="{D42A27DB-BD31-4B8C-83A1-F6EECF244321}">
                <p14:modId xmlns:p14="http://schemas.microsoft.com/office/powerpoint/2010/main" val="3763740175"/>
              </p:ext>
            </p:extLst>
          </p:nvPr>
        </p:nvGraphicFramePr>
        <p:xfrm>
          <a:off x="6400800" y="3675185"/>
          <a:ext cx="152400" cy="731838"/>
        </p:xfrm>
        <a:graphic>
          <a:graphicData uri="http://schemas.openxmlformats.org/presentationml/2006/ole">
            <mc:AlternateContent xmlns:mc="http://schemas.openxmlformats.org/markup-compatibility/2006">
              <mc:Choice xmlns:v="urn:schemas-microsoft-com:vml" Requires="v">
                <p:oleObj spid="_x0000_s212120" name="VISIO" r:id="rId13" imgW="104040" imgH="504000" progId="Visio.Drawing.6">
                  <p:embed/>
                </p:oleObj>
              </mc:Choice>
              <mc:Fallback>
                <p:oleObj name="VISIO" r:id="rId13" imgW="104040" imgH="50400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3675185"/>
                        <a:ext cx="152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3752" name="Object 8"/>
          <p:cNvGraphicFramePr>
            <a:graphicFrameLocks noGrp="1" noChangeAspect="1"/>
          </p:cNvGraphicFramePr>
          <p:nvPr>
            <p:ph sz="quarter" idx="4294967295"/>
            <p:custDataLst>
              <p:tags r:id="rId3"/>
            </p:custDataLst>
            <p:extLst>
              <p:ext uri="{D42A27DB-BD31-4B8C-83A1-F6EECF244321}">
                <p14:modId xmlns:p14="http://schemas.microsoft.com/office/powerpoint/2010/main" val="714478899"/>
              </p:ext>
            </p:extLst>
          </p:nvPr>
        </p:nvGraphicFramePr>
        <p:xfrm>
          <a:off x="6019800" y="3429000"/>
          <a:ext cx="495300" cy="1157288"/>
        </p:xfrm>
        <a:graphic>
          <a:graphicData uri="http://schemas.openxmlformats.org/presentationml/2006/ole">
            <mc:AlternateContent xmlns:mc="http://schemas.openxmlformats.org/markup-compatibility/2006">
              <mc:Choice xmlns:v="urn:schemas-microsoft-com:vml" Requires="v">
                <p:oleObj spid="_x0000_s212121" name="VISIO" r:id="rId15" imgW="257040" imgH="600120" progId="Visio.Drawing.6">
                  <p:embed/>
                </p:oleObj>
              </mc:Choice>
              <mc:Fallback>
                <p:oleObj name="VISIO" r:id="rId15" imgW="257040" imgH="600120" progId="Visio.Drawing.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3429000"/>
                        <a:ext cx="4953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374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3750" name="Rectangle 6"/>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3751" name="Text Box 7"/>
          <p:cNvSpPr txBox="1">
            <a:spLocks noChangeArrowheads="1"/>
          </p:cNvSpPr>
          <p:nvPr>
            <p:custDataLst>
              <p:tags r:id="rId6"/>
            </p:custDataLst>
          </p:nvPr>
        </p:nvSpPr>
        <p:spPr bwMode="auto">
          <a:xfrm>
            <a:off x="5562600" y="1066800"/>
            <a:ext cx="320040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t>Timing Characteristics</a:t>
            </a:r>
          </a:p>
          <a:p>
            <a:pPr>
              <a:spcBef>
                <a:spcPct val="50000"/>
              </a:spcBef>
            </a:pPr>
            <a:r>
              <a:rPr lang="en-US" sz="1800" i="1" dirty="0"/>
              <a:t>	</a:t>
            </a:r>
            <a:r>
              <a:rPr lang="en-US" sz="1800" i="1" dirty="0" err="1"/>
              <a:t>t</a:t>
            </a:r>
            <a:r>
              <a:rPr lang="en-US" sz="1800" i="1" baseline="-25000" dirty="0" err="1"/>
              <a:t>ccq</a:t>
            </a:r>
            <a:r>
              <a:rPr lang="en-US" sz="1800" dirty="0"/>
              <a:t> </a:t>
            </a:r>
            <a:r>
              <a:rPr lang="en-US" sz="1800" dirty="0" smtClean="0"/>
              <a:t>   = </a:t>
            </a:r>
            <a:r>
              <a:rPr lang="en-US" sz="1800" dirty="0"/>
              <a:t>30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pcq</a:t>
            </a:r>
            <a:r>
              <a:rPr lang="en-US" sz="1800" dirty="0"/>
              <a:t> </a:t>
            </a:r>
            <a:r>
              <a:rPr lang="en-US" sz="1800" dirty="0" smtClean="0"/>
              <a:t>   = </a:t>
            </a:r>
            <a:r>
              <a:rPr lang="en-US" sz="1800" dirty="0"/>
              <a:t>50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setup</a:t>
            </a:r>
            <a:r>
              <a:rPr lang="en-US" sz="1800" dirty="0"/>
              <a:t> </a:t>
            </a:r>
            <a:r>
              <a:rPr lang="en-US" sz="1800" dirty="0" smtClean="0"/>
              <a:t> = </a:t>
            </a:r>
            <a:r>
              <a:rPr lang="en-US" sz="1800" dirty="0"/>
              <a:t>60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hold</a:t>
            </a:r>
            <a:r>
              <a:rPr lang="en-US" sz="1800" dirty="0"/>
              <a:t> </a:t>
            </a:r>
            <a:r>
              <a:rPr lang="en-US" sz="1800" dirty="0" smtClean="0"/>
              <a:t>   = </a:t>
            </a:r>
            <a:r>
              <a:rPr lang="en-US" sz="1800" dirty="0"/>
              <a:t>70 </a:t>
            </a:r>
            <a:r>
              <a:rPr lang="en-US" sz="1800" dirty="0" err="1"/>
              <a:t>ps</a:t>
            </a:r>
            <a:endParaRPr lang="en-US" sz="1800" dirty="0"/>
          </a:p>
          <a:p>
            <a:pPr>
              <a:spcBef>
                <a:spcPct val="50000"/>
              </a:spcBef>
            </a:pPr>
            <a:endParaRPr lang="en-US" sz="1800" dirty="0"/>
          </a:p>
          <a:p>
            <a:pPr>
              <a:spcBef>
                <a:spcPct val="50000"/>
              </a:spcBef>
            </a:pPr>
            <a:r>
              <a:rPr lang="en-US" sz="1800" i="1" dirty="0"/>
              <a:t>	</a:t>
            </a:r>
            <a:r>
              <a:rPr lang="en-US" sz="1800" i="1" dirty="0" err="1"/>
              <a:t>t</a:t>
            </a:r>
            <a:r>
              <a:rPr lang="en-US" sz="1800" i="1" baseline="-25000" dirty="0" err="1"/>
              <a:t>pd</a:t>
            </a:r>
            <a:r>
              <a:rPr lang="en-US" sz="1800" dirty="0"/>
              <a:t> </a:t>
            </a:r>
            <a:r>
              <a:rPr lang="en-US" sz="1800" dirty="0" smtClean="0"/>
              <a:t>     = </a:t>
            </a:r>
            <a:r>
              <a:rPr lang="en-US" sz="1800" dirty="0"/>
              <a:t>35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cd</a:t>
            </a:r>
            <a:r>
              <a:rPr lang="en-US" sz="1800" dirty="0"/>
              <a:t> </a:t>
            </a:r>
            <a:r>
              <a:rPr lang="en-US" sz="1800" dirty="0" smtClean="0"/>
              <a:t>     = </a:t>
            </a:r>
            <a:r>
              <a:rPr lang="en-US" sz="1800" dirty="0"/>
              <a:t>25 </a:t>
            </a:r>
            <a:r>
              <a:rPr lang="en-US" sz="1800" dirty="0" err="1"/>
              <a:t>ps</a:t>
            </a:r>
            <a:endParaRPr lang="en-US" sz="1800" dirty="0"/>
          </a:p>
        </p:txBody>
      </p:sp>
      <p:sp>
        <p:nvSpPr>
          <p:cNvPr id="1183753" name="Text Box 9"/>
          <p:cNvSpPr txBox="1">
            <a:spLocks noChangeArrowheads="1"/>
          </p:cNvSpPr>
          <p:nvPr>
            <p:custDataLst>
              <p:tags r:id="rId7"/>
            </p:custDataLst>
          </p:nvPr>
        </p:nvSpPr>
        <p:spPr bwMode="auto">
          <a:xfrm>
            <a:off x="1676400" y="4267200"/>
            <a:ext cx="3581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err="1"/>
              <a:t>t</a:t>
            </a:r>
            <a:r>
              <a:rPr lang="en-US" sz="1600" i="1" baseline="-25000" dirty="0" err="1"/>
              <a:t>pd</a:t>
            </a:r>
            <a:r>
              <a:rPr lang="en-US" sz="1600" dirty="0"/>
              <a:t> = 3 x 35 </a:t>
            </a:r>
            <a:r>
              <a:rPr lang="en-US" sz="1600" dirty="0" err="1"/>
              <a:t>ps</a:t>
            </a:r>
            <a:r>
              <a:rPr lang="en-US" sz="1600" dirty="0"/>
              <a:t> = 105 </a:t>
            </a:r>
            <a:r>
              <a:rPr lang="en-US" sz="1600" dirty="0" err="1"/>
              <a:t>ps</a:t>
            </a:r>
            <a:endParaRPr lang="en-US" sz="1600" dirty="0"/>
          </a:p>
          <a:p>
            <a:pPr>
              <a:spcBef>
                <a:spcPct val="50000"/>
              </a:spcBef>
            </a:pPr>
            <a:r>
              <a:rPr lang="en-US" sz="1600" i="1" dirty="0" err="1"/>
              <a:t>t</a:t>
            </a:r>
            <a:r>
              <a:rPr lang="en-US" sz="1600" i="1" baseline="-25000" dirty="0" err="1"/>
              <a:t>cd</a:t>
            </a:r>
            <a:r>
              <a:rPr lang="en-US" sz="1600" dirty="0"/>
              <a:t> = </a:t>
            </a:r>
            <a:r>
              <a:rPr lang="en-US" sz="1600" dirty="0" smtClean="0"/>
              <a:t>2 </a:t>
            </a:r>
            <a:r>
              <a:rPr lang="en-US" sz="1600" dirty="0"/>
              <a:t>x </a:t>
            </a:r>
            <a:r>
              <a:rPr lang="en-US" sz="1600" dirty="0" smtClean="0"/>
              <a:t>25 </a:t>
            </a:r>
            <a:r>
              <a:rPr lang="en-US" sz="1600" dirty="0" err="1" smtClean="0"/>
              <a:t>ps</a:t>
            </a:r>
            <a:r>
              <a:rPr lang="en-US" sz="1600" dirty="0" smtClean="0"/>
              <a:t> = 50 </a:t>
            </a:r>
            <a:r>
              <a:rPr lang="en-US" sz="1600" dirty="0" err="1" smtClean="0"/>
              <a:t>ps</a:t>
            </a:r>
            <a:endParaRPr lang="en-US" sz="1600" dirty="0"/>
          </a:p>
          <a:p>
            <a:pPr>
              <a:spcBef>
                <a:spcPct val="50000"/>
              </a:spcBef>
            </a:pPr>
            <a:r>
              <a:rPr lang="en-US" sz="1600" b="1" dirty="0">
                <a:solidFill>
                  <a:schemeClr val="accent1"/>
                </a:solidFill>
              </a:rPr>
              <a:t>Setup time constraint:</a:t>
            </a:r>
          </a:p>
          <a:p>
            <a:pPr>
              <a:spcBef>
                <a:spcPct val="50000"/>
              </a:spcBef>
            </a:pPr>
            <a:r>
              <a:rPr lang="en-US" sz="1600" i="1" dirty="0"/>
              <a:t> </a:t>
            </a:r>
            <a:r>
              <a:rPr lang="en-US" sz="1600" i="1" dirty="0" err="1"/>
              <a:t>T</a:t>
            </a:r>
            <a:r>
              <a:rPr lang="en-US" sz="1600" i="1" baseline="-25000" dirty="0" err="1"/>
              <a:t>c</a:t>
            </a:r>
            <a:r>
              <a:rPr lang="en-US" sz="1600" dirty="0"/>
              <a:t> </a:t>
            </a:r>
            <a:r>
              <a:rPr lang="en-US" sz="1600" dirty="0">
                <a:cs typeface="Arial" charset="0"/>
              </a:rPr>
              <a:t>≥</a:t>
            </a:r>
            <a:r>
              <a:rPr lang="en-US" sz="1600" dirty="0"/>
              <a:t> (50 + 105 + 60) </a:t>
            </a:r>
            <a:r>
              <a:rPr lang="en-US" sz="1600" dirty="0" err="1"/>
              <a:t>ps</a:t>
            </a:r>
            <a:r>
              <a:rPr lang="en-US" sz="1600" dirty="0"/>
              <a:t> = 215 </a:t>
            </a:r>
            <a:r>
              <a:rPr lang="en-US" sz="1600" dirty="0" err="1"/>
              <a:t>ps</a:t>
            </a:r>
            <a:endParaRPr lang="en-US" sz="1600" dirty="0"/>
          </a:p>
          <a:p>
            <a:pPr>
              <a:spcBef>
                <a:spcPct val="50000"/>
              </a:spcBef>
            </a:pPr>
            <a:r>
              <a:rPr lang="en-US" sz="1600" dirty="0"/>
              <a:t> </a:t>
            </a:r>
            <a:r>
              <a:rPr lang="en-US" sz="1600" i="1" dirty="0"/>
              <a:t>f</a:t>
            </a:r>
            <a:r>
              <a:rPr lang="en-US" sz="1600" i="1" baseline="-25000" dirty="0"/>
              <a:t>c</a:t>
            </a:r>
            <a:r>
              <a:rPr lang="en-US" sz="1600" dirty="0"/>
              <a:t> = 1/</a:t>
            </a:r>
            <a:r>
              <a:rPr lang="en-US" sz="1600" i="1" dirty="0" err="1"/>
              <a:t>T</a:t>
            </a:r>
            <a:r>
              <a:rPr lang="en-US" sz="1600" i="1" baseline="-25000" dirty="0" err="1"/>
              <a:t>c</a:t>
            </a:r>
            <a:r>
              <a:rPr lang="en-US" sz="1600" dirty="0"/>
              <a:t> = 4.65 GHz</a:t>
            </a:r>
          </a:p>
          <a:p>
            <a:pPr>
              <a:spcBef>
                <a:spcPct val="50000"/>
              </a:spcBef>
            </a:pPr>
            <a:endParaRPr lang="en-US" sz="1600" dirty="0"/>
          </a:p>
        </p:txBody>
      </p:sp>
      <p:sp>
        <p:nvSpPr>
          <p:cNvPr id="1183754" name="Text Box 10"/>
          <p:cNvSpPr txBox="1">
            <a:spLocks noChangeArrowheads="1"/>
          </p:cNvSpPr>
          <p:nvPr>
            <p:custDataLst>
              <p:tags r:id="rId8"/>
            </p:custDataLst>
          </p:nvPr>
        </p:nvSpPr>
        <p:spPr bwMode="auto">
          <a:xfrm>
            <a:off x="5181600" y="5026025"/>
            <a:ext cx="358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chemeClr val="accent1"/>
                </a:solidFill>
              </a:rPr>
              <a:t>Hold time constraint:</a:t>
            </a:r>
          </a:p>
          <a:p>
            <a:pPr>
              <a:spcBef>
                <a:spcPct val="50000"/>
              </a:spcBef>
            </a:pPr>
            <a:r>
              <a:rPr lang="en-US" sz="1600" i="1" dirty="0"/>
              <a:t> </a:t>
            </a:r>
            <a:r>
              <a:rPr lang="en-US" sz="1600" i="1" dirty="0" err="1"/>
              <a:t>t</a:t>
            </a:r>
            <a:r>
              <a:rPr lang="en-US" sz="1600" baseline="-25000" dirty="0" err="1"/>
              <a:t>ccq</a:t>
            </a:r>
            <a:r>
              <a:rPr lang="en-US" sz="1600" dirty="0"/>
              <a:t> + </a:t>
            </a:r>
            <a:r>
              <a:rPr lang="en-US" sz="1600" i="1" dirty="0" err="1"/>
              <a:t>t</a:t>
            </a:r>
            <a:r>
              <a:rPr lang="en-US" sz="1600" i="1" baseline="-25000" dirty="0" err="1"/>
              <a:t>cd</a:t>
            </a:r>
            <a:r>
              <a:rPr lang="en-US" sz="1600" dirty="0"/>
              <a:t> &gt; </a:t>
            </a:r>
            <a:r>
              <a:rPr lang="en-US" sz="1600" i="1" dirty="0" err="1"/>
              <a:t>t</a:t>
            </a:r>
            <a:r>
              <a:rPr lang="en-US" sz="1600" baseline="-25000" dirty="0" err="1"/>
              <a:t>hold</a:t>
            </a:r>
            <a:r>
              <a:rPr lang="en-US" sz="1600" dirty="0"/>
              <a:t> ?</a:t>
            </a:r>
          </a:p>
          <a:p>
            <a:pPr>
              <a:spcBef>
                <a:spcPct val="50000"/>
              </a:spcBef>
            </a:pPr>
            <a:r>
              <a:rPr lang="en-US" sz="1600" dirty="0"/>
              <a:t> (30 + </a:t>
            </a:r>
            <a:r>
              <a:rPr lang="en-US" sz="1600" dirty="0" smtClean="0"/>
              <a:t>50) </a:t>
            </a:r>
            <a:r>
              <a:rPr lang="en-US" sz="1600" dirty="0" err="1"/>
              <a:t>ps</a:t>
            </a:r>
            <a:r>
              <a:rPr lang="en-US" sz="1600" dirty="0"/>
              <a:t> &gt; 70 </a:t>
            </a:r>
            <a:r>
              <a:rPr lang="en-US" sz="1600" dirty="0" err="1"/>
              <a:t>ps</a:t>
            </a:r>
            <a:r>
              <a:rPr lang="en-US" sz="1600" dirty="0"/>
              <a:t> ?  </a:t>
            </a:r>
            <a:r>
              <a:rPr lang="en-US" sz="1600" b="1" dirty="0" smtClean="0">
                <a:solidFill>
                  <a:srgbClr val="C00000"/>
                </a:solidFill>
              </a:rPr>
              <a:t>Yes!</a:t>
            </a:r>
            <a:endParaRPr lang="en-US" sz="1600" b="1" dirty="0">
              <a:solidFill>
                <a:srgbClr val="C00000"/>
              </a:solidFill>
            </a:endParaRPr>
          </a:p>
        </p:txBody>
      </p:sp>
      <p:sp>
        <p:nvSpPr>
          <p:cNvPr id="14" name="TextBox 13"/>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Timing Analysis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9"/>
            </p:custDataLst>
            <p:extLst>
              <p:ext uri="{D42A27DB-BD31-4B8C-83A1-F6EECF244321}">
                <p14:modId xmlns:p14="http://schemas.microsoft.com/office/powerpoint/2010/main" val="2087528756"/>
              </p:ext>
            </p:extLst>
          </p:nvPr>
        </p:nvGraphicFramePr>
        <p:xfrm>
          <a:off x="1143000" y="1490662"/>
          <a:ext cx="3810000" cy="2498725"/>
        </p:xfrm>
        <a:graphic>
          <a:graphicData uri="http://schemas.openxmlformats.org/presentationml/2006/ole">
            <mc:AlternateContent xmlns:mc="http://schemas.openxmlformats.org/markup-compatibility/2006">
              <mc:Choice xmlns:v="urn:schemas-microsoft-com:vml" Requires="v">
                <p:oleObj spid="_x0000_s212122" name="VISIO" r:id="rId17" imgW="2315768" imgH="1517385" progId="Visio.Drawing.6">
                  <p:embed/>
                </p:oleObj>
              </mc:Choice>
              <mc:Fallback>
                <p:oleObj name="VISIO" r:id="rId17" imgW="2315768" imgH="1517385" progId="Visio.Drawing.6">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1490662"/>
                        <a:ext cx="38100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Box 12"/>
          <p:cNvSpPr txBox="1">
            <a:spLocks noChangeArrowheads="1"/>
          </p:cNvSpPr>
          <p:nvPr>
            <p:custDataLst>
              <p:tags r:id="rId10"/>
            </p:custDataLst>
          </p:nvPr>
        </p:nvSpPr>
        <p:spPr bwMode="auto">
          <a:xfrm>
            <a:off x="914400" y="10810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chemeClr val="accent1"/>
                </a:solidFill>
              </a:rPr>
              <a:t>Add buffers to the short paths:</a:t>
            </a:r>
          </a:p>
        </p:txBody>
      </p:sp>
    </p:spTree>
    <p:extLst>
      <p:ext uri="{BB962C8B-B14F-4D97-AF65-F5344CB8AC3E}">
        <p14:creationId xmlns:p14="http://schemas.microsoft.com/office/powerpoint/2010/main" val="8467710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2" name="Rectangle 4"/>
          <p:cNvSpPr>
            <a:spLocks noGrp="1" noChangeArrowheads="1"/>
          </p:cNvSpPr>
          <p:nvPr>
            <p:ph sz="half" idx="4294967295"/>
            <p:custDataLst>
              <p:tags r:id="rId2"/>
            </p:custDataLst>
          </p:nvPr>
        </p:nvSpPr>
        <p:spPr>
          <a:xfrm>
            <a:off x="914400" y="1181100"/>
            <a:ext cx="7543800" cy="4953000"/>
          </a:xfrm>
        </p:spPr>
        <p:txBody>
          <a:bodyPr>
            <a:normAutofit/>
          </a:bodyPr>
          <a:lstStyle/>
          <a:p>
            <a:r>
              <a:rPr lang="en-US" sz="2600" dirty="0"/>
              <a:t>The clock doesn’t arrive at all registers at </a:t>
            </a:r>
            <a:r>
              <a:rPr lang="en-US" sz="2600" dirty="0" smtClean="0"/>
              <a:t>same </a:t>
            </a:r>
            <a:r>
              <a:rPr lang="en-US" sz="2600" dirty="0"/>
              <a:t>time</a:t>
            </a:r>
          </a:p>
          <a:p>
            <a:r>
              <a:rPr lang="en-US" sz="2600" b="1" dirty="0" smtClean="0"/>
              <a:t>Skew:</a:t>
            </a:r>
            <a:r>
              <a:rPr lang="en-US" sz="2600" dirty="0" smtClean="0"/>
              <a:t> difference </a:t>
            </a:r>
            <a:r>
              <a:rPr lang="en-US" sz="2600" dirty="0"/>
              <a:t>between two clock edges</a:t>
            </a:r>
          </a:p>
          <a:p>
            <a:r>
              <a:rPr lang="en-US" sz="2600" dirty="0" smtClean="0"/>
              <a:t>Perform </a:t>
            </a:r>
            <a:r>
              <a:rPr lang="en-US" sz="2600" b="1" dirty="0" smtClean="0"/>
              <a:t>worst </a:t>
            </a:r>
            <a:r>
              <a:rPr lang="en-US" sz="2600" b="1" dirty="0"/>
              <a:t>case </a:t>
            </a:r>
            <a:r>
              <a:rPr lang="en-US" sz="2600" b="1" dirty="0" smtClean="0"/>
              <a:t>analysis </a:t>
            </a:r>
            <a:r>
              <a:rPr lang="en-US" sz="2600" dirty="0" smtClean="0"/>
              <a:t>to </a:t>
            </a:r>
            <a:r>
              <a:rPr lang="en-US" sz="2600" dirty="0"/>
              <a:t>guarantee </a:t>
            </a:r>
            <a:r>
              <a:rPr lang="en-US" sz="2600" dirty="0" smtClean="0"/>
              <a:t>dynamic </a:t>
            </a:r>
            <a:r>
              <a:rPr lang="en-US" sz="2600" dirty="0"/>
              <a:t>discipline is not violated for any register – many registers in a system!</a:t>
            </a:r>
          </a:p>
        </p:txBody>
      </p:sp>
      <p:graphicFrame>
        <p:nvGraphicFramePr>
          <p:cNvPr id="1056778" name="Object 10"/>
          <p:cNvGraphicFramePr>
            <a:graphicFrameLocks noGrp="1" noChangeAspect="1"/>
          </p:cNvGraphicFramePr>
          <p:nvPr>
            <p:ph sz="half" idx="4294967295"/>
            <p:custDataLst>
              <p:tags r:id="rId3"/>
            </p:custDataLst>
            <p:extLst>
              <p:ext uri="{D42A27DB-BD31-4B8C-83A1-F6EECF244321}">
                <p14:modId xmlns:p14="http://schemas.microsoft.com/office/powerpoint/2010/main" val="876803887"/>
              </p:ext>
            </p:extLst>
          </p:nvPr>
        </p:nvGraphicFramePr>
        <p:xfrm>
          <a:off x="2514600" y="3276600"/>
          <a:ext cx="3751262" cy="3179763"/>
        </p:xfrm>
        <a:graphic>
          <a:graphicData uri="http://schemas.openxmlformats.org/presentationml/2006/ole">
            <mc:AlternateContent xmlns:mc="http://schemas.openxmlformats.org/markup-compatibility/2006">
              <mc:Choice xmlns:v="urn:schemas-microsoft-com:vml" Requires="v">
                <p:oleObj spid="_x0000_s181307" name="VISIO" r:id="rId8" imgW="2321280" imgH="1967400" progId="Visio.Drawing.6">
                  <p:embed/>
                </p:oleObj>
              </mc:Choice>
              <mc:Fallback>
                <p:oleObj name="VISIO" r:id="rId8" imgW="2321280" imgH="19674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3276600"/>
                        <a:ext cx="3751262" cy="31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677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5677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Clock Skew</a:t>
            </a:r>
            <a:endParaRPr lang="en-US" sz="4400" dirty="0">
              <a:solidFill>
                <a:schemeClr val="bg1"/>
              </a:solidFill>
              <a:latin typeface="+mj-lt"/>
            </a:endParaRPr>
          </a:p>
        </p:txBody>
      </p:sp>
    </p:spTree>
    <p:extLst>
      <p:ext uri="{BB962C8B-B14F-4D97-AF65-F5344CB8AC3E}">
        <p14:creationId xmlns:p14="http://schemas.microsoft.com/office/powerpoint/2010/main" val="266202351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2" name="Rectangle 4"/>
          <p:cNvSpPr>
            <a:spLocks noGrp="1" noChangeArrowheads="1"/>
          </p:cNvSpPr>
          <p:nvPr>
            <p:ph sz="half" idx="4294967295"/>
            <p:custDataLst>
              <p:tags r:id="rId2"/>
            </p:custDataLst>
          </p:nvPr>
        </p:nvSpPr>
        <p:spPr>
          <a:xfrm>
            <a:off x="914400" y="1181100"/>
            <a:ext cx="7848600" cy="4953000"/>
          </a:xfrm>
        </p:spPr>
        <p:txBody>
          <a:bodyPr>
            <a:normAutofit/>
          </a:bodyPr>
          <a:lstStyle/>
          <a:p>
            <a:r>
              <a:rPr lang="en-US" dirty="0"/>
              <a:t>In the worst case, CLK2 is earlier than CLK1</a:t>
            </a:r>
          </a:p>
        </p:txBody>
      </p:sp>
      <p:graphicFrame>
        <p:nvGraphicFramePr>
          <p:cNvPr id="1189896"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1873528785"/>
              </p:ext>
            </p:extLst>
          </p:nvPr>
        </p:nvGraphicFramePr>
        <p:xfrm>
          <a:off x="762000" y="1752600"/>
          <a:ext cx="4495800" cy="4108450"/>
        </p:xfrm>
        <a:graphic>
          <a:graphicData uri="http://schemas.openxmlformats.org/presentationml/2006/ole">
            <mc:AlternateContent xmlns:mc="http://schemas.openxmlformats.org/markup-compatibility/2006">
              <mc:Choice xmlns:v="urn:schemas-microsoft-com:vml" Requires="v">
                <p:oleObj spid="_x0000_s184379" name="VISIO" r:id="rId10" imgW="2157480" imgH="1971720" progId="Visio.Drawing.6">
                  <p:embed/>
                </p:oleObj>
              </mc:Choice>
              <mc:Fallback>
                <p:oleObj name="VISIO" r:id="rId10" imgW="2157480" imgH="19717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1752600"/>
                        <a:ext cx="4495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989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989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9894" name="Rectangle 6"/>
          <p:cNvSpPr>
            <a:spLocks noChangeArrowheads="1"/>
          </p:cNvSpPr>
          <p:nvPr>
            <p:custDataLst>
              <p:tags r:id="rId6"/>
            </p:custDataLst>
          </p:nvPr>
        </p:nvSpPr>
        <p:spPr bwMode="auto">
          <a:xfrm>
            <a:off x="5181600" y="3429000"/>
            <a:ext cx="3581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c</a:t>
            </a:r>
            <a:r>
              <a:rPr lang="en-US" sz="2400" dirty="0">
                <a:solidFill>
                  <a:schemeClr val="accent1"/>
                </a:solidFill>
                <a:latin typeface="Times New Roman" pitchFamily="18" charset="0"/>
                <a:cs typeface="Arial" charset="0"/>
              </a:rPr>
              <a:t> </a:t>
            </a:r>
            <a:r>
              <a:rPr lang="en-US" sz="2400" dirty="0" smtClean="0">
                <a:solidFill>
                  <a:schemeClr val="accent1"/>
                </a:solidFill>
                <a:latin typeface="Times New Roman" pitchFamily="18" charset="0"/>
                <a:cs typeface="Arial" charset="0"/>
              </a:rPr>
              <a:t>≥</a:t>
            </a:r>
            <a:endParaRPr lang="en-US" sz="2400" baseline="-25000" dirty="0">
              <a:solidFill>
                <a:schemeClr val="accent1"/>
              </a:solidFill>
              <a:latin typeface="Times New Roman" pitchFamily="18" charset="0"/>
              <a:cs typeface="Times New Roman" pitchFamily="18" charset="0"/>
            </a:endParaRPr>
          </a:p>
        </p:txBody>
      </p:sp>
      <p:sp>
        <p:nvSpPr>
          <p:cNvPr id="1189895" name="Rectangle 7"/>
          <p:cNvSpPr>
            <a:spLocks noChangeArrowheads="1"/>
          </p:cNvSpPr>
          <p:nvPr>
            <p:custDataLst>
              <p:tags r:id="rId7"/>
            </p:custDataLst>
          </p:nvPr>
        </p:nvSpPr>
        <p:spPr bwMode="auto">
          <a:xfrm>
            <a:off x="5181600" y="3352800"/>
            <a:ext cx="37338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Setup Time Constraint with Skew</a:t>
            </a:r>
            <a:endParaRPr lang="en-US" sz="4400" dirty="0">
              <a:solidFill>
                <a:schemeClr val="bg1"/>
              </a:solidFill>
              <a:latin typeface="+mj-lt"/>
            </a:endParaRPr>
          </a:p>
        </p:txBody>
      </p:sp>
    </p:spTree>
    <p:extLst>
      <p:ext uri="{BB962C8B-B14F-4D97-AF65-F5344CB8AC3E}">
        <p14:creationId xmlns:p14="http://schemas.microsoft.com/office/powerpoint/2010/main" val="357871500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2" name="Rectangle 4"/>
          <p:cNvSpPr>
            <a:spLocks noGrp="1" noChangeArrowheads="1"/>
          </p:cNvSpPr>
          <p:nvPr>
            <p:ph sz="half" idx="4294967295"/>
            <p:custDataLst>
              <p:tags r:id="rId2"/>
            </p:custDataLst>
          </p:nvPr>
        </p:nvSpPr>
        <p:spPr>
          <a:xfrm>
            <a:off x="914400" y="1181100"/>
            <a:ext cx="7848600" cy="4953000"/>
          </a:xfrm>
        </p:spPr>
        <p:txBody>
          <a:bodyPr>
            <a:normAutofit/>
          </a:bodyPr>
          <a:lstStyle/>
          <a:p>
            <a:r>
              <a:rPr lang="en-US" dirty="0"/>
              <a:t>In the worst case, CLK2 is earlier than CLK1</a:t>
            </a:r>
          </a:p>
        </p:txBody>
      </p:sp>
      <p:graphicFrame>
        <p:nvGraphicFramePr>
          <p:cNvPr id="1189896"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4193416878"/>
              </p:ext>
            </p:extLst>
          </p:nvPr>
        </p:nvGraphicFramePr>
        <p:xfrm>
          <a:off x="762000" y="1752600"/>
          <a:ext cx="4495800" cy="4108450"/>
        </p:xfrm>
        <a:graphic>
          <a:graphicData uri="http://schemas.openxmlformats.org/presentationml/2006/ole">
            <mc:AlternateContent xmlns:mc="http://schemas.openxmlformats.org/markup-compatibility/2006">
              <mc:Choice xmlns:v="urn:schemas-microsoft-com:vml" Requires="v">
                <p:oleObj spid="_x0000_s213044" name="VISIO" r:id="rId10" imgW="2157480" imgH="1971720" progId="Visio.Drawing.6">
                  <p:embed/>
                </p:oleObj>
              </mc:Choice>
              <mc:Fallback>
                <p:oleObj name="VISIO" r:id="rId10" imgW="2157480" imgH="19717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1752600"/>
                        <a:ext cx="4495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989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989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9894" name="Rectangle 6"/>
          <p:cNvSpPr>
            <a:spLocks noChangeArrowheads="1"/>
          </p:cNvSpPr>
          <p:nvPr>
            <p:custDataLst>
              <p:tags r:id="rId6"/>
            </p:custDataLst>
          </p:nvPr>
        </p:nvSpPr>
        <p:spPr bwMode="auto">
          <a:xfrm>
            <a:off x="5181600" y="3429000"/>
            <a:ext cx="3581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c</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pcq</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pd</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baseline="-25000" dirty="0" err="1">
                <a:solidFill>
                  <a:schemeClr val="accent1"/>
                </a:solidFill>
                <a:latin typeface="Times New Roman" pitchFamily="18" charset="0"/>
                <a:cs typeface="Arial" charset="0"/>
              </a:rPr>
              <a:t>setup</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baseline="-25000" dirty="0" err="1">
                <a:solidFill>
                  <a:schemeClr val="accent1"/>
                </a:solidFill>
                <a:latin typeface="Times New Roman" pitchFamily="18" charset="0"/>
                <a:cs typeface="Arial" charset="0"/>
              </a:rPr>
              <a:t>skew</a:t>
            </a:r>
            <a:endParaRPr lang="en-US" sz="2400" baseline="-25000" dirty="0">
              <a:solidFill>
                <a:schemeClr val="accent1"/>
              </a:solidFill>
              <a:latin typeface="Times New Roman" pitchFamily="18" charset="0"/>
              <a:cs typeface="Arial" charset="0"/>
            </a:endParaRPr>
          </a:p>
          <a:p>
            <a:pPr marL="342900" indent="-342900">
              <a:spcBef>
                <a:spcPct val="20000"/>
              </a:spcBef>
            </a:pP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pd</a:t>
            </a:r>
            <a:r>
              <a:rPr lang="en-US" sz="2400" dirty="0">
                <a:solidFill>
                  <a:schemeClr val="accent1"/>
                </a:solidFill>
                <a:latin typeface="Times New Roman" pitchFamily="18" charset="0"/>
                <a:cs typeface="Arial" charset="0"/>
              </a:rPr>
              <a:t> </a:t>
            </a:r>
            <a:r>
              <a:rPr lang="en-US" sz="2400" dirty="0" smtClean="0">
                <a:solidFill>
                  <a:schemeClr val="accent1"/>
                </a:solidFill>
                <a:latin typeface="Times New Roman" pitchFamily="18" charset="0"/>
                <a:cs typeface="Arial" charset="0"/>
              </a:rPr>
              <a:t>≤</a:t>
            </a:r>
            <a:endParaRPr lang="en-US" sz="2400" baseline="-25000" dirty="0">
              <a:solidFill>
                <a:schemeClr val="accent1"/>
              </a:solidFill>
              <a:latin typeface="Times New Roman" pitchFamily="18" charset="0"/>
              <a:cs typeface="Times New Roman" pitchFamily="18" charset="0"/>
            </a:endParaRPr>
          </a:p>
        </p:txBody>
      </p:sp>
      <p:sp>
        <p:nvSpPr>
          <p:cNvPr id="1189895" name="Rectangle 7"/>
          <p:cNvSpPr>
            <a:spLocks noChangeArrowheads="1"/>
          </p:cNvSpPr>
          <p:nvPr>
            <p:custDataLst>
              <p:tags r:id="rId7"/>
            </p:custDataLst>
          </p:nvPr>
        </p:nvSpPr>
        <p:spPr bwMode="auto">
          <a:xfrm>
            <a:off x="5181600" y="3352800"/>
            <a:ext cx="37338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Setup Time Constraint with Skew</a:t>
            </a:r>
            <a:endParaRPr lang="en-US" sz="4400" dirty="0">
              <a:solidFill>
                <a:schemeClr val="bg1"/>
              </a:solidFill>
              <a:latin typeface="+mj-lt"/>
            </a:endParaRPr>
          </a:p>
        </p:txBody>
      </p:sp>
    </p:spTree>
    <p:extLst>
      <p:ext uri="{BB962C8B-B14F-4D97-AF65-F5344CB8AC3E}">
        <p14:creationId xmlns:p14="http://schemas.microsoft.com/office/powerpoint/2010/main" val="6517423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708" name="Object 4"/>
          <p:cNvGraphicFramePr>
            <a:graphicFrameLocks noGrp="1" noChangeAspect="1"/>
          </p:cNvGraphicFramePr>
          <p:nvPr>
            <p:ph idx="4294967295"/>
            <p:custDataLst>
              <p:tags r:id="rId2"/>
            </p:custDataLst>
            <p:extLst>
              <p:ext uri="{D42A27DB-BD31-4B8C-83A1-F6EECF244321}">
                <p14:modId xmlns:p14="http://schemas.microsoft.com/office/powerpoint/2010/main" val="3486709596"/>
              </p:ext>
            </p:extLst>
          </p:nvPr>
        </p:nvGraphicFramePr>
        <p:xfrm>
          <a:off x="4038600" y="1116767"/>
          <a:ext cx="3581400" cy="2805113"/>
        </p:xfrm>
        <a:graphic>
          <a:graphicData uri="http://schemas.openxmlformats.org/presentationml/2006/ole">
            <mc:AlternateContent xmlns:mc="http://schemas.openxmlformats.org/markup-compatibility/2006">
              <mc:Choice xmlns:v="urn:schemas-microsoft-com:vml" Requires="v">
                <p:oleObj spid="_x0000_s129082" name="VISIO" r:id="rId7" imgW="1057320" imgH="828720" progId="Visio.Drawing.6">
                  <p:embed/>
                </p:oleObj>
              </mc:Choice>
              <mc:Fallback>
                <p:oleObj name="VISIO" r:id="rId7" imgW="1057320" imgH="82872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1116767"/>
                        <a:ext cx="3581400"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870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8709" name="Rectangle 5"/>
          <p:cNvSpPr>
            <a:spLocks noChangeArrowheads="1"/>
          </p:cNvSpPr>
          <p:nvPr>
            <p:custDataLst>
              <p:tags r:id="rId4"/>
            </p:custDataLst>
          </p:nvPr>
        </p:nvSpPr>
        <p:spPr bwMode="auto">
          <a:xfrm>
            <a:off x="9906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SR Latch</a:t>
            </a:r>
          </a:p>
          <a:p>
            <a:pPr marL="342900" indent="-342900">
              <a:spcBef>
                <a:spcPct val="20000"/>
              </a:spcBef>
              <a:buFontTx/>
              <a:buChar char="•"/>
            </a:pPr>
            <a:endParaRPr lang="en-US" sz="3200" dirty="0">
              <a:latin typeface="Times New Roman" pitchFamily="18" charset="0"/>
              <a:cs typeface="Arial" charset="0"/>
            </a:endParaRPr>
          </a:p>
          <a:p>
            <a:pPr marL="342900" indent="-342900">
              <a:spcBef>
                <a:spcPct val="20000"/>
              </a:spcBef>
              <a:buFontTx/>
              <a:buChar char="•"/>
            </a:pPr>
            <a:endParaRPr lang="en-US" sz="3200" dirty="0">
              <a:latin typeface="Times New Roman" pitchFamily="18" charset="0"/>
              <a:cs typeface="Arial" charset="0"/>
            </a:endParaRPr>
          </a:p>
          <a:p>
            <a:pPr>
              <a:spcBef>
                <a:spcPct val="20000"/>
              </a:spcBef>
            </a:pPr>
            <a:endParaRPr lang="en-US" sz="4400" dirty="0">
              <a:latin typeface="Times New Roman" pitchFamily="18" charset="0"/>
              <a:cs typeface="Arial" charset="0"/>
            </a:endParaRPr>
          </a:p>
          <a:p>
            <a:pPr marL="342900" indent="-342900">
              <a:spcBef>
                <a:spcPct val="20000"/>
              </a:spcBef>
              <a:buFontTx/>
              <a:buChar char="•"/>
            </a:pPr>
            <a:r>
              <a:rPr lang="en-US" sz="3200" dirty="0">
                <a:latin typeface="Times New Roman" pitchFamily="18" charset="0"/>
                <a:cs typeface="Arial" charset="0"/>
              </a:rPr>
              <a:t>Consider the four possible cases:</a:t>
            </a:r>
          </a:p>
          <a:p>
            <a:pPr marL="742950" lvl="1" indent="-285750">
              <a:spcBef>
                <a:spcPct val="20000"/>
              </a:spcBef>
              <a:buFontTx/>
              <a:buChar char="–"/>
            </a:pPr>
            <a:r>
              <a:rPr lang="en-US" sz="2600" b="1" i="1" dirty="0">
                <a:solidFill>
                  <a:schemeClr val="accent1"/>
                </a:solidFill>
                <a:latin typeface="Times New Roman" pitchFamily="18" charset="0"/>
                <a:cs typeface="Arial" charset="0"/>
              </a:rPr>
              <a:t>S</a:t>
            </a:r>
            <a:r>
              <a:rPr lang="en-US" sz="2600" b="1" dirty="0">
                <a:solidFill>
                  <a:schemeClr val="accent1"/>
                </a:solidFill>
                <a:latin typeface="Times New Roman" pitchFamily="18" charset="0"/>
                <a:cs typeface="Arial" charset="0"/>
              </a:rPr>
              <a:t> = 1, </a:t>
            </a:r>
            <a:r>
              <a:rPr lang="en-US" sz="2600" b="1" i="1" dirty="0">
                <a:solidFill>
                  <a:schemeClr val="accent1"/>
                </a:solidFill>
                <a:latin typeface="Times New Roman" pitchFamily="18" charset="0"/>
                <a:cs typeface="Arial" charset="0"/>
              </a:rPr>
              <a:t>R</a:t>
            </a:r>
            <a:r>
              <a:rPr lang="en-US" sz="2600" b="1" dirty="0">
                <a:solidFill>
                  <a:schemeClr val="accent1"/>
                </a:solidFill>
                <a:latin typeface="Times New Roman" pitchFamily="18" charset="0"/>
                <a:cs typeface="Arial" charset="0"/>
              </a:rPr>
              <a:t> = 0</a:t>
            </a:r>
          </a:p>
          <a:p>
            <a:pPr marL="742950" lvl="1" indent="-285750">
              <a:spcBef>
                <a:spcPct val="20000"/>
              </a:spcBef>
              <a:buFontTx/>
              <a:buChar char="–"/>
            </a:pPr>
            <a:r>
              <a:rPr lang="en-US" sz="2600" b="1" i="1" dirty="0">
                <a:solidFill>
                  <a:schemeClr val="accent1"/>
                </a:solidFill>
                <a:latin typeface="Times New Roman" pitchFamily="18" charset="0"/>
                <a:cs typeface="Arial" charset="0"/>
              </a:rPr>
              <a:t>S</a:t>
            </a:r>
            <a:r>
              <a:rPr lang="en-US" sz="2600" b="1" dirty="0">
                <a:solidFill>
                  <a:schemeClr val="accent1"/>
                </a:solidFill>
                <a:latin typeface="Times New Roman" pitchFamily="18" charset="0"/>
                <a:cs typeface="Arial" charset="0"/>
              </a:rPr>
              <a:t> = 0, </a:t>
            </a:r>
            <a:r>
              <a:rPr lang="en-US" sz="2600" b="1" i="1" dirty="0">
                <a:solidFill>
                  <a:schemeClr val="accent1"/>
                </a:solidFill>
                <a:latin typeface="Times New Roman" pitchFamily="18" charset="0"/>
                <a:cs typeface="Arial" charset="0"/>
              </a:rPr>
              <a:t>R</a:t>
            </a:r>
            <a:r>
              <a:rPr lang="en-US" sz="2600" b="1" dirty="0">
                <a:solidFill>
                  <a:schemeClr val="accent1"/>
                </a:solidFill>
                <a:latin typeface="Times New Roman" pitchFamily="18" charset="0"/>
                <a:cs typeface="Arial" charset="0"/>
              </a:rPr>
              <a:t> = 1</a:t>
            </a:r>
          </a:p>
          <a:p>
            <a:pPr marL="742950" lvl="1" indent="-285750">
              <a:spcBef>
                <a:spcPct val="20000"/>
              </a:spcBef>
              <a:buFontTx/>
              <a:buChar char="–"/>
            </a:pPr>
            <a:r>
              <a:rPr lang="en-US" sz="2600" b="1" i="1" dirty="0">
                <a:solidFill>
                  <a:schemeClr val="accent1"/>
                </a:solidFill>
                <a:latin typeface="Times New Roman" pitchFamily="18" charset="0"/>
                <a:cs typeface="Arial" charset="0"/>
              </a:rPr>
              <a:t>S</a:t>
            </a:r>
            <a:r>
              <a:rPr lang="en-US" sz="2600" b="1" dirty="0">
                <a:solidFill>
                  <a:schemeClr val="accent1"/>
                </a:solidFill>
                <a:latin typeface="Times New Roman" pitchFamily="18" charset="0"/>
                <a:cs typeface="Arial" charset="0"/>
              </a:rPr>
              <a:t> = 0, </a:t>
            </a:r>
            <a:r>
              <a:rPr lang="en-US" sz="2600" b="1" i="1" dirty="0">
                <a:solidFill>
                  <a:schemeClr val="accent1"/>
                </a:solidFill>
                <a:latin typeface="Times New Roman" pitchFamily="18" charset="0"/>
                <a:cs typeface="Arial" charset="0"/>
              </a:rPr>
              <a:t>R</a:t>
            </a:r>
            <a:r>
              <a:rPr lang="en-US" sz="2600" b="1" dirty="0">
                <a:solidFill>
                  <a:schemeClr val="accent1"/>
                </a:solidFill>
                <a:latin typeface="Times New Roman" pitchFamily="18" charset="0"/>
                <a:cs typeface="Arial" charset="0"/>
              </a:rPr>
              <a:t> = 0</a:t>
            </a:r>
          </a:p>
          <a:p>
            <a:pPr marL="742950" lvl="1" indent="-285750">
              <a:spcBef>
                <a:spcPct val="20000"/>
              </a:spcBef>
              <a:buFontTx/>
              <a:buChar char="–"/>
            </a:pPr>
            <a:r>
              <a:rPr lang="en-US" sz="2600" b="1" i="1" dirty="0">
                <a:solidFill>
                  <a:schemeClr val="accent1"/>
                </a:solidFill>
                <a:latin typeface="Times New Roman" pitchFamily="18" charset="0"/>
                <a:cs typeface="Arial" charset="0"/>
              </a:rPr>
              <a:t>S</a:t>
            </a:r>
            <a:r>
              <a:rPr lang="en-US" sz="2600" b="1" dirty="0">
                <a:solidFill>
                  <a:schemeClr val="accent1"/>
                </a:solidFill>
                <a:latin typeface="Times New Roman" pitchFamily="18" charset="0"/>
                <a:cs typeface="Arial" charset="0"/>
              </a:rPr>
              <a:t> = 1, </a:t>
            </a:r>
            <a:r>
              <a:rPr lang="en-US" sz="2600" b="1" i="1" dirty="0">
                <a:solidFill>
                  <a:schemeClr val="accent1"/>
                </a:solidFill>
                <a:latin typeface="Times New Roman" pitchFamily="18" charset="0"/>
                <a:cs typeface="Arial" charset="0"/>
              </a:rPr>
              <a:t>R</a:t>
            </a:r>
            <a:r>
              <a:rPr lang="en-US" sz="2600" b="1" dirty="0">
                <a:solidFill>
                  <a:schemeClr val="accent1"/>
                </a:solidFill>
                <a:latin typeface="Times New Roman" pitchFamily="18" charset="0"/>
                <a:cs typeface="Arial" charset="0"/>
              </a:rPr>
              <a:t> = 1</a:t>
            </a:r>
          </a:p>
          <a:p>
            <a:pPr marL="342900" indent="-342900">
              <a:spcBef>
                <a:spcPct val="20000"/>
              </a:spcBef>
              <a:buFontTx/>
              <a:buChar char="•"/>
            </a:pPr>
            <a:endParaRPr lang="en-US" sz="2600" b="1" dirty="0">
              <a:solidFill>
                <a:schemeClr val="accent1"/>
              </a:solidFill>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SR (Set/Reset) Latch</a:t>
            </a:r>
            <a:endParaRPr lang="en-US" sz="4400" dirty="0">
              <a:solidFill>
                <a:schemeClr val="bg1"/>
              </a:solidFill>
              <a:latin typeface="+mj-lt"/>
            </a:endParaRPr>
          </a:p>
        </p:txBody>
      </p:sp>
    </p:spTree>
    <p:extLst>
      <p:ext uri="{BB962C8B-B14F-4D97-AF65-F5344CB8AC3E}">
        <p14:creationId xmlns:p14="http://schemas.microsoft.com/office/powerpoint/2010/main" val="303080843"/>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2" name="Rectangle 4"/>
          <p:cNvSpPr>
            <a:spLocks noGrp="1" noChangeArrowheads="1"/>
          </p:cNvSpPr>
          <p:nvPr>
            <p:ph sz="half" idx="4294967295"/>
            <p:custDataLst>
              <p:tags r:id="rId2"/>
            </p:custDataLst>
          </p:nvPr>
        </p:nvSpPr>
        <p:spPr>
          <a:xfrm>
            <a:off x="914400" y="1181100"/>
            <a:ext cx="7848600" cy="4953000"/>
          </a:xfrm>
        </p:spPr>
        <p:txBody>
          <a:bodyPr>
            <a:normAutofit/>
          </a:bodyPr>
          <a:lstStyle/>
          <a:p>
            <a:r>
              <a:rPr lang="en-US" dirty="0"/>
              <a:t>In the worst case, CLK2 is earlier than CLK1</a:t>
            </a:r>
          </a:p>
        </p:txBody>
      </p:sp>
      <p:graphicFrame>
        <p:nvGraphicFramePr>
          <p:cNvPr id="1189896"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4193416878"/>
              </p:ext>
            </p:extLst>
          </p:nvPr>
        </p:nvGraphicFramePr>
        <p:xfrm>
          <a:off x="762000" y="1752600"/>
          <a:ext cx="4495800" cy="4108450"/>
        </p:xfrm>
        <a:graphic>
          <a:graphicData uri="http://schemas.openxmlformats.org/presentationml/2006/ole">
            <mc:AlternateContent xmlns:mc="http://schemas.openxmlformats.org/markup-compatibility/2006">
              <mc:Choice xmlns:v="urn:schemas-microsoft-com:vml" Requires="v">
                <p:oleObj spid="_x0000_s214068" name="VISIO" r:id="rId10" imgW="2157480" imgH="1971720" progId="Visio.Drawing.6">
                  <p:embed/>
                </p:oleObj>
              </mc:Choice>
              <mc:Fallback>
                <p:oleObj name="VISIO" r:id="rId10" imgW="2157480" imgH="19717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1752600"/>
                        <a:ext cx="4495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989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989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9894" name="Rectangle 6"/>
          <p:cNvSpPr>
            <a:spLocks noChangeArrowheads="1"/>
          </p:cNvSpPr>
          <p:nvPr>
            <p:custDataLst>
              <p:tags r:id="rId6"/>
            </p:custDataLst>
          </p:nvPr>
        </p:nvSpPr>
        <p:spPr bwMode="auto">
          <a:xfrm>
            <a:off x="5181600" y="3429000"/>
            <a:ext cx="3581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c</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pcq</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pd</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baseline="-25000" dirty="0" err="1">
                <a:solidFill>
                  <a:schemeClr val="accent1"/>
                </a:solidFill>
                <a:latin typeface="Times New Roman" pitchFamily="18" charset="0"/>
                <a:cs typeface="Arial" charset="0"/>
              </a:rPr>
              <a:t>setup</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baseline="-25000" dirty="0" err="1">
                <a:solidFill>
                  <a:schemeClr val="accent1"/>
                </a:solidFill>
                <a:latin typeface="Times New Roman" pitchFamily="18" charset="0"/>
                <a:cs typeface="Arial" charset="0"/>
              </a:rPr>
              <a:t>skew</a:t>
            </a:r>
            <a:endParaRPr lang="en-US" sz="2400" baseline="-25000" dirty="0">
              <a:solidFill>
                <a:schemeClr val="accent1"/>
              </a:solidFill>
              <a:latin typeface="Times New Roman" pitchFamily="18" charset="0"/>
              <a:cs typeface="Arial" charset="0"/>
            </a:endParaRPr>
          </a:p>
          <a:p>
            <a:pPr marL="342900" indent="-342900">
              <a:spcBef>
                <a:spcPct val="20000"/>
              </a:spcBef>
            </a:pP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pd</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c</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pcq</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baseline="-25000" dirty="0" err="1">
                <a:solidFill>
                  <a:schemeClr val="accent1"/>
                </a:solidFill>
                <a:latin typeface="Times New Roman" pitchFamily="18" charset="0"/>
                <a:cs typeface="Arial" charset="0"/>
              </a:rPr>
              <a:t>setup</a:t>
            </a:r>
            <a:r>
              <a:rPr lang="en-US" sz="2400" baseline="-25000" dirty="0">
                <a:solidFill>
                  <a:schemeClr val="accent1"/>
                </a:solidFill>
                <a:latin typeface="Times New Roman" pitchFamily="18" charset="0"/>
                <a:cs typeface="Arial" charset="0"/>
              </a:rPr>
              <a:t> </a:t>
            </a:r>
            <a:r>
              <a:rPr lang="en-US" sz="2400" dirty="0">
                <a:solidFill>
                  <a:schemeClr val="accent1"/>
                </a:solidFill>
                <a:latin typeface="Times New Roman" pitchFamily="18" charset="0"/>
                <a:cs typeface="Arial" charset="0"/>
              </a:rPr>
              <a:t>+ </a:t>
            </a:r>
            <a:r>
              <a:rPr lang="en-US" sz="2400" i="1" dirty="0" err="1">
                <a:solidFill>
                  <a:schemeClr val="accent1"/>
                </a:solidFill>
                <a:latin typeface="Times New Roman" pitchFamily="18" charset="0"/>
                <a:cs typeface="Arial" charset="0"/>
              </a:rPr>
              <a:t>t</a:t>
            </a:r>
            <a:r>
              <a:rPr lang="en-US" sz="2400" baseline="-25000" dirty="0" err="1">
                <a:solidFill>
                  <a:schemeClr val="accent1"/>
                </a:solidFill>
                <a:latin typeface="Times New Roman" pitchFamily="18" charset="0"/>
                <a:cs typeface="Arial" charset="0"/>
              </a:rPr>
              <a:t>skew</a:t>
            </a:r>
            <a:r>
              <a:rPr lang="en-US" sz="2400" dirty="0">
                <a:solidFill>
                  <a:schemeClr val="accent1"/>
                </a:solidFill>
                <a:latin typeface="Times New Roman" pitchFamily="18" charset="0"/>
                <a:cs typeface="Arial" charset="0"/>
              </a:rPr>
              <a:t>)</a:t>
            </a:r>
            <a:endParaRPr lang="en-US" sz="2400" baseline="-25000" dirty="0">
              <a:solidFill>
                <a:schemeClr val="accent1"/>
              </a:solidFill>
              <a:latin typeface="Times New Roman" pitchFamily="18" charset="0"/>
              <a:cs typeface="Times New Roman" pitchFamily="18" charset="0"/>
            </a:endParaRPr>
          </a:p>
          <a:p>
            <a:pPr marL="342900" indent="-342900">
              <a:spcBef>
                <a:spcPct val="20000"/>
              </a:spcBef>
            </a:pPr>
            <a:endParaRPr lang="en-US" sz="2400" baseline="-25000" dirty="0">
              <a:solidFill>
                <a:schemeClr val="accent1"/>
              </a:solidFill>
              <a:latin typeface="Times New Roman" pitchFamily="18" charset="0"/>
              <a:cs typeface="Times New Roman" pitchFamily="18" charset="0"/>
            </a:endParaRPr>
          </a:p>
        </p:txBody>
      </p:sp>
      <p:sp>
        <p:nvSpPr>
          <p:cNvPr id="1189895" name="Rectangle 7"/>
          <p:cNvSpPr>
            <a:spLocks noChangeArrowheads="1"/>
          </p:cNvSpPr>
          <p:nvPr>
            <p:custDataLst>
              <p:tags r:id="rId7"/>
            </p:custDataLst>
          </p:nvPr>
        </p:nvSpPr>
        <p:spPr bwMode="auto">
          <a:xfrm>
            <a:off x="5181600" y="3352800"/>
            <a:ext cx="37338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Setup Time Constraint with Skew</a:t>
            </a:r>
            <a:endParaRPr lang="en-US" sz="4400" dirty="0">
              <a:solidFill>
                <a:schemeClr val="bg1"/>
              </a:solidFill>
              <a:latin typeface="+mj-lt"/>
            </a:endParaRPr>
          </a:p>
        </p:txBody>
      </p:sp>
    </p:spTree>
    <p:extLst>
      <p:ext uri="{BB962C8B-B14F-4D97-AF65-F5344CB8AC3E}">
        <p14:creationId xmlns:p14="http://schemas.microsoft.com/office/powerpoint/2010/main" val="65174233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8"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dirty="0"/>
              <a:t>In the worst case, CLK2 is later than CLK1</a:t>
            </a:r>
          </a:p>
        </p:txBody>
      </p:sp>
      <p:graphicFrame>
        <p:nvGraphicFramePr>
          <p:cNvPr id="1193992"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4246213842"/>
              </p:ext>
            </p:extLst>
          </p:nvPr>
        </p:nvGraphicFramePr>
        <p:xfrm>
          <a:off x="906462" y="1752600"/>
          <a:ext cx="4275138" cy="4419600"/>
        </p:xfrm>
        <a:graphic>
          <a:graphicData uri="http://schemas.openxmlformats.org/presentationml/2006/ole">
            <mc:AlternateContent xmlns:mc="http://schemas.openxmlformats.org/markup-compatibility/2006">
              <mc:Choice xmlns:v="urn:schemas-microsoft-com:vml" Requires="v">
                <p:oleObj spid="_x0000_s215092" name="VISIO" r:id="rId10" imgW="2128680" imgH="2200320" progId="Visio.Drawing.6">
                  <p:embed/>
                </p:oleObj>
              </mc:Choice>
              <mc:Fallback>
                <p:oleObj name="VISIO" r:id="rId10" imgW="2128680" imgH="22003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6462" y="1752600"/>
                        <a:ext cx="4275138" cy="4419600"/>
                      </a:xfrm>
                      <a:prstGeom prst="rect">
                        <a:avLst/>
                      </a:prstGeom>
                    </p:spPr>
                  </p:pic>
                </p:oleObj>
              </mc:Fallback>
            </mc:AlternateContent>
          </a:graphicData>
        </a:graphic>
      </p:graphicFrame>
      <p:sp>
        <p:nvSpPr>
          <p:cNvPr id="119398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93989"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3990" name="Rectangle 6"/>
          <p:cNvSpPr>
            <a:spLocks noChangeArrowheads="1"/>
          </p:cNvSpPr>
          <p:nvPr>
            <p:custDataLst>
              <p:tags r:id="rId6"/>
            </p:custDataLst>
          </p:nvPr>
        </p:nvSpPr>
        <p:spPr bwMode="auto">
          <a:xfrm>
            <a:off x="5257800" y="3429000"/>
            <a:ext cx="320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r>
              <a:rPr lang="en-US" sz="2800" dirty="0">
                <a:solidFill>
                  <a:schemeClr val="accent1"/>
                </a:solidFill>
                <a:latin typeface="Times New Roman" pitchFamily="18" charset="0"/>
                <a:cs typeface="Arial" charset="0"/>
              </a:rPr>
              <a:t> </a:t>
            </a:r>
            <a:r>
              <a:rPr lang="en-US" sz="2800" dirty="0" smtClean="0">
                <a:solidFill>
                  <a:schemeClr val="accent1"/>
                </a:solidFill>
                <a:latin typeface="Times New Roman" pitchFamily="18" charset="0"/>
                <a:cs typeface="Arial" charset="0"/>
              </a:rPr>
              <a:t>&gt;</a:t>
            </a:r>
            <a:endParaRPr lang="en-US" sz="2800" dirty="0">
              <a:solidFill>
                <a:schemeClr val="accent1"/>
              </a:solidFill>
              <a:latin typeface="Times New Roman" pitchFamily="18" charset="0"/>
              <a:cs typeface="Arial" charset="0"/>
            </a:endParaRPr>
          </a:p>
        </p:txBody>
      </p:sp>
      <p:sp>
        <p:nvSpPr>
          <p:cNvPr id="1193991" name="Rectangle 7"/>
          <p:cNvSpPr>
            <a:spLocks noChangeArrowheads="1"/>
          </p:cNvSpPr>
          <p:nvPr>
            <p:custDataLst>
              <p:tags r:id="rId7"/>
            </p:custDataLst>
          </p:nvPr>
        </p:nvSpPr>
        <p:spPr bwMode="auto">
          <a:xfrm>
            <a:off x="5257800" y="3429000"/>
            <a:ext cx="32766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 with Skew</a:t>
            </a:r>
            <a:endParaRPr lang="en-US" sz="4400" dirty="0">
              <a:solidFill>
                <a:schemeClr val="bg1"/>
              </a:solidFill>
              <a:latin typeface="+mj-lt"/>
            </a:endParaRPr>
          </a:p>
        </p:txBody>
      </p:sp>
    </p:spTree>
    <p:extLst>
      <p:ext uri="{BB962C8B-B14F-4D97-AF65-F5344CB8AC3E}">
        <p14:creationId xmlns:p14="http://schemas.microsoft.com/office/powerpoint/2010/main" val="276545175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8"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dirty="0"/>
              <a:t>In the worst case, CLK2 is later than CLK1</a:t>
            </a:r>
          </a:p>
        </p:txBody>
      </p:sp>
      <p:graphicFrame>
        <p:nvGraphicFramePr>
          <p:cNvPr id="1193992"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4246213842"/>
              </p:ext>
            </p:extLst>
          </p:nvPr>
        </p:nvGraphicFramePr>
        <p:xfrm>
          <a:off x="906462" y="1752600"/>
          <a:ext cx="4275138" cy="4419600"/>
        </p:xfrm>
        <a:graphic>
          <a:graphicData uri="http://schemas.openxmlformats.org/presentationml/2006/ole">
            <mc:AlternateContent xmlns:mc="http://schemas.openxmlformats.org/markup-compatibility/2006">
              <mc:Choice xmlns:v="urn:schemas-microsoft-com:vml" Requires="v">
                <p:oleObj spid="_x0000_s216116" name="VISIO" r:id="rId10" imgW="2128680" imgH="2200320" progId="Visio.Drawing.6">
                  <p:embed/>
                </p:oleObj>
              </mc:Choice>
              <mc:Fallback>
                <p:oleObj name="VISIO" r:id="rId10" imgW="2128680" imgH="22003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6462" y="1752600"/>
                        <a:ext cx="4275138" cy="4419600"/>
                      </a:xfrm>
                      <a:prstGeom prst="rect">
                        <a:avLst/>
                      </a:prstGeom>
                    </p:spPr>
                  </p:pic>
                </p:oleObj>
              </mc:Fallback>
            </mc:AlternateContent>
          </a:graphicData>
        </a:graphic>
      </p:graphicFrame>
      <p:sp>
        <p:nvSpPr>
          <p:cNvPr id="119398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93989"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3990" name="Rectangle 6"/>
          <p:cNvSpPr>
            <a:spLocks noChangeArrowheads="1"/>
          </p:cNvSpPr>
          <p:nvPr>
            <p:custDataLst>
              <p:tags r:id="rId6"/>
            </p:custDataLst>
          </p:nvPr>
        </p:nvSpPr>
        <p:spPr bwMode="auto">
          <a:xfrm>
            <a:off x="5257800" y="3429000"/>
            <a:ext cx="320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r>
              <a:rPr lang="en-US" sz="2800" dirty="0">
                <a:solidFill>
                  <a:schemeClr val="accent1"/>
                </a:solidFill>
                <a:latin typeface="Times New Roman" pitchFamily="18" charset="0"/>
                <a:cs typeface="Arial" charset="0"/>
              </a:rPr>
              <a:t> &gt;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hold</a:t>
            </a:r>
            <a:r>
              <a:rPr lang="en-US" sz="2800" baseline="-25000" dirty="0">
                <a:solidFill>
                  <a:schemeClr val="accent1"/>
                </a:solidFill>
                <a:latin typeface="Times New Roman" pitchFamily="18" charset="0"/>
                <a:cs typeface="Arial" charset="0"/>
              </a:rPr>
              <a:t> </a:t>
            </a:r>
            <a:r>
              <a:rPr lang="en-US" sz="2800" dirty="0">
                <a:solidFill>
                  <a:schemeClr val="accent1"/>
                </a:solidFill>
                <a:latin typeface="Times New Roman" pitchFamily="18" charset="0"/>
                <a:cs typeface="Arial" charset="0"/>
              </a:rPr>
              <a:t>+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skew</a:t>
            </a:r>
            <a:endParaRPr lang="en-US" sz="2800" baseline="-25000" dirty="0">
              <a:solidFill>
                <a:schemeClr val="accent1"/>
              </a:solidFill>
              <a:latin typeface="Times New Roman" pitchFamily="18" charset="0"/>
              <a:cs typeface="Arial" charset="0"/>
            </a:endParaRPr>
          </a:p>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r>
              <a:rPr lang="en-US" sz="2800" dirty="0">
                <a:solidFill>
                  <a:schemeClr val="accent1"/>
                </a:solidFill>
                <a:latin typeface="Times New Roman" pitchFamily="18" charset="0"/>
                <a:cs typeface="Arial" charset="0"/>
              </a:rPr>
              <a:t> </a:t>
            </a:r>
            <a:r>
              <a:rPr lang="en-US" sz="2800" dirty="0" smtClean="0">
                <a:solidFill>
                  <a:schemeClr val="accent1"/>
                </a:solidFill>
                <a:latin typeface="Times New Roman" pitchFamily="18" charset="0"/>
                <a:cs typeface="Arial" charset="0"/>
              </a:rPr>
              <a:t>&gt;</a:t>
            </a:r>
            <a:endParaRPr lang="en-US" sz="2800" dirty="0">
              <a:solidFill>
                <a:schemeClr val="accent1"/>
              </a:solidFill>
              <a:latin typeface="Times New Roman" pitchFamily="18" charset="0"/>
              <a:cs typeface="Arial" charset="0"/>
            </a:endParaRPr>
          </a:p>
        </p:txBody>
      </p:sp>
      <p:sp>
        <p:nvSpPr>
          <p:cNvPr id="1193991" name="Rectangle 7"/>
          <p:cNvSpPr>
            <a:spLocks noChangeArrowheads="1"/>
          </p:cNvSpPr>
          <p:nvPr>
            <p:custDataLst>
              <p:tags r:id="rId7"/>
            </p:custDataLst>
          </p:nvPr>
        </p:nvSpPr>
        <p:spPr bwMode="auto">
          <a:xfrm>
            <a:off x="5257800" y="3429000"/>
            <a:ext cx="32766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 with Skew</a:t>
            </a:r>
            <a:endParaRPr lang="en-US" sz="4400" dirty="0">
              <a:solidFill>
                <a:schemeClr val="bg1"/>
              </a:solidFill>
              <a:latin typeface="+mj-lt"/>
            </a:endParaRPr>
          </a:p>
        </p:txBody>
      </p:sp>
    </p:spTree>
    <p:extLst>
      <p:ext uri="{BB962C8B-B14F-4D97-AF65-F5344CB8AC3E}">
        <p14:creationId xmlns:p14="http://schemas.microsoft.com/office/powerpoint/2010/main" val="276545175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8"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dirty="0"/>
              <a:t>In the worst case, CLK2 is later than CLK1</a:t>
            </a:r>
          </a:p>
        </p:txBody>
      </p:sp>
      <p:graphicFrame>
        <p:nvGraphicFramePr>
          <p:cNvPr id="1193992"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960245675"/>
              </p:ext>
            </p:extLst>
          </p:nvPr>
        </p:nvGraphicFramePr>
        <p:xfrm>
          <a:off x="906462" y="1752600"/>
          <a:ext cx="4275138" cy="4419600"/>
        </p:xfrm>
        <a:graphic>
          <a:graphicData uri="http://schemas.openxmlformats.org/presentationml/2006/ole">
            <mc:AlternateContent xmlns:mc="http://schemas.openxmlformats.org/markup-compatibility/2006">
              <mc:Choice xmlns:v="urn:schemas-microsoft-com:vml" Requires="v">
                <p:oleObj spid="_x0000_s187451" name="VISIO" r:id="rId10" imgW="2128680" imgH="2200320" progId="Visio.Drawing.6">
                  <p:embed/>
                </p:oleObj>
              </mc:Choice>
              <mc:Fallback>
                <p:oleObj name="VISIO" r:id="rId10" imgW="2128680" imgH="22003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6462" y="1752600"/>
                        <a:ext cx="4275138" cy="4419600"/>
                      </a:xfrm>
                      <a:prstGeom prst="rect">
                        <a:avLst/>
                      </a:prstGeom>
                    </p:spPr>
                  </p:pic>
                </p:oleObj>
              </mc:Fallback>
            </mc:AlternateContent>
          </a:graphicData>
        </a:graphic>
      </p:graphicFrame>
      <p:sp>
        <p:nvSpPr>
          <p:cNvPr id="119398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93989"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3990" name="Rectangle 6"/>
          <p:cNvSpPr>
            <a:spLocks noChangeArrowheads="1"/>
          </p:cNvSpPr>
          <p:nvPr>
            <p:custDataLst>
              <p:tags r:id="rId6"/>
            </p:custDataLst>
          </p:nvPr>
        </p:nvSpPr>
        <p:spPr bwMode="auto">
          <a:xfrm>
            <a:off x="5257800" y="3429000"/>
            <a:ext cx="320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r>
              <a:rPr lang="en-US" sz="2800" dirty="0">
                <a:solidFill>
                  <a:schemeClr val="accent1"/>
                </a:solidFill>
                <a:latin typeface="Times New Roman" pitchFamily="18" charset="0"/>
                <a:cs typeface="Arial" charset="0"/>
              </a:rPr>
              <a:t> &gt;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hold</a:t>
            </a:r>
            <a:r>
              <a:rPr lang="en-US" sz="2800" baseline="-25000" dirty="0">
                <a:solidFill>
                  <a:schemeClr val="accent1"/>
                </a:solidFill>
                <a:latin typeface="Times New Roman" pitchFamily="18" charset="0"/>
                <a:cs typeface="Arial" charset="0"/>
              </a:rPr>
              <a:t> </a:t>
            </a:r>
            <a:r>
              <a:rPr lang="en-US" sz="2800" dirty="0">
                <a:solidFill>
                  <a:schemeClr val="accent1"/>
                </a:solidFill>
                <a:latin typeface="Times New Roman" pitchFamily="18" charset="0"/>
                <a:cs typeface="Arial" charset="0"/>
              </a:rPr>
              <a:t>+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skew</a:t>
            </a:r>
            <a:endParaRPr lang="en-US" sz="2800" baseline="-25000" dirty="0">
              <a:solidFill>
                <a:schemeClr val="accent1"/>
              </a:solidFill>
              <a:latin typeface="Times New Roman" pitchFamily="18" charset="0"/>
              <a:cs typeface="Arial" charset="0"/>
            </a:endParaRPr>
          </a:p>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r>
              <a:rPr lang="en-US" sz="2800" dirty="0">
                <a:solidFill>
                  <a:schemeClr val="accent1"/>
                </a:solidFill>
                <a:latin typeface="Times New Roman" pitchFamily="18" charset="0"/>
                <a:cs typeface="Arial" charset="0"/>
              </a:rPr>
              <a:t> &gt;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hold</a:t>
            </a:r>
            <a:r>
              <a:rPr lang="en-US" sz="2800" baseline="-25000" dirty="0">
                <a:solidFill>
                  <a:schemeClr val="accent1"/>
                </a:solidFill>
                <a:latin typeface="Times New Roman" pitchFamily="18" charset="0"/>
                <a:cs typeface="Arial" charset="0"/>
              </a:rPr>
              <a:t> </a:t>
            </a:r>
            <a:r>
              <a:rPr lang="en-US" sz="2800" dirty="0">
                <a:solidFill>
                  <a:schemeClr val="accent1"/>
                </a:solidFill>
                <a:latin typeface="Times New Roman" pitchFamily="18" charset="0"/>
                <a:cs typeface="Arial" charset="0"/>
              </a:rPr>
              <a:t>+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skew</a:t>
            </a:r>
            <a:r>
              <a:rPr lang="en-US" sz="2800" baseline="-25000" dirty="0">
                <a:solidFill>
                  <a:schemeClr val="accent1"/>
                </a:solidFill>
                <a:latin typeface="Times New Roman" pitchFamily="18" charset="0"/>
                <a:cs typeface="Arial" charset="0"/>
              </a:rPr>
              <a:t> </a:t>
            </a:r>
            <a:r>
              <a:rPr lang="en-US" sz="2800" dirty="0">
                <a:solidFill>
                  <a:schemeClr val="accent1"/>
                </a:solidFill>
                <a:latin typeface="Times New Roman" pitchFamily="18" charset="0"/>
                <a:cs typeface="Arial" charset="0"/>
              </a:rPr>
              <a:t>–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ccq</a:t>
            </a:r>
            <a:r>
              <a:rPr lang="en-US" sz="2800" dirty="0">
                <a:solidFill>
                  <a:schemeClr val="accent1"/>
                </a:solidFill>
                <a:latin typeface="Times New Roman" pitchFamily="18" charset="0"/>
                <a:cs typeface="Arial" charset="0"/>
              </a:rPr>
              <a:t> </a:t>
            </a:r>
          </a:p>
        </p:txBody>
      </p:sp>
      <p:sp>
        <p:nvSpPr>
          <p:cNvPr id="1193991" name="Rectangle 7"/>
          <p:cNvSpPr>
            <a:spLocks noChangeArrowheads="1"/>
          </p:cNvSpPr>
          <p:nvPr>
            <p:custDataLst>
              <p:tags r:id="rId7"/>
            </p:custDataLst>
          </p:nvPr>
        </p:nvSpPr>
        <p:spPr bwMode="auto">
          <a:xfrm>
            <a:off x="5257800" y="3429000"/>
            <a:ext cx="32766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 with Skew</a:t>
            </a:r>
            <a:endParaRPr lang="en-US" sz="4400" dirty="0">
              <a:solidFill>
                <a:schemeClr val="bg1"/>
              </a:solidFill>
              <a:latin typeface="+mj-lt"/>
            </a:endParaRPr>
          </a:p>
        </p:txBody>
      </p:sp>
    </p:spTree>
    <p:extLst>
      <p:ext uri="{BB962C8B-B14F-4D97-AF65-F5344CB8AC3E}">
        <p14:creationId xmlns:p14="http://schemas.microsoft.com/office/powerpoint/2010/main" val="98499749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1897" name="Object 9"/>
          <p:cNvGraphicFramePr>
            <a:graphicFrameLocks noGrp="1" noChangeAspect="1"/>
          </p:cNvGraphicFramePr>
          <p:nvPr>
            <p:ph sz="half" idx="4294967295"/>
            <p:custDataLst>
              <p:tags r:id="rId2"/>
            </p:custDataLst>
            <p:extLst>
              <p:ext uri="{D42A27DB-BD31-4B8C-83A1-F6EECF244321}">
                <p14:modId xmlns:p14="http://schemas.microsoft.com/office/powerpoint/2010/main" val="2510275837"/>
              </p:ext>
            </p:extLst>
          </p:nvPr>
        </p:nvGraphicFramePr>
        <p:xfrm>
          <a:off x="5096608" y="1485900"/>
          <a:ext cx="2747313" cy="4800600"/>
        </p:xfrm>
        <a:graphic>
          <a:graphicData uri="http://schemas.openxmlformats.org/presentationml/2006/ole">
            <mc:AlternateContent xmlns:mc="http://schemas.openxmlformats.org/markup-compatibility/2006">
              <mc:Choice xmlns:v="urn:schemas-microsoft-com:vml" Requires="v">
                <p:oleObj spid="_x0000_s188534" name="VISIO" r:id="rId10" imgW="1457280" imgH="2546280" progId="Visio.Drawing.6">
                  <p:embed/>
                </p:oleObj>
              </mc:Choice>
              <mc:Fallback>
                <p:oleObj name="VISIO" r:id="rId10" imgW="1457280" imgH="25462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6608" y="1485900"/>
                        <a:ext cx="2747313" cy="4800600"/>
                      </a:xfrm>
                      <a:prstGeom prst="rect">
                        <a:avLst/>
                      </a:prstGeom>
                      <a:noFill/>
                      <a:ln>
                        <a:noFill/>
                      </a:ln>
                      <a:effectLst/>
                    </p:spPr>
                  </p:pic>
                </p:oleObj>
              </mc:Fallback>
            </mc:AlternateContent>
          </a:graphicData>
        </a:graphic>
      </p:graphicFrame>
      <p:graphicFrame>
        <p:nvGraphicFramePr>
          <p:cNvPr id="1061899" name="Object 11"/>
          <p:cNvGraphicFramePr>
            <a:graphicFrameLocks noGrp="1" noChangeAspect="1"/>
          </p:cNvGraphicFramePr>
          <p:nvPr>
            <p:ph sz="half" idx="4294967295"/>
            <p:custDataLst>
              <p:tags r:id="rId3"/>
            </p:custDataLst>
            <p:extLst>
              <p:ext uri="{D42A27DB-BD31-4B8C-83A1-F6EECF244321}">
                <p14:modId xmlns:p14="http://schemas.microsoft.com/office/powerpoint/2010/main" val="2323907319"/>
              </p:ext>
            </p:extLst>
          </p:nvPr>
        </p:nvGraphicFramePr>
        <p:xfrm>
          <a:off x="2095500" y="2434737"/>
          <a:ext cx="2667000" cy="2259013"/>
        </p:xfrm>
        <a:graphic>
          <a:graphicData uri="http://schemas.openxmlformats.org/presentationml/2006/ole">
            <mc:AlternateContent xmlns:mc="http://schemas.openxmlformats.org/markup-compatibility/2006">
              <mc:Choice xmlns:v="urn:schemas-microsoft-com:vml" Requires="v">
                <p:oleObj spid="_x0000_s188535" name="VISIO" r:id="rId12" imgW="914400" imgH="774720" progId="Visio.Drawing.6">
                  <p:embed/>
                </p:oleObj>
              </mc:Choice>
              <mc:Fallback>
                <p:oleObj name="VISIO" r:id="rId12" imgW="914400" imgH="77472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5500" y="2434737"/>
                        <a:ext cx="2667000" cy="2259013"/>
                      </a:xfrm>
                      <a:prstGeom prst="rect">
                        <a:avLst/>
                      </a:prstGeom>
                    </p:spPr>
                  </p:pic>
                </p:oleObj>
              </mc:Fallback>
            </mc:AlternateContent>
          </a:graphicData>
        </a:graphic>
      </p:graphicFrame>
      <p:sp>
        <p:nvSpPr>
          <p:cNvPr id="106189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189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1894" name="Rectangle 6"/>
          <p:cNvSpPr>
            <a:spLocks noChangeArrowheads="1"/>
          </p:cNvSpPr>
          <p:nvPr>
            <p:custDataLst>
              <p:tags r:id="rId6"/>
            </p:custDataLst>
          </p:nvPr>
        </p:nvSpPr>
        <p:spPr bwMode="auto">
          <a:xfrm>
            <a:off x="685800" y="1219200"/>
            <a:ext cx="5486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Times New Roman" pitchFamily="18" charset="0"/>
                <a:cs typeface="Arial" charset="0"/>
              </a:rPr>
              <a:t>Asynchronous (for example, user) inputs might violate the dynamic discipline</a:t>
            </a:r>
          </a:p>
        </p:txBody>
      </p:sp>
      <p:pic>
        <p:nvPicPr>
          <p:cNvPr id="1061904" name="Picture 16"/>
          <p:cNvPicPr>
            <a:picLocks noChangeAspect="1" noChangeArrowheads="1"/>
          </p:cNvPicPr>
          <p:nvPr>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838199" y="3386933"/>
            <a:ext cx="1572175" cy="263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Violating the Dynamic Discipline</a:t>
            </a:r>
            <a:endParaRPr lang="en-US" sz="4400" dirty="0">
              <a:solidFill>
                <a:schemeClr val="bg1"/>
              </a:solidFill>
              <a:latin typeface="+mj-lt"/>
            </a:endParaRPr>
          </a:p>
        </p:txBody>
      </p:sp>
    </p:spTree>
    <p:extLst>
      <p:ext uri="{BB962C8B-B14F-4D97-AF65-F5344CB8AC3E}">
        <p14:creationId xmlns:p14="http://schemas.microsoft.com/office/powerpoint/2010/main" val="2667099638"/>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2922" name="Object 10"/>
          <p:cNvGraphicFramePr>
            <a:graphicFrameLocks noGrp="1" noChangeAspect="1"/>
          </p:cNvGraphicFramePr>
          <p:nvPr>
            <p:ph idx="4294967295"/>
            <p:custDataLst>
              <p:tags r:id="rId2"/>
            </p:custDataLst>
            <p:extLst>
              <p:ext uri="{D42A27DB-BD31-4B8C-83A1-F6EECF244321}">
                <p14:modId xmlns:p14="http://schemas.microsoft.com/office/powerpoint/2010/main" val="4017692313"/>
              </p:ext>
            </p:extLst>
          </p:nvPr>
        </p:nvGraphicFramePr>
        <p:xfrm>
          <a:off x="2971800" y="4038600"/>
          <a:ext cx="3676650" cy="1898650"/>
        </p:xfrm>
        <a:graphic>
          <a:graphicData uri="http://schemas.openxmlformats.org/presentationml/2006/ole">
            <mc:AlternateContent xmlns:mc="http://schemas.openxmlformats.org/markup-compatibility/2006">
              <mc:Choice xmlns:v="urn:schemas-microsoft-com:vml" Requires="v">
                <p:oleObj spid="_x0000_s189499" name="VISIO" r:id="rId8" imgW="1257480" imgH="649800" progId="Visio.Drawing.6">
                  <p:embed/>
                </p:oleObj>
              </mc:Choice>
              <mc:Fallback>
                <p:oleObj name="VISIO" r:id="rId8" imgW="1257480" imgH="6498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038600"/>
                        <a:ext cx="3676650"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29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2916"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2917" name="Rectangle 5"/>
          <p:cNvSpPr>
            <a:spLocks noChangeArrowheads="1"/>
          </p:cNvSpPr>
          <p:nvPr>
            <p:custDataLst>
              <p:tags r:id="rId5"/>
            </p:custDataLst>
          </p:nvPr>
        </p:nvSpPr>
        <p:spPr bwMode="auto">
          <a:xfrm>
            <a:off x="914400" y="1219200"/>
            <a:ext cx="7543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err="1" smtClean="0">
                <a:latin typeface="Times New Roman" pitchFamily="18" charset="0"/>
                <a:cs typeface="Arial" charset="0"/>
              </a:rPr>
              <a:t>Bistable</a:t>
            </a:r>
            <a:r>
              <a:rPr lang="en-US" sz="2600" b="1" dirty="0" smtClean="0">
                <a:latin typeface="Times New Roman" pitchFamily="18" charset="0"/>
                <a:cs typeface="Arial" charset="0"/>
              </a:rPr>
              <a:t> devices: </a:t>
            </a:r>
            <a:r>
              <a:rPr lang="en-US" sz="2600" dirty="0" smtClean="0">
                <a:latin typeface="Times New Roman" pitchFamily="18" charset="0"/>
                <a:cs typeface="Arial" charset="0"/>
              </a:rPr>
              <a:t>two </a:t>
            </a:r>
            <a:r>
              <a:rPr lang="en-US" sz="2600" dirty="0">
                <a:latin typeface="Times New Roman" pitchFamily="18" charset="0"/>
                <a:cs typeface="Arial" charset="0"/>
              </a:rPr>
              <a:t>stable </a:t>
            </a:r>
            <a:r>
              <a:rPr lang="en-US" sz="2600" dirty="0" smtClean="0">
                <a:latin typeface="Times New Roman" pitchFamily="18" charset="0"/>
                <a:cs typeface="Arial" charset="0"/>
              </a:rPr>
              <a:t>states, </a:t>
            </a:r>
            <a:r>
              <a:rPr lang="en-US" sz="2600" dirty="0">
                <a:latin typeface="Times New Roman" pitchFamily="18" charset="0"/>
                <a:cs typeface="Arial" charset="0"/>
              </a:rPr>
              <a:t>and a metastable state between them</a:t>
            </a:r>
          </a:p>
          <a:p>
            <a:pPr marL="342900" indent="-342900">
              <a:spcBef>
                <a:spcPct val="20000"/>
              </a:spcBef>
              <a:buFontTx/>
              <a:buChar char="•"/>
            </a:pPr>
            <a:r>
              <a:rPr lang="en-US" sz="2600" b="1" dirty="0" smtClean="0">
                <a:latin typeface="Times New Roman" pitchFamily="18" charset="0"/>
                <a:cs typeface="Arial" charset="0"/>
              </a:rPr>
              <a:t>Flip-flop: </a:t>
            </a:r>
            <a:r>
              <a:rPr lang="en-US" sz="2600" dirty="0" smtClean="0">
                <a:latin typeface="Times New Roman" pitchFamily="18" charset="0"/>
                <a:cs typeface="Arial" charset="0"/>
              </a:rPr>
              <a:t>two </a:t>
            </a:r>
            <a:r>
              <a:rPr lang="en-US" sz="2600" dirty="0">
                <a:latin typeface="Times New Roman" pitchFamily="18" charset="0"/>
                <a:cs typeface="Arial" charset="0"/>
              </a:rPr>
              <a:t>stable states (1 and 0) and one metastable state</a:t>
            </a:r>
          </a:p>
          <a:p>
            <a:pPr marL="342900" indent="-342900">
              <a:spcBef>
                <a:spcPct val="20000"/>
              </a:spcBef>
              <a:buFontTx/>
              <a:buChar char="•"/>
            </a:pPr>
            <a:r>
              <a:rPr lang="en-US" sz="2600" dirty="0">
                <a:latin typeface="Times New Roman" pitchFamily="18" charset="0"/>
                <a:cs typeface="Arial" charset="0"/>
              </a:rPr>
              <a:t>If </a:t>
            </a:r>
            <a:r>
              <a:rPr lang="en-US" sz="2600" dirty="0" smtClean="0">
                <a:latin typeface="Times New Roman" pitchFamily="18" charset="0"/>
                <a:cs typeface="Arial" charset="0"/>
              </a:rPr>
              <a:t>flip-flop </a:t>
            </a:r>
            <a:r>
              <a:rPr lang="en-US" sz="2600" dirty="0">
                <a:latin typeface="Times New Roman" pitchFamily="18" charset="0"/>
                <a:cs typeface="Arial" charset="0"/>
              </a:rPr>
              <a:t>lands in </a:t>
            </a:r>
            <a:r>
              <a:rPr lang="en-US" sz="2600" dirty="0" smtClean="0">
                <a:latin typeface="Times New Roman" pitchFamily="18" charset="0"/>
                <a:cs typeface="Arial" charset="0"/>
              </a:rPr>
              <a:t>metastable </a:t>
            </a:r>
            <a:r>
              <a:rPr lang="en-US" sz="2600" dirty="0">
                <a:latin typeface="Times New Roman" pitchFamily="18" charset="0"/>
                <a:cs typeface="Arial" charset="0"/>
              </a:rPr>
              <a:t>state, </a:t>
            </a:r>
            <a:r>
              <a:rPr lang="en-US" sz="2600" dirty="0" smtClean="0">
                <a:latin typeface="Times New Roman" pitchFamily="18" charset="0"/>
                <a:cs typeface="Arial" charset="0"/>
              </a:rPr>
              <a:t>could </a:t>
            </a:r>
            <a:r>
              <a:rPr lang="en-US" sz="2600" dirty="0">
                <a:latin typeface="Times New Roman" pitchFamily="18" charset="0"/>
                <a:cs typeface="Arial" charset="0"/>
              </a:rPr>
              <a:t>stay there for an undetermined amount of time</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Metastability</a:t>
            </a:r>
            <a:endParaRPr lang="en-US" sz="4400" dirty="0">
              <a:solidFill>
                <a:schemeClr val="bg1"/>
              </a:solidFill>
              <a:latin typeface="+mj-lt"/>
            </a:endParaRPr>
          </a:p>
        </p:txBody>
      </p:sp>
    </p:spTree>
    <p:extLst>
      <p:ext uri="{BB962C8B-B14F-4D97-AF65-F5344CB8AC3E}">
        <p14:creationId xmlns:p14="http://schemas.microsoft.com/office/powerpoint/2010/main" val="1726106562"/>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22660"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22661"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22662" name="Rectangle 6"/>
          <p:cNvSpPr>
            <a:spLocks noChangeArrowheads="1"/>
          </p:cNvSpPr>
          <p:nvPr>
            <p:custDataLst>
              <p:tags r:id="rId4"/>
            </p:custDataLst>
          </p:nvPr>
        </p:nvSpPr>
        <p:spPr bwMode="auto">
          <a:xfrm>
            <a:off x="952500" y="1295400"/>
            <a:ext cx="79629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solidFill>
                  <a:schemeClr val="accent1"/>
                </a:solidFill>
                <a:latin typeface="Times New Roman" pitchFamily="18" charset="0"/>
                <a:cs typeface="Arial" charset="0"/>
              </a:rPr>
              <a:t>Token</a:t>
            </a:r>
            <a:r>
              <a:rPr lang="en-US" sz="3200" b="1" dirty="0">
                <a:solidFill>
                  <a:schemeClr val="accent1"/>
                </a:solidFill>
                <a:latin typeface="Times New Roman" pitchFamily="18" charset="0"/>
                <a:cs typeface="Arial" charset="0"/>
              </a:rPr>
              <a:t>:</a:t>
            </a:r>
            <a:r>
              <a:rPr lang="en-US" sz="3200" dirty="0">
                <a:solidFill>
                  <a:schemeClr val="accent1"/>
                </a:solidFill>
                <a:latin typeface="Times New Roman" pitchFamily="18" charset="0"/>
                <a:cs typeface="Arial" charset="0"/>
              </a:rPr>
              <a:t> </a:t>
            </a:r>
            <a:r>
              <a:rPr lang="en-US" sz="3200" dirty="0" smtClean="0">
                <a:latin typeface="Times New Roman" pitchFamily="18" charset="0"/>
                <a:cs typeface="Arial" charset="0"/>
              </a:rPr>
              <a:t>Group of </a:t>
            </a:r>
            <a:r>
              <a:rPr lang="en-US" sz="3200" dirty="0">
                <a:latin typeface="Times New Roman" pitchFamily="18" charset="0"/>
                <a:cs typeface="Arial" charset="0"/>
              </a:rPr>
              <a:t>inputs processed to produce </a:t>
            </a:r>
            <a:r>
              <a:rPr lang="en-US" sz="3200" dirty="0" smtClean="0">
                <a:latin typeface="Times New Roman" pitchFamily="18" charset="0"/>
                <a:cs typeface="Arial" charset="0"/>
              </a:rPr>
              <a:t>group </a:t>
            </a:r>
            <a:r>
              <a:rPr lang="en-US" sz="3200" dirty="0">
                <a:latin typeface="Times New Roman" pitchFamily="18" charset="0"/>
                <a:cs typeface="Arial" charset="0"/>
              </a:rPr>
              <a:t>of </a:t>
            </a:r>
            <a:r>
              <a:rPr lang="en-US" sz="3200" dirty="0" smtClean="0">
                <a:latin typeface="Times New Roman" pitchFamily="18" charset="0"/>
                <a:cs typeface="Arial" charset="0"/>
              </a:rPr>
              <a:t>outputs</a:t>
            </a:r>
          </a:p>
          <a:p>
            <a:pPr marL="342900" indent="-342900">
              <a:spcBef>
                <a:spcPct val="20000"/>
              </a:spcBef>
              <a:buFontTx/>
              <a:buChar char="•"/>
            </a:pPr>
            <a:r>
              <a:rPr lang="en-US" sz="3200" b="1" dirty="0" smtClean="0">
                <a:solidFill>
                  <a:schemeClr val="accent1"/>
                </a:solidFill>
                <a:latin typeface="Times New Roman" pitchFamily="18" charset="0"/>
                <a:cs typeface="Arial" charset="0"/>
              </a:rPr>
              <a:t>Latency</a:t>
            </a:r>
            <a:r>
              <a:rPr lang="en-US" sz="3200" b="1" dirty="0">
                <a:solidFill>
                  <a:schemeClr val="accent1"/>
                </a:solidFill>
                <a:latin typeface="Times New Roman" pitchFamily="18" charset="0"/>
                <a:cs typeface="Arial" charset="0"/>
              </a:rPr>
              <a:t>:</a:t>
            </a:r>
            <a:r>
              <a:rPr lang="en-US" sz="3200" dirty="0">
                <a:solidFill>
                  <a:schemeClr val="accent1"/>
                </a:solidFill>
                <a:latin typeface="Times New Roman" pitchFamily="18" charset="0"/>
                <a:cs typeface="Arial" charset="0"/>
              </a:rPr>
              <a:t> </a:t>
            </a:r>
            <a:r>
              <a:rPr lang="en-US" sz="3200" dirty="0">
                <a:latin typeface="Times New Roman" pitchFamily="18" charset="0"/>
                <a:cs typeface="Arial" charset="0"/>
              </a:rPr>
              <a:t>Time for one token to pass from start to </a:t>
            </a:r>
            <a:r>
              <a:rPr lang="en-US" sz="3200" dirty="0" smtClean="0">
                <a:latin typeface="Times New Roman" pitchFamily="18" charset="0"/>
                <a:cs typeface="Arial" charset="0"/>
              </a:rPr>
              <a:t>end</a:t>
            </a:r>
          </a:p>
          <a:p>
            <a:pPr marL="342900" indent="-342900">
              <a:spcBef>
                <a:spcPct val="20000"/>
              </a:spcBef>
              <a:buFontTx/>
              <a:buChar char="•"/>
            </a:pPr>
            <a:r>
              <a:rPr lang="en-US" sz="3200" b="1" dirty="0" smtClean="0">
                <a:solidFill>
                  <a:schemeClr val="accent1"/>
                </a:solidFill>
                <a:latin typeface="Times New Roman" pitchFamily="18" charset="0"/>
                <a:cs typeface="Arial" charset="0"/>
              </a:rPr>
              <a:t>Throughput</a:t>
            </a:r>
            <a:r>
              <a:rPr lang="en-US" sz="3200" b="1" dirty="0">
                <a:solidFill>
                  <a:schemeClr val="accent1"/>
                </a:solidFill>
                <a:latin typeface="Times New Roman" pitchFamily="18" charset="0"/>
                <a:cs typeface="Arial" charset="0"/>
              </a:rPr>
              <a:t>:</a:t>
            </a:r>
            <a:r>
              <a:rPr lang="en-US" sz="3200" dirty="0">
                <a:solidFill>
                  <a:schemeClr val="accent1"/>
                </a:solidFill>
                <a:latin typeface="Times New Roman" pitchFamily="18" charset="0"/>
                <a:cs typeface="Arial" charset="0"/>
              </a:rPr>
              <a:t> </a:t>
            </a:r>
            <a:r>
              <a:rPr lang="en-US" sz="3200" dirty="0" smtClean="0">
                <a:latin typeface="Times New Roman" pitchFamily="18" charset="0"/>
                <a:cs typeface="Arial" charset="0"/>
              </a:rPr>
              <a:t>Number </a:t>
            </a:r>
            <a:r>
              <a:rPr lang="en-US" sz="3200" dirty="0">
                <a:latin typeface="Times New Roman" pitchFamily="18" charset="0"/>
                <a:cs typeface="Arial" charset="0"/>
              </a:rPr>
              <a:t>of tokens </a:t>
            </a:r>
            <a:r>
              <a:rPr lang="en-US" sz="3200" dirty="0" smtClean="0">
                <a:latin typeface="Times New Roman" pitchFamily="18" charset="0"/>
                <a:cs typeface="Arial" charset="0"/>
              </a:rPr>
              <a:t>produced </a:t>
            </a:r>
            <a:r>
              <a:rPr lang="en-US" sz="3200" dirty="0">
                <a:latin typeface="Times New Roman" pitchFamily="18" charset="0"/>
                <a:cs typeface="Arial" charset="0"/>
              </a:rPr>
              <a:t>per unit </a:t>
            </a:r>
            <a:r>
              <a:rPr lang="en-US" sz="3200" dirty="0" smtClean="0">
                <a:latin typeface="Times New Roman" pitchFamily="18" charset="0"/>
                <a:cs typeface="Arial" charset="0"/>
              </a:rPr>
              <a:t>time</a:t>
            </a:r>
          </a:p>
          <a:p>
            <a:pPr marL="342900" indent="-342900">
              <a:spcBef>
                <a:spcPct val="20000"/>
              </a:spcBef>
              <a:buFontTx/>
              <a:buChar char="•"/>
            </a:pPr>
            <a:endParaRPr lang="en-US" sz="3200" dirty="0">
              <a:latin typeface="Times New Roman" pitchFamily="18" charset="0"/>
              <a:cs typeface="Arial" charset="0"/>
            </a:endParaRPr>
          </a:p>
          <a:p>
            <a:pPr>
              <a:spcBef>
                <a:spcPct val="20000"/>
              </a:spcBef>
            </a:pPr>
            <a:r>
              <a:rPr lang="en-US" sz="3200" dirty="0" smtClean="0">
                <a:latin typeface="Times New Roman" pitchFamily="18" charset="0"/>
                <a:cs typeface="Arial" charset="0"/>
              </a:rPr>
              <a:t>         </a:t>
            </a:r>
            <a:r>
              <a:rPr lang="en-US" sz="3200" b="1" dirty="0" smtClean="0">
                <a:latin typeface="Times New Roman" pitchFamily="18" charset="0"/>
                <a:cs typeface="Arial" charset="0"/>
              </a:rPr>
              <a:t>Parallelism </a:t>
            </a:r>
            <a:r>
              <a:rPr lang="en-US" sz="3200" b="1" dirty="0">
                <a:latin typeface="Times New Roman" pitchFamily="18" charset="0"/>
                <a:cs typeface="Arial" charset="0"/>
              </a:rPr>
              <a:t>increases </a:t>
            </a:r>
            <a:r>
              <a:rPr lang="en-US" sz="3200" b="1" dirty="0" smtClean="0">
                <a:latin typeface="Times New Roman" pitchFamily="18" charset="0"/>
                <a:cs typeface="Arial" charset="0"/>
              </a:rPr>
              <a:t>throughput</a:t>
            </a:r>
            <a:endParaRPr lang="en-US" sz="3200" b="1"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Parallelism Definitions</a:t>
            </a:r>
            <a:endParaRPr lang="en-US" sz="4400" dirty="0">
              <a:solidFill>
                <a:schemeClr val="bg1"/>
              </a:solidFill>
              <a:latin typeface="+mj-lt"/>
            </a:endParaRPr>
          </a:p>
        </p:txBody>
      </p:sp>
    </p:spTree>
    <p:extLst>
      <p:ext uri="{BB962C8B-B14F-4D97-AF65-F5344CB8AC3E}">
        <p14:creationId xmlns:p14="http://schemas.microsoft.com/office/powerpoint/2010/main" val="2248274728"/>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46532"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6534" name="Rectangle 6"/>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6536" name="Rectangle 8"/>
          <p:cNvSpPr>
            <a:spLocks noChangeArrowheads="1"/>
          </p:cNvSpPr>
          <p:nvPr>
            <p:custDataLst>
              <p:tags r:id="rId4"/>
            </p:custDataLst>
          </p:nvPr>
        </p:nvSpPr>
        <p:spPr bwMode="auto">
          <a:xfrm>
            <a:off x="861646" y="12954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Two types of parallelism:</a:t>
            </a:r>
          </a:p>
          <a:p>
            <a:pPr marL="742950" lvl="1" indent="-285750">
              <a:spcBef>
                <a:spcPct val="20000"/>
              </a:spcBef>
              <a:buFontTx/>
              <a:buChar char="–"/>
            </a:pPr>
            <a:r>
              <a:rPr lang="en-US" sz="2600" b="1" dirty="0">
                <a:solidFill>
                  <a:schemeClr val="accent1"/>
                </a:solidFill>
                <a:latin typeface="Times New Roman" pitchFamily="18" charset="0"/>
                <a:cs typeface="Arial" charset="0"/>
              </a:rPr>
              <a:t>Spatial parallelism</a:t>
            </a:r>
          </a:p>
          <a:p>
            <a:pPr marL="1143000" lvl="2" indent="-228600">
              <a:spcBef>
                <a:spcPct val="20000"/>
              </a:spcBef>
              <a:buFontTx/>
              <a:buChar char="•"/>
            </a:pPr>
            <a:r>
              <a:rPr lang="en-US" sz="2600" dirty="0">
                <a:latin typeface="Times New Roman" pitchFamily="18" charset="0"/>
                <a:cs typeface="Arial" charset="0"/>
              </a:rPr>
              <a:t>duplicate hardware performs multiple tasks at once</a:t>
            </a:r>
          </a:p>
          <a:p>
            <a:pPr marL="742950" lvl="1" indent="-285750">
              <a:spcBef>
                <a:spcPct val="20000"/>
              </a:spcBef>
              <a:buFontTx/>
              <a:buChar char="–"/>
            </a:pPr>
            <a:r>
              <a:rPr lang="en-US" sz="2600" b="1" dirty="0">
                <a:solidFill>
                  <a:schemeClr val="accent1"/>
                </a:solidFill>
                <a:latin typeface="Times New Roman" pitchFamily="18" charset="0"/>
                <a:cs typeface="Arial" charset="0"/>
              </a:rPr>
              <a:t>Temporal parallelism</a:t>
            </a:r>
          </a:p>
          <a:p>
            <a:pPr marL="1143000" lvl="2" indent="-228600">
              <a:spcBef>
                <a:spcPct val="20000"/>
              </a:spcBef>
              <a:buFontTx/>
              <a:buChar char="•"/>
            </a:pPr>
            <a:r>
              <a:rPr lang="en-US" sz="2600" dirty="0">
                <a:latin typeface="Times New Roman" pitchFamily="18" charset="0"/>
                <a:cs typeface="Arial" charset="0"/>
              </a:rPr>
              <a:t>task is broken into multiple stages</a:t>
            </a:r>
          </a:p>
          <a:p>
            <a:pPr marL="1143000" lvl="2" indent="-228600">
              <a:spcBef>
                <a:spcPct val="20000"/>
              </a:spcBef>
              <a:buFontTx/>
              <a:buChar char="•"/>
            </a:pPr>
            <a:r>
              <a:rPr lang="en-US" sz="2600" dirty="0">
                <a:latin typeface="Times New Roman" pitchFamily="18" charset="0"/>
                <a:cs typeface="Arial" charset="0"/>
              </a:rPr>
              <a:t>also called pipelining</a:t>
            </a:r>
          </a:p>
          <a:p>
            <a:pPr marL="1143000" lvl="2" indent="-228600">
              <a:spcBef>
                <a:spcPct val="20000"/>
              </a:spcBef>
              <a:buFontTx/>
              <a:buChar char="•"/>
            </a:pPr>
            <a:r>
              <a:rPr lang="en-US" sz="2600" dirty="0">
                <a:latin typeface="Times New Roman" pitchFamily="18" charset="0"/>
                <a:cs typeface="Arial" charset="0"/>
              </a:rPr>
              <a:t>for example, an assembly line</a:t>
            </a:r>
            <a:endParaRPr lang="en-US" sz="2600" baseline="30000" dirty="0">
              <a:latin typeface="Times New Roman" pitchFamily="18" charset="0"/>
              <a:cs typeface="Times New Roman" pitchFamily="18"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Parallelism</a:t>
            </a:r>
            <a:endParaRPr lang="en-US" sz="4400" dirty="0">
              <a:solidFill>
                <a:schemeClr val="bg1"/>
              </a:solidFill>
              <a:latin typeface="+mj-lt"/>
            </a:endParaRPr>
          </a:p>
        </p:txBody>
      </p:sp>
    </p:spTree>
    <p:extLst>
      <p:ext uri="{BB962C8B-B14F-4D97-AF65-F5344CB8AC3E}">
        <p14:creationId xmlns:p14="http://schemas.microsoft.com/office/powerpoint/2010/main" val="61846769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00132"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0133"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0134" name="Rectangle 6"/>
          <p:cNvSpPr>
            <a:spLocks noChangeArrowheads="1"/>
          </p:cNvSpPr>
          <p:nvPr>
            <p:custDataLst>
              <p:tags r:id="rId4"/>
            </p:custDataLst>
          </p:nvPr>
        </p:nvSpPr>
        <p:spPr bwMode="auto">
          <a:xfrm>
            <a:off x="914400" y="1295400"/>
            <a:ext cx="8001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Ben </a:t>
            </a:r>
            <a:r>
              <a:rPr lang="en-US" sz="2400" dirty="0" err="1">
                <a:latin typeface="Times New Roman" pitchFamily="18" charset="0"/>
                <a:cs typeface="Arial" charset="0"/>
              </a:rPr>
              <a:t>Bitdiddle</a:t>
            </a:r>
            <a:r>
              <a:rPr lang="en-US" sz="2400" dirty="0">
                <a:latin typeface="Times New Roman" pitchFamily="18" charset="0"/>
                <a:cs typeface="Arial" charset="0"/>
              </a:rPr>
              <a:t> </a:t>
            </a:r>
            <a:r>
              <a:rPr lang="en-US" sz="2400" dirty="0" smtClean="0">
                <a:latin typeface="Times New Roman" pitchFamily="18" charset="0"/>
                <a:cs typeface="Arial" charset="0"/>
              </a:rPr>
              <a:t>bakes cookies to </a:t>
            </a:r>
            <a:r>
              <a:rPr lang="en-US" sz="2400" dirty="0">
                <a:latin typeface="Times New Roman" pitchFamily="18" charset="0"/>
                <a:cs typeface="Arial" charset="0"/>
              </a:rPr>
              <a:t>celebrate </a:t>
            </a:r>
            <a:r>
              <a:rPr lang="en-US" sz="2400" dirty="0" smtClean="0">
                <a:latin typeface="Times New Roman" pitchFamily="18" charset="0"/>
                <a:cs typeface="Arial" charset="0"/>
              </a:rPr>
              <a:t>traffic </a:t>
            </a:r>
            <a:r>
              <a:rPr lang="en-US" sz="2400" dirty="0">
                <a:latin typeface="Times New Roman" pitchFamily="18" charset="0"/>
                <a:cs typeface="Arial" charset="0"/>
              </a:rPr>
              <a:t>light </a:t>
            </a:r>
            <a:r>
              <a:rPr lang="en-US" sz="2400" dirty="0" smtClean="0">
                <a:latin typeface="Times New Roman" pitchFamily="18" charset="0"/>
                <a:cs typeface="Arial" charset="0"/>
              </a:rPr>
              <a:t>controller installation </a:t>
            </a:r>
          </a:p>
          <a:p>
            <a:pPr marL="342900" indent="-342900">
              <a:spcBef>
                <a:spcPct val="20000"/>
              </a:spcBef>
              <a:buFontTx/>
              <a:buChar char="•"/>
            </a:pPr>
            <a:r>
              <a:rPr lang="en-US" sz="2400" dirty="0" smtClean="0">
                <a:latin typeface="Times New Roman" pitchFamily="18" charset="0"/>
                <a:cs typeface="Arial" charset="0"/>
              </a:rPr>
              <a:t>5 </a:t>
            </a:r>
            <a:r>
              <a:rPr lang="en-US" sz="2400" dirty="0">
                <a:latin typeface="Times New Roman" pitchFamily="18" charset="0"/>
                <a:cs typeface="Arial" charset="0"/>
              </a:rPr>
              <a:t>minutes to roll </a:t>
            </a:r>
            <a:r>
              <a:rPr lang="en-US" sz="2400" dirty="0" smtClean="0">
                <a:latin typeface="Times New Roman" pitchFamily="18" charset="0"/>
                <a:cs typeface="Arial" charset="0"/>
              </a:rPr>
              <a:t>cookies</a:t>
            </a:r>
          </a:p>
          <a:p>
            <a:pPr marL="342900" indent="-342900">
              <a:spcBef>
                <a:spcPct val="20000"/>
              </a:spcBef>
              <a:buFontTx/>
              <a:buChar char="•"/>
            </a:pPr>
            <a:r>
              <a:rPr lang="en-US" sz="2400" dirty="0" smtClean="0">
                <a:latin typeface="Times New Roman" pitchFamily="18" charset="0"/>
                <a:cs typeface="Arial" charset="0"/>
              </a:rPr>
              <a:t>15 </a:t>
            </a:r>
            <a:r>
              <a:rPr lang="en-US" sz="2400" dirty="0">
                <a:latin typeface="Times New Roman" pitchFamily="18" charset="0"/>
                <a:cs typeface="Arial" charset="0"/>
              </a:rPr>
              <a:t>minutes to </a:t>
            </a:r>
            <a:r>
              <a:rPr lang="en-US" sz="2400" dirty="0" smtClean="0">
                <a:latin typeface="Times New Roman" pitchFamily="18" charset="0"/>
                <a:cs typeface="Arial" charset="0"/>
              </a:rPr>
              <a:t>bake</a:t>
            </a:r>
          </a:p>
          <a:p>
            <a:pPr marL="342900" indent="-342900">
              <a:spcBef>
                <a:spcPct val="20000"/>
              </a:spcBef>
              <a:buFontTx/>
              <a:buChar char="•"/>
            </a:pPr>
            <a:r>
              <a:rPr lang="en-US" sz="2400" dirty="0" smtClean="0">
                <a:latin typeface="Times New Roman" pitchFamily="18" charset="0"/>
                <a:cs typeface="Arial" charset="0"/>
              </a:rPr>
              <a:t>What </a:t>
            </a:r>
            <a:r>
              <a:rPr lang="en-US" sz="2400" dirty="0">
                <a:latin typeface="Times New Roman" pitchFamily="18" charset="0"/>
                <a:cs typeface="Arial" charset="0"/>
              </a:rPr>
              <a:t>is the latency and throughput </a:t>
            </a:r>
            <a:r>
              <a:rPr lang="en-US" sz="2400" dirty="0" smtClean="0">
                <a:latin typeface="Times New Roman" pitchFamily="18" charset="0"/>
                <a:cs typeface="Arial" charset="0"/>
              </a:rPr>
              <a:t>without </a:t>
            </a:r>
            <a:r>
              <a:rPr lang="en-US" sz="2400" dirty="0">
                <a:latin typeface="Times New Roman" pitchFamily="18" charset="0"/>
                <a:cs typeface="Arial" charset="0"/>
              </a:rPr>
              <a:t>parallelism?</a:t>
            </a: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pPr>
            <a:r>
              <a:rPr lang="en-US" sz="2400" baseline="30000" dirty="0">
                <a:latin typeface="Times New Roman" pitchFamily="18" charset="0"/>
                <a:cs typeface="Times New Roman" pitchFamily="18" charset="0"/>
              </a:rPr>
              <a:t>		</a:t>
            </a:r>
            <a:endParaRPr lang="en-US" sz="2400" b="1" dirty="0">
              <a:solidFill>
                <a:schemeClr val="accent1"/>
              </a:solidFill>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Parallelism Example</a:t>
            </a:r>
            <a:endParaRPr lang="en-US" sz="4400" dirty="0">
              <a:solidFill>
                <a:schemeClr val="bg1"/>
              </a:solidFill>
              <a:latin typeface="+mj-lt"/>
            </a:endParaRPr>
          </a:p>
        </p:txBody>
      </p:sp>
    </p:spTree>
    <p:extLst>
      <p:ext uri="{BB962C8B-B14F-4D97-AF65-F5344CB8AC3E}">
        <p14:creationId xmlns:p14="http://schemas.microsoft.com/office/powerpoint/2010/main" val="3176426528"/>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00132"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0133"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0134" name="Rectangle 6"/>
          <p:cNvSpPr>
            <a:spLocks noChangeArrowheads="1"/>
          </p:cNvSpPr>
          <p:nvPr>
            <p:custDataLst>
              <p:tags r:id="rId4"/>
            </p:custDataLst>
          </p:nvPr>
        </p:nvSpPr>
        <p:spPr bwMode="auto">
          <a:xfrm>
            <a:off x="914400" y="1295400"/>
            <a:ext cx="8001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Ben </a:t>
            </a:r>
            <a:r>
              <a:rPr lang="en-US" sz="2400" dirty="0" err="1">
                <a:latin typeface="Times New Roman" pitchFamily="18" charset="0"/>
                <a:cs typeface="Arial" charset="0"/>
              </a:rPr>
              <a:t>Bitdiddle</a:t>
            </a:r>
            <a:r>
              <a:rPr lang="en-US" sz="2400" dirty="0">
                <a:latin typeface="Times New Roman" pitchFamily="18" charset="0"/>
                <a:cs typeface="Arial" charset="0"/>
              </a:rPr>
              <a:t> </a:t>
            </a:r>
            <a:r>
              <a:rPr lang="en-US" sz="2400" dirty="0" smtClean="0">
                <a:latin typeface="Times New Roman" pitchFamily="18" charset="0"/>
                <a:cs typeface="Arial" charset="0"/>
              </a:rPr>
              <a:t>bakes cookies to </a:t>
            </a:r>
            <a:r>
              <a:rPr lang="en-US" sz="2400" dirty="0">
                <a:latin typeface="Times New Roman" pitchFamily="18" charset="0"/>
                <a:cs typeface="Arial" charset="0"/>
              </a:rPr>
              <a:t>celebrate </a:t>
            </a:r>
            <a:r>
              <a:rPr lang="en-US" sz="2400" dirty="0" smtClean="0">
                <a:latin typeface="Times New Roman" pitchFamily="18" charset="0"/>
                <a:cs typeface="Arial" charset="0"/>
              </a:rPr>
              <a:t>traffic </a:t>
            </a:r>
            <a:r>
              <a:rPr lang="en-US" sz="2400" dirty="0">
                <a:latin typeface="Times New Roman" pitchFamily="18" charset="0"/>
                <a:cs typeface="Arial" charset="0"/>
              </a:rPr>
              <a:t>light </a:t>
            </a:r>
            <a:r>
              <a:rPr lang="en-US" sz="2400" dirty="0" smtClean="0">
                <a:latin typeface="Times New Roman" pitchFamily="18" charset="0"/>
                <a:cs typeface="Arial" charset="0"/>
              </a:rPr>
              <a:t>controller installation </a:t>
            </a:r>
          </a:p>
          <a:p>
            <a:pPr marL="342900" indent="-342900">
              <a:spcBef>
                <a:spcPct val="20000"/>
              </a:spcBef>
              <a:buFontTx/>
              <a:buChar char="•"/>
            </a:pPr>
            <a:r>
              <a:rPr lang="en-US" sz="2400" dirty="0" smtClean="0">
                <a:latin typeface="Times New Roman" pitchFamily="18" charset="0"/>
                <a:cs typeface="Arial" charset="0"/>
              </a:rPr>
              <a:t>5 </a:t>
            </a:r>
            <a:r>
              <a:rPr lang="en-US" sz="2400" dirty="0">
                <a:latin typeface="Times New Roman" pitchFamily="18" charset="0"/>
                <a:cs typeface="Arial" charset="0"/>
              </a:rPr>
              <a:t>minutes to roll </a:t>
            </a:r>
            <a:r>
              <a:rPr lang="en-US" sz="2400" dirty="0" smtClean="0">
                <a:latin typeface="Times New Roman" pitchFamily="18" charset="0"/>
                <a:cs typeface="Arial" charset="0"/>
              </a:rPr>
              <a:t>cookies</a:t>
            </a:r>
          </a:p>
          <a:p>
            <a:pPr marL="342900" indent="-342900">
              <a:spcBef>
                <a:spcPct val="20000"/>
              </a:spcBef>
              <a:buFontTx/>
              <a:buChar char="•"/>
            </a:pPr>
            <a:r>
              <a:rPr lang="en-US" sz="2400" dirty="0" smtClean="0">
                <a:latin typeface="Times New Roman" pitchFamily="18" charset="0"/>
                <a:cs typeface="Arial" charset="0"/>
              </a:rPr>
              <a:t>15 </a:t>
            </a:r>
            <a:r>
              <a:rPr lang="en-US" sz="2400" dirty="0">
                <a:latin typeface="Times New Roman" pitchFamily="18" charset="0"/>
                <a:cs typeface="Arial" charset="0"/>
              </a:rPr>
              <a:t>minutes to </a:t>
            </a:r>
            <a:r>
              <a:rPr lang="en-US" sz="2400" dirty="0" smtClean="0">
                <a:latin typeface="Times New Roman" pitchFamily="18" charset="0"/>
                <a:cs typeface="Arial" charset="0"/>
              </a:rPr>
              <a:t>bake</a:t>
            </a:r>
          </a:p>
          <a:p>
            <a:pPr marL="342900" indent="-342900">
              <a:spcBef>
                <a:spcPct val="20000"/>
              </a:spcBef>
              <a:buFontTx/>
              <a:buChar char="•"/>
            </a:pPr>
            <a:r>
              <a:rPr lang="en-US" sz="2400" dirty="0" smtClean="0">
                <a:latin typeface="Times New Roman" pitchFamily="18" charset="0"/>
                <a:cs typeface="Arial" charset="0"/>
              </a:rPr>
              <a:t>What </a:t>
            </a:r>
            <a:r>
              <a:rPr lang="en-US" sz="2400" dirty="0">
                <a:latin typeface="Times New Roman" pitchFamily="18" charset="0"/>
                <a:cs typeface="Arial" charset="0"/>
              </a:rPr>
              <a:t>is the latency and throughput </a:t>
            </a:r>
            <a:r>
              <a:rPr lang="en-US" sz="2400" dirty="0" smtClean="0">
                <a:latin typeface="Times New Roman" pitchFamily="18" charset="0"/>
                <a:cs typeface="Arial" charset="0"/>
              </a:rPr>
              <a:t>without </a:t>
            </a:r>
            <a:r>
              <a:rPr lang="en-US" sz="2400" dirty="0">
                <a:latin typeface="Times New Roman" pitchFamily="18" charset="0"/>
                <a:cs typeface="Arial" charset="0"/>
              </a:rPr>
              <a:t>parallelism?</a:t>
            </a: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pPr>
            <a:r>
              <a:rPr lang="en-US" sz="2400" baseline="30000" dirty="0">
                <a:latin typeface="Times New Roman" pitchFamily="18" charset="0"/>
                <a:cs typeface="Times New Roman" pitchFamily="18" charset="0"/>
              </a:rPr>
              <a:t>		</a:t>
            </a:r>
            <a:r>
              <a:rPr lang="en-US" sz="2400" b="1" dirty="0">
                <a:latin typeface="Times New Roman" pitchFamily="18" charset="0"/>
                <a:cs typeface="Arial" charset="0"/>
              </a:rPr>
              <a:t>Latency</a:t>
            </a:r>
            <a:r>
              <a:rPr lang="en-US" sz="2400" dirty="0">
                <a:latin typeface="Times New Roman" pitchFamily="18" charset="0"/>
                <a:cs typeface="Arial" charset="0"/>
              </a:rPr>
              <a:t> = 5 + 15 = 20 minutes = </a:t>
            </a:r>
            <a:r>
              <a:rPr lang="en-US" sz="2400" b="1" dirty="0">
                <a:solidFill>
                  <a:schemeClr val="accent1"/>
                </a:solidFill>
                <a:latin typeface="Times New Roman" pitchFamily="18" charset="0"/>
                <a:cs typeface="Arial" charset="0"/>
              </a:rPr>
              <a:t>1/3 hour</a:t>
            </a:r>
          </a:p>
          <a:p>
            <a:pPr marL="342900" indent="-342900">
              <a:spcBef>
                <a:spcPct val="20000"/>
              </a:spcBef>
            </a:pPr>
            <a:r>
              <a:rPr lang="en-US" sz="2400" dirty="0">
                <a:latin typeface="Times New Roman" pitchFamily="18" charset="0"/>
                <a:cs typeface="Arial" charset="0"/>
              </a:rPr>
              <a:t>            </a:t>
            </a:r>
            <a:r>
              <a:rPr lang="en-US" sz="2400" b="1" dirty="0">
                <a:latin typeface="Times New Roman" pitchFamily="18" charset="0"/>
                <a:cs typeface="Arial" charset="0"/>
              </a:rPr>
              <a:t>Throughput</a:t>
            </a:r>
            <a:r>
              <a:rPr lang="en-US" sz="2400" dirty="0">
                <a:latin typeface="Times New Roman" pitchFamily="18" charset="0"/>
                <a:cs typeface="Arial" charset="0"/>
              </a:rPr>
              <a:t> = 1 tray/ 1/3 hour = </a:t>
            </a:r>
            <a:r>
              <a:rPr lang="en-US" sz="2400" b="1" dirty="0">
                <a:solidFill>
                  <a:schemeClr val="accent1"/>
                </a:solidFill>
                <a:latin typeface="Times New Roman" pitchFamily="18" charset="0"/>
                <a:cs typeface="Arial" charset="0"/>
              </a:rPr>
              <a:t>3 trays/hour</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Parallelism Example</a:t>
            </a:r>
            <a:endParaRPr lang="en-US" sz="4400" dirty="0">
              <a:solidFill>
                <a:schemeClr val="bg1"/>
              </a:solidFill>
              <a:latin typeface="+mj-lt"/>
            </a:endParaRPr>
          </a:p>
        </p:txBody>
      </p:sp>
    </p:spTree>
    <p:extLst>
      <p:ext uri="{BB962C8B-B14F-4D97-AF65-F5344CB8AC3E}">
        <p14:creationId xmlns:p14="http://schemas.microsoft.com/office/powerpoint/2010/main" val="122758963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3828" name="Rectangle 4"/>
          <p:cNvSpPr>
            <a:spLocks noChangeArrowheads="1"/>
          </p:cNvSpPr>
          <p:nvPr>
            <p:custDataLst>
              <p:tags r:id="rId3"/>
            </p:custDataLst>
          </p:nvPr>
        </p:nvSpPr>
        <p:spPr bwMode="auto">
          <a:xfrm>
            <a:off x="4572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r>
              <a:rPr lang="en-US" sz="3200" b="1" i="1" dirty="0">
                <a:solidFill>
                  <a:schemeClr val="accent1"/>
                </a:solidFill>
                <a:latin typeface="Times New Roman" pitchFamily="18" charset="0"/>
                <a:cs typeface="Arial" charset="0"/>
              </a:rPr>
              <a:t>S</a:t>
            </a:r>
            <a:r>
              <a:rPr lang="en-US" sz="3200" b="1" dirty="0">
                <a:solidFill>
                  <a:schemeClr val="accent1"/>
                </a:solidFill>
                <a:latin typeface="Times New Roman" pitchFamily="18" charset="0"/>
                <a:cs typeface="Arial" charset="0"/>
              </a:rPr>
              <a:t> = 1, </a:t>
            </a:r>
            <a:r>
              <a:rPr lang="en-US" sz="3200" b="1" i="1" dirty="0">
                <a:solidFill>
                  <a:schemeClr val="accent1"/>
                </a:solidFill>
                <a:latin typeface="Times New Roman" pitchFamily="18" charset="0"/>
                <a:cs typeface="Arial" charset="0"/>
              </a:rPr>
              <a:t>R</a:t>
            </a:r>
            <a:r>
              <a:rPr lang="en-US" sz="3200" b="1" dirty="0">
                <a:solidFill>
                  <a:schemeClr val="accent1"/>
                </a:solidFill>
                <a:latin typeface="Times New Roman" pitchFamily="18" charset="0"/>
                <a:cs typeface="Arial" charset="0"/>
              </a:rPr>
              <a:t> = 0: </a:t>
            </a:r>
            <a:endParaRPr lang="en-US" sz="3200" b="1" dirty="0" smtClean="0">
              <a:solidFill>
                <a:schemeClr val="accent1"/>
              </a:solidFill>
              <a:latin typeface="Times New Roman" pitchFamily="18" charset="0"/>
              <a:cs typeface="Arial" charset="0"/>
            </a:endParaRPr>
          </a:p>
          <a:p>
            <a:pPr lvl="1">
              <a:spcBef>
                <a:spcPct val="20000"/>
              </a:spcBef>
            </a:pPr>
            <a:r>
              <a:rPr lang="en-US" sz="3200" b="1" dirty="0">
                <a:solidFill>
                  <a:schemeClr val="accent1"/>
                </a:solidFill>
                <a:latin typeface="Times New Roman" pitchFamily="18" charset="0"/>
                <a:cs typeface="Arial" charset="0"/>
              </a:rPr>
              <a:t> </a:t>
            </a:r>
            <a:r>
              <a:rPr lang="en-US" sz="3200" b="1" dirty="0" smtClean="0">
                <a:solidFill>
                  <a:schemeClr val="accent1"/>
                </a:solidFill>
                <a:latin typeface="Times New Roman" pitchFamily="18" charset="0"/>
                <a:cs typeface="Arial" charset="0"/>
              </a:rPr>
              <a:t>  </a:t>
            </a:r>
            <a:r>
              <a:rPr lang="en-US" sz="3200" dirty="0" smtClean="0">
                <a:latin typeface="Times New Roman" pitchFamily="18" charset="0"/>
                <a:cs typeface="Arial" charset="0"/>
              </a:rPr>
              <a:t>then </a:t>
            </a:r>
            <a:r>
              <a:rPr lang="en-US" sz="3200" i="1" dirty="0">
                <a:latin typeface="Times New Roman" pitchFamily="18" charset="0"/>
                <a:cs typeface="Arial" charset="0"/>
              </a:rPr>
              <a:t>Q</a:t>
            </a:r>
            <a:r>
              <a:rPr lang="en-US" sz="3200" dirty="0">
                <a:latin typeface="Times New Roman" pitchFamily="18" charset="0"/>
                <a:cs typeface="Arial" charset="0"/>
              </a:rPr>
              <a:t> = 1 and </a:t>
            </a:r>
            <a:r>
              <a:rPr lang="en-US" sz="3200" i="1" dirty="0">
                <a:latin typeface="Times New Roman" pitchFamily="18" charset="0"/>
                <a:cs typeface="Arial" charset="0"/>
              </a:rPr>
              <a:t>Q</a:t>
            </a:r>
            <a:r>
              <a:rPr lang="en-US" sz="3200" dirty="0">
                <a:latin typeface="Times New Roman" pitchFamily="18" charset="0"/>
                <a:cs typeface="Arial" charset="0"/>
              </a:rPr>
              <a:t> = 0</a:t>
            </a:r>
          </a:p>
          <a:p>
            <a:pPr marL="742950" lvl="1" indent="-285750">
              <a:spcBef>
                <a:spcPct val="20000"/>
              </a:spcBef>
              <a:buFontTx/>
              <a:buChar char="–"/>
            </a:pPr>
            <a:endParaRPr lang="en-US" sz="2000" dirty="0">
              <a:latin typeface="Times New Roman" pitchFamily="18" charset="0"/>
              <a:cs typeface="Arial" charset="0"/>
            </a:endParaRPr>
          </a:p>
          <a:p>
            <a:pPr marL="742950" lvl="1" indent="-285750">
              <a:spcBef>
                <a:spcPct val="20000"/>
              </a:spcBef>
              <a:buFontTx/>
              <a:buChar char="–"/>
            </a:pPr>
            <a:endParaRPr lang="en-US" sz="2000" dirty="0">
              <a:latin typeface="Times New Roman" pitchFamily="18" charset="0"/>
              <a:cs typeface="Arial" charset="0"/>
            </a:endParaRPr>
          </a:p>
          <a:p>
            <a:pPr lvl="1">
              <a:spcBef>
                <a:spcPct val="20000"/>
              </a:spcBef>
            </a:pPr>
            <a:endParaRPr lang="en-US" sz="2000" dirty="0">
              <a:latin typeface="Times New Roman" pitchFamily="18" charset="0"/>
              <a:cs typeface="Arial" charset="0"/>
            </a:endParaRPr>
          </a:p>
          <a:p>
            <a:pPr marL="742950" lvl="1" indent="-285750">
              <a:spcBef>
                <a:spcPct val="20000"/>
              </a:spcBef>
              <a:buFontTx/>
              <a:buChar char="–"/>
            </a:pPr>
            <a:endParaRPr lang="en-US" sz="2000" dirty="0">
              <a:latin typeface="Times New Roman" pitchFamily="18" charset="0"/>
              <a:cs typeface="Arial" charset="0"/>
            </a:endParaRPr>
          </a:p>
          <a:p>
            <a:pPr marL="742950" lvl="1" indent="-285750">
              <a:spcBef>
                <a:spcPct val="20000"/>
              </a:spcBef>
              <a:buFontTx/>
              <a:buChar char="–"/>
            </a:pPr>
            <a:r>
              <a:rPr lang="en-US" sz="3200" b="1" i="1" dirty="0">
                <a:solidFill>
                  <a:schemeClr val="accent1"/>
                </a:solidFill>
                <a:latin typeface="Times New Roman" pitchFamily="18" charset="0"/>
                <a:cs typeface="Arial" charset="0"/>
              </a:rPr>
              <a:t>S</a:t>
            </a:r>
            <a:r>
              <a:rPr lang="en-US" sz="3200" b="1" dirty="0">
                <a:solidFill>
                  <a:schemeClr val="accent1"/>
                </a:solidFill>
                <a:latin typeface="Times New Roman" pitchFamily="18" charset="0"/>
                <a:cs typeface="Arial" charset="0"/>
              </a:rPr>
              <a:t> = 0, </a:t>
            </a:r>
            <a:r>
              <a:rPr lang="en-US" sz="3200" b="1" i="1" dirty="0">
                <a:solidFill>
                  <a:schemeClr val="accent1"/>
                </a:solidFill>
                <a:latin typeface="Times New Roman" pitchFamily="18" charset="0"/>
                <a:cs typeface="Arial" charset="0"/>
              </a:rPr>
              <a:t>R</a:t>
            </a:r>
            <a:r>
              <a:rPr lang="en-US" sz="3200" b="1" dirty="0">
                <a:solidFill>
                  <a:schemeClr val="accent1"/>
                </a:solidFill>
                <a:latin typeface="Times New Roman" pitchFamily="18" charset="0"/>
                <a:cs typeface="Arial" charset="0"/>
              </a:rPr>
              <a:t> = 1: </a:t>
            </a:r>
            <a:endParaRPr lang="en-US" sz="3200" b="1" dirty="0" smtClean="0">
              <a:solidFill>
                <a:schemeClr val="accent1"/>
              </a:solidFill>
              <a:latin typeface="Times New Roman" pitchFamily="18" charset="0"/>
              <a:cs typeface="Arial" charset="0"/>
            </a:endParaRPr>
          </a:p>
          <a:p>
            <a:pPr lvl="1">
              <a:spcBef>
                <a:spcPct val="20000"/>
              </a:spcBef>
            </a:pPr>
            <a:r>
              <a:rPr lang="en-US" sz="3200" dirty="0">
                <a:latin typeface="Times New Roman" pitchFamily="18" charset="0"/>
                <a:cs typeface="Arial" charset="0"/>
              </a:rPr>
              <a:t> </a:t>
            </a:r>
            <a:r>
              <a:rPr lang="en-US" sz="3200" dirty="0" smtClean="0">
                <a:latin typeface="Times New Roman" pitchFamily="18" charset="0"/>
                <a:cs typeface="Arial" charset="0"/>
              </a:rPr>
              <a:t>  then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dirty="0" smtClean="0">
                <a:latin typeface="Times New Roman" pitchFamily="18" charset="0"/>
                <a:cs typeface="Arial" charset="0"/>
              </a:rPr>
              <a:t>1 </a:t>
            </a:r>
            <a:r>
              <a:rPr lang="en-US" sz="3200" dirty="0">
                <a:latin typeface="Times New Roman" pitchFamily="18" charset="0"/>
                <a:cs typeface="Arial" charset="0"/>
              </a:rPr>
              <a:t>and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dirty="0" smtClean="0">
                <a:latin typeface="Times New Roman" pitchFamily="18" charset="0"/>
                <a:cs typeface="Arial" charset="0"/>
              </a:rPr>
              <a:t>0</a:t>
            </a:r>
            <a:endParaRPr lang="en-US" sz="3200" dirty="0">
              <a:latin typeface="Times New Roman" pitchFamily="18" charset="0"/>
              <a:cs typeface="Arial" charset="0"/>
            </a:endParaRPr>
          </a:p>
          <a:p>
            <a:pPr marL="742950" lvl="1" indent="-285750">
              <a:spcBef>
                <a:spcPct val="20000"/>
              </a:spcBef>
              <a:buFontTx/>
              <a:buChar char="–"/>
            </a:pPr>
            <a:endParaRPr lang="en-US" sz="3200" dirty="0">
              <a:latin typeface="Times New Roman" pitchFamily="18" charset="0"/>
              <a:cs typeface="Arial" charset="0"/>
            </a:endParaRPr>
          </a:p>
          <a:p>
            <a:pPr marL="742950" lvl="1" indent="-285750">
              <a:spcBef>
                <a:spcPct val="20000"/>
              </a:spcBef>
              <a:buFontTx/>
              <a:buChar char="–"/>
            </a:pPr>
            <a:endParaRPr lang="en-US" sz="2000" dirty="0">
              <a:latin typeface="Times New Roman" pitchFamily="18" charset="0"/>
              <a:cs typeface="Arial" charset="0"/>
            </a:endParaRPr>
          </a:p>
        </p:txBody>
      </p:sp>
      <p:sp>
        <p:nvSpPr>
          <p:cNvPr id="973830" name="Line 6"/>
          <p:cNvSpPr>
            <a:spLocks noChangeShapeType="1"/>
          </p:cNvSpPr>
          <p:nvPr>
            <p:custDataLst>
              <p:tags r:id="rId4"/>
            </p:custDataLst>
          </p:nvPr>
        </p:nvSpPr>
        <p:spPr bwMode="auto">
          <a:xfrm>
            <a:off x="4343400" y="1905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839" name="Line 15"/>
          <p:cNvSpPr>
            <a:spLocks noChangeShapeType="1"/>
          </p:cNvSpPr>
          <p:nvPr>
            <p:custDataLst>
              <p:tags r:id="rId5"/>
            </p:custDataLst>
          </p:nvPr>
        </p:nvSpPr>
        <p:spPr bwMode="auto">
          <a:xfrm>
            <a:off x="2667000"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SR Latch Analysis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6"/>
            </p:custDataLst>
            <p:extLst>
              <p:ext uri="{D42A27DB-BD31-4B8C-83A1-F6EECF244321}">
                <p14:modId xmlns:p14="http://schemas.microsoft.com/office/powerpoint/2010/main" val="2782452004"/>
              </p:ext>
            </p:extLst>
          </p:nvPr>
        </p:nvGraphicFramePr>
        <p:xfrm>
          <a:off x="5638800" y="1295400"/>
          <a:ext cx="2438400" cy="2043112"/>
        </p:xfrm>
        <a:graphic>
          <a:graphicData uri="http://schemas.openxmlformats.org/presentationml/2006/ole">
            <mc:AlternateContent xmlns:mc="http://schemas.openxmlformats.org/markup-compatibility/2006">
              <mc:Choice xmlns:v="urn:schemas-microsoft-com:vml" Requires="v">
                <p:oleObj spid="_x0000_s130164" name="VISIO" r:id="rId10" imgW="1057895" imgH="885396" progId="Visio.Drawing.6">
                  <p:embed/>
                </p:oleObj>
              </mc:Choice>
              <mc:Fallback>
                <p:oleObj name="VISIO" r:id="rId10" imgW="1057895" imgH="885396" progId="Visio.Drawing.6">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1295400"/>
                        <a:ext cx="2438400"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custDataLst>
              <p:tags r:id="rId7"/>
            </p:custDataLst>
            <p:extLst>
              <p:ext uri="{D42A27DB-BD31-4B8C-83A1-F6EECF244321}">
                <p14:modId xmlns:p14="http://schemas.microsoft.com/office/powerpoint/2010/main" val="125602184"/>
              </p:ext>
            </p:extLst>
          </p:nvPr>
        </p:nvGraphicFramePr>
        <p:xfrm>
          <a:off x="5638800" y="3962400"/>
          <a:ext cx="2438400" cy="2043112"/>
        </p:xfrm>
        <a:graphic>
          <a:graphicData uri="http://schemas.openxmlformats.org/presentationml/2006/ole">
            <mc:AlternateContent xmlns:mc="http://schemas.openxmlformats.org/markup-compatibility/2006">
              <mc:Choice xmlns:v="urn:schemas-microsoft-com:vml" Requires="v">
                <p:oleObj spid="_x0000_s130165" name="VISIO" r:id="rId12" imgW="1057895" imgH="885396" progId="Visio.Drawing.6">
                  <p:embed/>
                </p:oleObj>
              </mc:Choice>
              <mc:Fallback>
                <p:oleObj name="VISIO" r:id="rId12" imgW="1057895" imgH="885396" progId="Visio.Drawing.6">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8800" y="3962400"/>
                        <a:ext cx="243840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8497118"/>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8036"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8037"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8038" name="Rectangle 6"/>
          <p:cNvSpPr>
            <a:spLocks noChangeArrowheads="1"/>
          </p:cNvSpPr>
          <p:nvPr>
            <p:custDataLst>
              <p:tags r:id="rId4"/>
            </p:custDataLst>
          </p:nvPr>
        </p:nvSpPr>
        <p:spPr bwMode="auto">
          <a:xfrm>
            <a:off x="952500" y="1295400"/>
            <a:ext cx="76581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What is the latency and throughput if Ben uses parallelism?</a:t>
            </a:r>
          </a:p>
          <a:p>
            <a:pPr marL="742950" lvl="1" indent="-285750">
              <a:spcBef>
                <a:spcPct val="20000"/>
              </a:spcBef>
              <a:buFontTx/>
              <a:buChar char="–"/>
            </a:pPr>
            <a:r>
              <a:rPr lang="en-US" sz="2600" b="1" dirty="0">
                <a:solidFill>
                  <a:schemeClr val="accent1"/>
                </a:solidFill>
                <a:latin typeface="Times New Roman" pitchFamily="18" charset="0"/>
                <a:cs typeface="Arial" charset="0"/>
              </a:rPr>
              <a:t>Spatial parallelism:</a:t>
            </a:r>
            <a:r>
              <a:rPr lang="en-US" sz="2600" dirty="0">
                <a:solidFill>
                  <a:schemeClr val="accent1"/>
                </a:solidFill>
                <a:latin typeface="Times New Roman" pitchFamily="18" charset="0"/>
                <a:cs typeface="Arial" charset="0"/>
              </a:rPr>
              <a:t> </a:t>
            </a:r>
            <a:r>
              <a:rPr lang="en-US" sz="2600" dirty="0">
                <a:latin typeface="Times New Roman" pitchFamily="18" charset="0"/>
                <a:cs typeface="Arial" charset="0"/>
              </a:rPr>
              <a:t>Ben asks </a:t>
            </a:r>
            <a:r>
              <a:rPr lang="en-US" sz="2600" dirty="0" err="1">
                <a:latin typeface="Times New Roman" pitchFamily="18" charset="0"/>
                <a:cs typeface="Arial" charset="0"/>
              </a:rPr>
              <a:t>Allysa</a:t>
            </a:r>
            <a:r>
              <a:rPr lang="en-US" sz="2600" dirty="0">
                <a:latin typeface="Times New Roman" pitchFamily="18" charset="0"/>
                <a:cs typeface="Arial" charset="0"/>
              </a:rPr>
              <a:t> P. Hacker to help, using her own oven</a:t>
            </a:r>
          </a:p>
          <a:p>
            <a:pPr marL="742950" lvl="1" indent="-285750">
              <a:spcBef>
                <a:spcPct val="20000"/>
              </a:spcBef>
              <a:buFontTx/>
              <a:buChar char="–"/>
            </a:pPr>
            <a:r>
              <a:rPr lang="en-US" sz="2600" b="1" dirty="0">
                <a:solidFill>
                  <a:schemeClr val="accent1"/>
                </a:solidFill>
                <a:latin typeface="Times New Roman" pitchFamily="18" charset="0"/>
                <a:cs typeface="Arial" charset="0"/>
              </a:rPr>
              <a:t>Temporal parallelism:</a:t>
            </a:r>
            <a:r>
              <a:rPr lang="en-US" sz="2600" dirty="0">
                <a:solidFill>
                  <a:schemeClr val="accent1"/>
                </a:solidFill>
                <a:latin typeface="Times New Roman" pitchFamily="18" charset="0"/>
                <a:cs typeface="Arial" charset="0"/>
              </a:rPr>
              <a:t> </a:t>
            </a:r>
            <a:endParaRPr lang="en-US" sz="2600" dirty="0" smtClean="0">
              <a:solidFill>
                <a:schemeClr val="accent1"/>
              </a:solidFill>
              <a:latin typeface="Times New Roman" pitchFamily="18" charset="0"/>
              <a:cs typeface="Arial" charset="0"/>
            </a:endParaRPr>
          </a:p>
          <a:p>
            <a:pPr marL="1371600" lvl="2" indent="-457200">
              <a:spcBef>
                <a:spcPct val="20000"/>
              </a:spcBef>
              <a:buFont typeface="Arial" pitchFamily="34" charset="0"/>
              <a:buChar char="•"/>
            </a:pPr>
            <a:r>
              <a:rPr lang="en-US" sz="2600" dirty="0" smtClean="0">
                <a:latin typeface="Times New Roman" pitchFamily="18" charset="0"/>
                <a:cs typeface="Arial" charset="0"/>
              </a:rPr>
              <a:t>two </a:t>
            </a:r>
            <a:r>
              <a:rPr lang="en-US" sz="2600" dirty="0">
                <a:latin typeface="Times New Roman" pitchFamily="18" charset="0"/>
                <a:cs typeface="Arial" charset="0"/>
              </a:rPr>
              <a:t>stages: </a:t>
            </a:r>
            <a:r>
              <a:rPr lang="en-US" sz="2600" dirty="0" smtClean="0">
                <a:latin typeface="Times New Roman" pitchFamily="18" charset="0"/>
                <a:cs typeface="Arial" charset="0"/>
              </a:rPr>
              <a:t>rolling </a:t>
            </a:r>
            <a:r>
              <a:rPr lang="en-US" sz="2600" dirty="0">
                <a:latin typeface="Times New Roman" pitchFamily="18" charset="0"/>
                <a:cs typeface="Arial" charset="0"/>
              </a:rPr>
              <a:t>and </a:t>
            </a:r>
            <a:r>
              <a:rPr lang="en-US" sz="2600" dirty="0" smtClean="0">
                <a:latin typeface="Times New Roman" pitchFamily="18" charset="0"/>
                <a:cs typeface="Arial" charset="0"/>
              </a:rPr>
              <a:t>baking </a:t>
            </a:r>
          </a:p>
          <a:p>
            <a:pPr marL="1371600" lvl="2" indent="-457200">
              <a:spcBef>
                <a:spcPct val="20000"/>
              </a:spcBef>
              <a:buFont typeface="Arial" pitchFamily="34" charset="0"/>
              <a:buChar char="•"/>
            </a:pPr>
            <a:r>
              <a:rPr lang="en-US" sz="2600" dirty="0" smtClean="0">
                <a:latin typeface="Times New Roman" pitchFamily="18" charset="0"/>
                <a:cs typeface="Arial" charset="0"/>
              </a:rPr>
              <a:t>He </a:t>
            </a:r>
            <a:r>
              <a:rPr lang="en-US" sz="2600" dirty="0">
                <a:latin typeface="Times New Roman" pitchFamily="18" charset="0"/>
                <a:cs typeface="Arial" charset="0"/>
              </a:rPr>
              <a:t>uses two </a:t>
            </a:r>
            <a:r>
              <a:rPr lang="en-US" sz="2600" dirty="0" smtClean="0">
                <a:latin typeface="Times New Roman" pitchFamily="18" charset="0"/>
                <a:cs typeface="Arial" charset="0"/>
              </a:rPr>
              <a:t>trays  </a:t>
            </a:r>
          </a:p>
          <a:p>
            <a:pPr marL="1371600" lvl="2" indent="-457200">
              <a:spcBef>
                <a:spcPct val="20000"/>
              </a:spcBef>
              <a:buFont typeface="Arial" pitchFamily="34" charset="0"/>
              <a:buChar char="•"/>
            </a:pPr>
            <a:r>
              <a:rPr lang="en-US" sz="2600" dirty="0" smtClean="0">
                <a:latin typeface="Times New Roman" pitchFamily="18" charset="0"/>
                <a:cs typeface="Arial" charset="0"/>
              </a:rPr>
              <a:t>While first </a:t>
            </a:r>
            <a:r>
              <a:rPr lang="en-US" sz="2600" dirty="0">
                <a:latin typeface="Times New Roman" pitchFamily="18" charset="0"/>
                <a:cs typeface="Arial" charset="0"/>
              </a:rPr>
              <a:t>batch is </a:t>
            </a:r>
            <a:r>
              <a:rPr lang="en-US" sz="2600" dirty="0" smtClean="0">
                <a:latin typeface="Times New Roman" pitchFamily="18" charset="0"/>
                <a:cs typeface="Arial" charset="0"/>
              </a:rPr>
              <a:t>baking, </a:t>
            </a:r>
            <a:r>
              <a:rPr lang="en-US" sz="2600" dirty="0">
                <a:latin typeface="Times New Roman" pitchFamily="18" charset="0"/>
                <a:cs typeface="Arial" charset="0"/>
              </a:rPr>
              <a:t>he rolls the second batch, </a:t>
            </a:r>
            <a:r>
              <a:rPr lang="en-US" sz="2600" dirty="0" smtClean="0">
                <a:latin typeface="Times New Roman" pitchFamily="18" charset="0"/>
                <a:cs typeface="Arial" charset="0"/>
              </a:rPr>
              <a:t>etc.</a:t>
            </a:r>
            <a:endParaRPr lang="en-US" sz="2600" dirty="0">
              <a:latin typeface="Times New Roman" pitchFamily="18" charset="0"/>
              <a:cs typeface="Arial" charset="0"/>
            </a:endParaRPr>
          </a:p>
          <a:p>
            <a:pPr marL="342900" indent="-342900">
              <a:spcBef>
                <a:spcPct val="20000"/>
              </a:spcBef>
            </a:pPr>
            <a:endParaRPr lang="en-US" sz="3200"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Parallelism Example</a:t>
            </a:r>
            <a:endParaRPr lang="en-US" sz="4400" dirty="0">
              <a:solidFill>
                <a:schemeClr val="bg1"/>
              </a:solidFill>
              <a:latin typeface="+mj-lt"/>
            </a:endParaRPr>
          </a:p>
        </p:txBody>
      </p:sp>
    </p:spTree>
    <p:extLst>
      <p:ext uri="{BB962C8B-B14F-4D97-AF65-F5344CB8AC3E}">
        <p14:creationId xmlns:p14="http://schemas.microsoft.com/office/powerpoint/2010/main" val="1459528467"/>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70084" name="Rectangle 4"/>
          <p:cNvSpPr>
            <a:spLocks noChangeArrowheads="1"/>
          </p:cNvSpPr>
          <p:nvPr>
            <p:custDataLst>
              <p:tags r:id="rId3"/>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70085" name="Rectangle 5"/>
          <p:cNvSpPr>
            <a:spLocks noChangeArrowheads="1"/>
          </p:cNvSpPr>
          <p:nvPr>
            <p:custDataLst>
              <p:tags r:id="rId4"/>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70086" name="Rectangle 6"/>
          <p:cNvSpPr>
            <a:spLocks noChangeArrowheads="1"/>
          </p:cNvSpPr>
          <p:nvPr>
            <p:custDataLst>
              <p:tags r:id="rId5"/>
            </p:custDataLst>
          </p:nvPr>
        </p:nvSpPr>
        <p:spPr bwMode="auto">
          <a:xfrm>
            <a:off x="381000" y="43434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aseline="30000" dirty="0">
                <a:latin typeface="Times New Roman" pitchFamily="18" charset="0"/>
                <a:cs typeface="Times New Roman" pitchFamily="18" charset="0"/>
              </a:rPr>
              <a:t>		</a:t>
            </a:r>
            <a:r>
              <a:rPr lang="en-US" sz="2400" b="1" dirty="0">
                <a:latin typeface="Times New Roman" pitchFamily="18" charset="0"/>
                <a:cs typeface="Arial" charset="0"/>
              </a:rPr>
              <a:t>Latency</a:t>
            </a:r>
            <a:r>
              <a:rPr lang="en-US" sz="2400" dirty="0">
                <a:latin typeface="Times New Roman" pitchFamily="18" charset="0"/>
                <a:cs typeface="Arial" charset="0"/>
              </a:rPr>
              <a:t> = </a:t>
            </a:r>
            <a:r>
              <a:rPr lang="en-US" sz="2400" dirty="0" smtClean="0">
                <a:latin typeface="Times New Roman" pitchFamily="18" charset="0"/>
                <a:cs typeface="Arial" charset="0"/>
              </a:rPr>
              <a:t>?</a:t>
            </a:r>
            <a:endParaRPr lang="en-US" sz="2400" b="1" dirty="0">
              <a:solidFill>
                <a:schemeClr val="accent1"/>
              </a:solidFill>
              <a:latin typeface="Times New Roman" pitchFamily="18" charset="0"/>
              <a:cs typeface="Arial" charset="0"/>
            </a:endParaRPr>
          </a:p>
          <a:p>
            <a:pPr marL="342900" indent="-342900">
              <a:spcBef>
                <a:spcPct val="20000"/>
              </a:spcBef>
            </a:pPr>
            <a:r>
              <a:rPr lang="en-US" sz="2400" dirty="0">
                <a:latin typeface="Times New Roman" pitchFamily="18" charset="0"/>
                <a:cs typeface="Arial" charset="0"/>
              </a:rPr>
              <a:t>            </a:t>
            </a:r>
            <a:r>
              <a:rPr lang="en-US" sz="2400" b="1" dirty="0">
                <a:latin typeface="Times New Roman" pitchFamily="18" charset="0"/>
                <a:cs typeface="Arial" charset="0"/>
              </a:rPr>
              <a:t>Throughput</a:t>
            </a:r>
            <a:r>
              <a:rPr lang="en-US" sz="2400" dirty="0">
                <a:latin typeface="Times New Roman" pitchFamily="18" charset="0"/>
                <a:cs typeface="Arial" charset="0"/>
              </a:rPr>
              <a:t> = </a:t>
            </a:r>
            <a:r>
              <a:rPr lang="en-US" sz="2400" dirty="0" smtClean="0">
                <a:latin typeface="Times New Roman" pitchFamily="18" charset="0"/>
                <a:cs typeface="Arial" charset="0"/>
              </a:rPr>
              <a:t>?</a:t>
            </a:r>
            <a:endParaRPr lang="en-US" sz="2400" b="1" dirty="0">
              <a:solidFill>
                <a:schemeClr val="accent1"/>
              </a:solidFill>
              <a:latin typeface="Times New Roman" pitchFamily="18" charset="0"/>
              <a:cs typeface="Arial" charset="0"/>
            </a:endParaRP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Spatial Parallelism</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6"/>
            </p:custDataLst>
            <p:extLst>
              <p:ext uri="{D42A27DB-BD31-4B8C-83A1-F6EECF244321}">
                <p14:modId xmlns:p14="http://schemas.microsoft.com/office/powerpoint/2010/main" val="241314311"/>
              </p:ext>
            </p:extLst>
          </p:nvPr>
        </p:nvGraphicFramePr>
        <p:xfrm>
          <a:off x="685800" y="1262063"/>
          <a:ext cx="8458200" cy="2632075"/>
        </p:xfrm>
        <a:graphic>
          <a:graphicData uri="http://schemas.openxmlformats.org/presentationml/2006/ole">
            <mc:AlternateContent xmlns:mc="http://schemas.openxmlformats.org/markup-compatibility/2006">
              <mc:Choice xmlns:v="urn:schemas-microsoft-com:vml" Requires="v">
                <p:oleObj spid="_x0000_s197690" name="VISIO" r:id="rId9" imgW="5784076" imgH="1799796" progId="Visio.Drawing.6">
                  <p:embed/>
                </p:oleObj>
              </mc:Choice>
              <mc:Fallback>
                <p:oleObj name="VISIO" r:id="rId9" imgW="5784076" imgH="1799796" progId="Visio.Drawing.6">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1262063"/>
                        <a:ext cx="84582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3898596"/>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70084" name="Rectangle 4"/>
          <p:cNvSpPr>
            <a:spLocks noChangeArrowheads="1"/>
          </p:cNvSpPr>
          <p:nvPr>
            <p:custDataLst>
              <p:tags r:id="rId3"/>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70085" name="Rectangle 5"/>
          <p:cNvSpPr>
            <a:spLocks noChangeArrowheads="1"/>
          </p:cNvSpPr>
          <p:nvPr>
            <p:custDataLst>
              <p:tags r:id="rId4"/>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70086" name="Rectangle 6"/>
          <p:cNvSpPr>
            <a:spLocks noChangeArrowheads="1"/>
          </p:cNvSpPr>
          <p:nvPr>
            <p:custDataLst>
              <p:tags r:id="rId5"/>
            </p:custDataLst>
          </p:nvPr>
        </p:nvSpPr>
        <p:spPr bwMode="auto">
          <a:xfrm>
            <a:off x="381000" y="43434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aseline="30000" dirty="0">
                <a:latin typeface="Times New Roman" pitchFamily="18" charset="0"/>
                <a:cs typeface="Times New Roman" pitchFamily="18" charset="0"/>
              </a:rPr>
              <a:t>		</a:t>
            </a:r>
            <a:r>
              <a:rPr lang="en-US" sz="2400" b="1" dirty="0">
                <a:latin typeface="Times New Roman" pitchFamily="18" charset="0"/>
                <a:cs typeface="Arial" charset="0"/>
              </a:rPr>
              <a:t>Latency</a:t>
            </a:r>
            <a:r>
              <a:rPr lang="en-US" sz="2400" dirty="0">
                <a:latin typeface="Times New Roman" pitchFamily="18" charset="0"/>
                <a:cs typeface="Arial" charset="0"/>
              </a:rPr>
              <a:t> = 5 + 15 = 20 minutes = </a:t>
            </a:r>
            <a:r>
              <a:rPr lang="en-US" sz="2400" b="1" dirty="0">
                <a:solidFill>
                  <a:schemeClr val="accent1"/>
                </a:solidFill>
                <a:latin typeface="Times New Roman" pitchFamily="18" charset="0"/>
                <a:cs typeface="Arial" charset="0"/>
              </a:rPr>
              <a:t>1/3 hour</a:t>
            </a:r>
          </a:p>
          <a:p>
            <a:pPr marL="342900" indent="-342900">
              <a:spcBef>
                <a:spcPct val="20000"/>
              </a:spcBef>
            </a:pPr>
            <a:r>
              <a:rPr lang="en-US" sz="2400" dirty="0">
                <a:latin typeface="Times New Roman" pitchFamily="18" charset="0"/>
                <a:cs typeface="Arial" charset="0"/>
              </a:rPr>
              <a:t>            </a:t>
            </a:r>
            <a:r>
              <a:rPr lang="en-US" sz="2400" b="1" dirty="0">
                <a:latin typeface="Times New Roman" pitchFamily="18" charset="0"/>
                <a:cs typeface="Arial" charset="0"/>
              </a:rPr>
              <a:t>Throughput</a:t>
            </a:r>
            <a:r>
              <a:rPr lang="en-US" sz="2400" dirty="0">
                <a:latin typeface="Times New Roman" pitchFamily="18" charset="0"/>
                <a:cs typeface="Arial" charset="0"/>
              </a:rPr>
              <a:t> = 2 trays/ 1/3 hour = </a:t>
            </a:r>
            <a:r>
              <a:rPr lang="en-US" sz="2400" b="1" dirty="0">
                <a:solidFill>
                  <a:schemeClr val="accent1"/>
                </a:solidFill>
                <a:latin typeface="Times New Roman" pitchFamily="18" charset="0"/>
                <a:cs typeface="Arial" charset="0"/>
              </a:rPr>
              <a:t>6 trays/hour</a:t>
            </a: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Spatial Parallelism</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6"/>
            </p:custDataLst>
            <p:extLst>
              <p:ext uri="{D42A27DB-BD31-4B8C-83A1-F6EECF244321}">
                <p14:modId xmlns:p14="http://schemas.microsoft.com/office/powerpoint/2010/main" val="1684887919"/>
              </p:ext>
            </p:extLst>
          </p:nvPr>
        </p:nvGraphicFramePr>
        <p:xfrm>
          <a:off x="685800" y="1262063"/>
          <a:ext cx="8458200" cy="2632075"/>
        </p:xfrm>
        <a:graphic>
          <a:graphicData uri="http://schemas.openxmlformats.org/presentationml/2006/ole">
            <mc:AlternateContent xmlns:mc="http://schemas.openxmlformats.org/markup-compatibility/2006">
              <mc:Choice xmlns:v="urn:schemas-microsoft-com:vml" Requires="v">
                <p:oleObj spid="_x0000_s219184" name="VISIO" r:id="rId9" imgW="5784076" imgH="1799796" progId="Visio.Drawing.6">
                  <p:embed/>
                </p:oleObj>
              </mc:Choice>
              <mc:Fallback>
                <p:oleObj name="VISIO" r:id="rId9" imgW="5784076" imgH="1799796"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1262063"/>
                        <a:ext cx="84582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12592379"/>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4231" name="Object 7"/>
          <p:cNvGraphicFramePr>
            <a:graphicFrameLocks noGrp="1" noChangeAspect="1"/>
          </p:cNvGraphicFramePr>
          <p:nvPr>
            <p:ph idx="4294967295"/>
            <p:custDataLst>
              <p:tags r:id="rId2"/>
            </p:custDataLst>
            <p:extLst>
              <p:ext uri="{D42A27DB-BD31-4B8C-83A1-F6EECF244321}">
                <p14:modId xmlns:p14="http://schemas.microsoft.com/office/powerpoint/2010/main" val="2168084746"/>
              </p:ext>
            </p:extLst>
          </p:nvPr>
        </p:nvGraphicFramePr>
        <p:xfrm>
          <a:off x="685800" y="1419632"/>
          <a:ext cx="8458200" cy="2298293"/>
        </p:xfrm>
        <a:graphic>
          <a:graphicData uri="http://schemas.openxmlformats.org/presentationml/2006/ole">
            <mc:AlternateContent xmlns:mc="http://schemas.openxmlformats.org/markup-compatibility/2006">
              <mc:Choice xmlns:v="urn:schemas-microsoft-com:vml" Requires="v">
                <p:oleObj spid="_x0000_s199738" name="VISIO" r:id="rId9" imgW="5782320" imgH="1571040" progId="Visio.Drawing.6">
                  <p:embed/>
                </p:oleObj>
              </mc:Choice>
              <mc:Fallback>
                <p:oleObj name="VISIO" r:id="rId9" imgW="5782320" imgH="15710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1419632"/>
                        <a:ext cx="8458200" cy="2298293"/>
                      </a:xfrm>
                      <a:prstGeom prst="rect">
                        <a:avLst/>
                      </a:prstGeom>
                    </p:spPr>
                  </p:pic>
                </p:oleObj>
              </mc:Fallback>
            </mc:AlternateContent>
          </a:graphicData>
        </a:graphic>
      </p:graphicFrame>
      <p:sp>
        <p:nvSpPr>
          <p:cNvPr id="120422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04228"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4229" name="Rectangle 5"/>
          <p:cNvSpPr>
            <a:spLocks noChangeArrowheads="1"/>
          </p:cNvSpPr>
          <p:nvPr>
            <p:custDataLst>
              <p:tags r:id="rId5"/>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4230" name="Rectangle 6"/>
          <p:cNvSpPr>
            <a:spLocks noChangeArrowheads="1"/>
          </p:cNvSpPr>
          <p:nvPr>
            <p:custDataLst>
              <p:tags r:id="rId6"/>
            </p:custDataLst>
          </p:nvPr>
        </p:nvSpPr>
        <p:spPr bwMode="auto">
          <a:xfrm>
            <a:off x="914400" y="40386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aseline="30000" dirty="0">
                <a:latin typeface="Times New Roman" pitchFamily="18" charset="0"/>
                <a:cs typeface="Times New Roman" pitchFamily="18" charset="0"/>
              </a:rPr>
              <a:t>	</a:t>
            </a:r>
            <a:r>
              <a:rPr lang="en-US" sz="2400" b="1" dirty="0">
                <a:latin typeface="Times New Roman" pitchFamily="18" charset="0"/>
                <a:cs typeface="Arial" charset="0"/>
              </a:rPr>
              <a:t>Latency</a:t>
            </a:r>
            <a:r>
              <a:rPr lang="en-US" sz="2400" dirty="0">
                <a:latin typeface="Times New Roman" pitchFamily="18" charset="0"/>
                <a:cs typeface="Arial" charset="0"/>
              </a:rPr>
              <a:t> = </a:t>
            </a:r>
            <a:r>
              <a:rPr lang="en-US" sz="2400" dirty="0" smtClean="0">
                <a:latin typeface="Times New Roman" pitchFamily="18" charset="0"/>
                <a:cs typeface="Arial" charset="0"/>
              </a:rPr>
              <a:t>?</a:t>
            </a:r>
            <a:endParaRPr lang="en-US" sz="2400" b="1" dirty="0">
              <a:solidFill>
                <a:schemeClr val="accent1"/>
              </a:solidFill>
              <a:latin typeface="Times New Roman" pitchFamily="18" charset="0"/>
              <a:cs typeface="Arial" charset="0"/>
            </a:endParaRPr>
          </a:p>
          <a:p>
            <a:pPr marL="342900" indent="-342900">
              <a:spcBef>
                <a:spcPct val="20000"/>
              </a:spcBef>
            </a:pPr>
            <a:r>
              <a:rPr lang="en-US" sz="2400" dirty="0">
                <a:latin typeface="Times New Roman" pitchFamily="18" charset="0"/>
                <a:cs typeface="Arial" charset="0"/>
              </a:rPr>
              <a:t>	</a:t>
            </a:r>
            <a:r>
              <a:rPr lang="en-US" sz="2400" b="1" dirty="0">
                <a:latin typeface="Times New Roman" pitchFamily="18" charset="0"/>
                <a:cs typeface="Arial" charset="0"/>
              </a:rPr>
              <a:t>Throughput</a:t>
            </a:r>
            <a:r>
              <a:rPr lang="en-US" sz="2400" dirty="0">
                <a:latin typeface="Times New Roman" pitchFamily="18" charset="0"/>
                <a:cs typeface="Arial" charset="0"/>
              </a:rPr>
              <a:t> = </a:t>
            </a:r>
            <a:r>
              <a:rPr lang="en-US" sz="2400" dirty="0" smtClean="0">
                <a:latin typeface="Times New Roman" pitchFamily="18" charset="0"/>
                <a:cs typeface="Arial" charset="0"/>
              </a:rPr>
              <a:t>?</a:t>
            </a:r>
            <a:endParaRPr lang="en-US" sz="2400" b="1" dirty="0">
              <a:solidFill>
                <a:schemeClr val="accent1"/>
              </a:solidFill>
              <a:latin typeface="Times New Roman" pitchFamily="18" charset="0"/>
              <a:cs typeface="Arial" charset="0"/>
            </a:endParaRPr>
          </a:p>
          <a:p>
            <a:pPr marL="342900" indent="-342900">
              <a:spcBef>
                <a:spcPct val="20000"/>
              </a:spcBef>
            </a:pPr>
            <a:endParaRPr lang="en-US" sz="2400" dirty="0">
              <a:solidFill>
                <a:schemeClr val="accent2"/>
              </a:solidFill>
              <a:latin typeface="Times New Roman" pitchFamily="18" charset="0"/>
              <a:cs typeface="Arial" charset="0"/>
            </a:endParaRPr>
          </a:p>
          <a:p>
            <a:pPr marL="342900" indent="-342900">
              <a:spcBef>
                <a:spcPct val="20000"/>
              </a:spcBef>
            </a:pPr>
            <a:r>
              <a:rPr lang="en-US" sz="2400" dirty="0">
                <a:solidFill>
                  <a:schemeClr val="accent2"/>
                </a:solidFill>
                <a:latin typeface="Times New Roman" pitchFamily="18" charset="0"/>
                <a:cs typeface="Arial" charset="0"/>
              </a:rPr>
              <a:t>	</a:t>
            </a:r>
            <a:endParaRPr lang="en-US" sz="2400" b="1" dirty="0">
              <a:latin typeface="Times New Roman" pitchFamily="18" charset="0"/>
              <a:cs typeface="Arial" charset="0"/>
            </a:endParaRP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Temporal Parallelism</a:t>
            </a:r>
            <a:endParaRPr lang="en-US" sz="4400" dirty="0">
              <a:solidFill>
                <a:schemeClr val="bg1"/>
              </a:solidFill>
              <a:latin typeface="+mj-lt"/>
            </a:endParaRPr>
          </a:p>
        </p:txBody>
      </p:sp>
    </p:spTree>
    <p:extLst>
      <p:ext uri="{BB962C8B-B14F-4D97-AF65-F5344CB8AC3E}">
        <p14:creationId xmlns:p14="http://schemas.microsoft.com/office/powerpoint/2010/main" val="425829243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4231" name="Object 7"/>
          <p:cNvGraphicFramePr>
            <a:graphicFrameLocks noGrp="1" noChangeAspect="1"/>
          </p:cNvGraphicFramePr>
          <p:nvPr>
            <p:ph idx="4294967295"/>
            <p:custDataLst>
              <p:tags r:id="rId2"/>
            </p:custDataLst>
            <p:extLst>
              <p:ext uri="{D42A27DB-BD31-4B8C-83A1-F6EECF244321}">
                <p14:modId xmlns:p14="http://schemas.microsoft.com/office/powerpoint/2010/main" val="3739081484"/>
              </p:ext>
            </p:extLst>
          </p:nvPr>
        </p:nvGraphicFramePr>
        <p:xfrm>
          <a:off x="685800" y="1419632"/>
          <a:ext cx="8458200" cy="2298293"/>
        </p:xfrm>
        <a:graphic>
          <a:graphicData uri="http://schemas.openxmlformats.org/presentationml/2006/ole">
            <mc:AlternateContent xmlns:mc="http://schemas.openxmlformats.org/markup-compatibility/2006">
              <mc:Choice xmlns:v="urn:schemas-microsoft-com:vml" Requires="v">
                <p:oleObj spid="_x0000_s220208" name="VISIO" r:id="rId9" imgW="5782320" imgH="1571040" progId="Visio.Drawing.6">
                  <p:embed/>
                </p:oleObj>
              </mc:Choice>
              <mc:Fallback>
                <p:oleObj name="VISIO" r:id="rId9" imgW="5782320" imgH="15710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1419632"/>
                        <a:ext cx="8458200" cy="2298293"/>
                      </a:xfrm>
                      <a:prstGeom prst="rect">
                        <a:avLst/>
                      </a:prstGeom>
                    </p:spPr>
                  </p:pic>
                </p:oleObj>
              </mc:Fallback>
            </mc:AlternateContent>
          </a:graphicData>
        </a:graphic>
      </p:graphicFrame>
      <p:sp>
        <p:nvSpPr>
          <p:cNvPr id="120422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04228"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4229" name="Rectangle 5"/>
          <p:cNvSpPr>
            <a:spLocks noChangeArrowheads="1"/>
          </p:cNvSpPr>
          <p:nvPr>
            <p:custDataLst>
              <p:tags r:id="rId5"/>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4230" name="Rectangle 6"/>
          <p:cNvSpPr>
            <a:spLocks noChangeArrowheads="1"/>
          </p:cNvSpPr>
          <p:nvPr>
            <p:custDataLst>
              <p:tags r:id="rId6"/>
            </p:custDataLst>
          </p:nvPr>
        </p:nvSpPr>
        <p:spPr bwMode="auto">
          <a:xfrm>
            <a:off x="914400" y="40386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aseline="30000" dirty="0">
                <a:latin typeface="Times New Roman" pitchFamily="18" charset="0"/>
                <a:cs typeface="Times New Roman" pitchFamily="18" charset="0"/>
              </a:rPr>
              <a:t>	</a:t>
            </a:r>
            <a:r>
              <a:rPr lang="en-US" sz="2400" b="1" dirty="0">
                <a:latin typeface="Times New Roman" pitchFamily="18" charset="0"/>
                <a:cs typeface="Arial" charset="0"/>
              </a:rPr>
              <a:t>Latency</a:t>
            </a:r>
            <a:r>
              <a:rPr lang="en-US" sz="2400" dirty="0">
                <a:latin typeface="Times New Roman" pitchFamily="18" charset="0"/>
                <a:cs typeface="Arial" charset="0"/>
              </a:rPr>
              <a:t> = 5 + 15 = 20 minutes = </a:t>
            </a:r>
            <a:r>
              <a:rPr lang="en-US" sz="2400" b="1" dirty="0">
                <a:solidFill>
                  <a:schemeClr val="accent1"/>
                </a:solidFill>
                <a:latin typeface="Times New Roman" pitchFamily="18" charset="0"/>
                <a:cs typeface="Arial" charset="0"/>
              </a:rPr>
              <a:t>1/3 hour</a:t>
            </a:r>
          </a:p>
          <a:p>
            <a:pPr marL="342900" indent="-342900">
              <a:spcBef>
                <a:spcPct val="20000"/>
              </a:spcBef>
            </a:pPr>
            <a:r>
              <a:rPr lang="en-US" sz="2400" dirty="0">
                <a:latin typeface="Times New Roman" pitchFamily="18" charset="0"/>
                <a:cs typeface="Arial" charset="0"/>
              </a:rPr>
              <a:t>	</a:t>
            </a:r>
            <a:r>
              <a:rPr lang="en-US" sz="2400" b="1" dirty="0">
                <a:latin typeface="Times New Roman" pitchFamily="18" charset="0"/>
                <a:cs typeface="Arial" charset="0"/>
              </a:rPr>
              <a:t>Throughput</a:t>
            </a:r>
            <a:r>
              <a:rPr lang="en-US" sz="2400" dirty="0">
                <a:latin typeface="Times New Roman" pitchFamily="18" charset="0"/>
                <a:cs typeface="Arial" charset="0"/>
              </a:rPr>
              <a:t> = 1 trays/ 1/4 hour = </a:t>
            </a:r>
            <a:r>
              <a:rPr lang="en-US" sz="2400" b="1" dirty="0">
                <a:solidFill>
                  <a:schemeClr val="accent1"/>
                </a:solidFill>
                <a:latin typeface="Times New Roman" pitchFamily="18" charset="0"/>
                <a:cs typeface="Arial" charset="0"/>
              </a:rPr>
              <a:t>4 trays/hour</a:t>
            </a:r>
          </a:p>
          <a:p>
            <a:pPr marL="342900" indent="-342900">
              <a:spcBef>
                <a:spcPct val="20000"/>
              </a:spcBef>
            </a:pPr>
            <a:endParaRPr lang="en-US" sz="2400" dirty="0">
              <a:solidFill>
                <a:schemeClr val="accent2"/>
              </a:solidFill>
              <a:latin typeface="Times New Roman" pitchFamily="18" charset="0"/>
              <a:cs typeface="Arial" charset="0"/>
            </a:endParaRPr>
          </a:p>
          <a:p>
            <a:pPr marL="342900" indent="-342900">
              <a:spcBef>
                <a:spcPct val="20000"/>
              </a:spcBef>
            </a:pPr>
            <a:r>
              <a:rPr lang="en-US" sz="2400" dirty="0">
                <a:solidFill>
                  <a:schemeClr val="accent2"/>
                </a:solidFill>
                <a:latin typeface="Times New Roman" pitchFamily="18" charset="0"/>
                <a:cs typeface="Arial" charset="0"/>
              </a:rPr>
              <a:t>	</a:t>
            </a:r>
            <a:r>
              <a:rPr lang="en-US" sz="2400" dirty="0">
                <a:latin typeface="Times New Roman" pitchFamily="18" charset="0"/>
                <a:cs typeface="Arial" charset="0"/>
              </a:rPr>
              <a:t>Using both techniques, the throughput would be </a:t>
            </a:r>
            <a:r>
              <a:rPr lang="en-US" sz="2400" b="1" dirty="0">
                <a:latin typeface="Times New Roman" pitchFamily="18" charset="0"/>
                <a:cs typeface="Arial" charset="0"/>
              </a:rPr>
              <a:t>8 trays/hour</a:t>
            </a: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Temporal Parallelism</a:t>
            </a:r>
            <a:endParaRPr lang="en-US" sz="4400" dirty="0">
              <a:solidFill>
                <a:schemeClr val="bg1"/>
              </a:solidFill>
              <a:latin typeface="+mj-lt"/>
            </a:endParaRPr>
          </a:p>
        </p:txBody>
      </p:sp>
    </p:spTree>
    <p:extLst>
      <p:ext uri="{BB962C8B-B14F-4D97-AF65-F5344CB8AC3E}">
        <p14:creationId xmlns:p14="http://schemas.microsoft.com/office/powerpoint/2010/main" val="14442714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10531</TotalTime>
  <Words>4889</Words>
  <Application>Microsoft Office PowerPoint</Application>
  <PresentationFormat>Prezentácia na obrazovke (4:3)</PresentationFormat>
  <Paragraphs>1147</Paragraphs>
  <Slides>94</Slides>
  <Notes>93</Notes>
  <HiddenSlides>0</HiddenSlides>
  <MMClips>0</MMClips>
  <ScaleCrop>false</ScaleCrop>
  <HeadingPairs>
    <vt:vector size="8" baseType="variant">
      <vt:variant>
        <vt:lpstr>Použité písma</vt:lpstr>
      </vt:variant>
      <vt:variant>
        <vt:i4>5</vt:i4>
      </vt:variant>
      <vt:variant>
        <vt:lpstr>Motív</vt:lpstr>
      </vt:variant>
      <vt:variant>
        <vt:i4>1</vt:i4>
      </vt:variant>
      <vt:variant>
        <vt:lpstr>Vložené servery OLE</vt:lpstr>
      </vt:variant>
      <vt:variant>
        <vt:i4>1</vt:i4>
      </vt:variant>
      <vt:variant>
        <vt:lpstr>Nadpisy snímok</vt:lpstr>
      </vt:variant>
      <vt:variant>
        <vt:i4>94</vt:i4>
      </vt:variant>
    </vt:vector>
  </HeadingPairs>
  <TitlesOfParts>
    <vt:vector size="101" baseType="lpstr">
      <vt:lpstr>Arial</vt:lpstr>
      <vt:lpstr>Calibri</vt:lpstr>
      <vt:lpstr>Courier (W1)</vt:lpstr>
      <vt:lpstr>Symbol</vt:lpstr>
      <vt:lpstr>Times New Roman</vt:lpstr>
      <vt:lpstr>Office Theme</vt:lpstr>
      <vt:lpstr>VISIO</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Harvey Mudd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sharris</dc:creator>
  <cp:lastModifiedBy>Norbert Ádám</cp:lastModifiedBy>
  <cp:revision>109</cp:revision>
  <dcterms:created xsi:type="dcterms:W3CDTF">2012-08-07T04:56:47Z</dcterms:created>
  <dcterms:modified xsi:type="dcterms:W3CDTF">2015-11-11T09:31:40Z</dcterms:modified>
</cp:coreProperties>
</file>