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6.xml" ContentType="application/vnd.openxmlformats-officedocument.presentationml.notesSlide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6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7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8.xml" ContentType="application/vnd.openxmlformats-officedocument.presentationml.notesSlide+xml"/>
  <Override PartName="/ppt/tags/tag100.xml" ContentType="application/vnd.openxmlformats-officedocument.presentationml.tags+xml"/>
  <Override PartName="/ppt/notesSlides/notesSlide29.xml" ContentType="application/vnd.openxmlformats-officedocument.presentationml.notesSlide+xml"/>
  <Override PartName="/ppt/tags/tag101.xml" ContentType="application/vnd.openxmlformats-officedocument.presentationml.tags+xml"/>
  <Override PartName="/ppt/notesSlides/notesSlide30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2.xml" ContentType="application/vnd.openxmlformats-officedocument.presentationml.notesSlide+xml"/>
  <Override PartName="/ppt/tags/tag107.xml" ContentType="application/vnd.openxmlformats-officedocument.presentationml.tags+xml"/>
  <Override PartName="/ppt/notesSlides/notesSlide33.xml" ContentType="application/vnd.openxmlformats-officedocument.presentationml.notesSlide+xml"/>
  <Override PartName="/ppt/tags/tag108.xml" ContentType="application/vnd.openxmlformats-officedocument.presentationml.tags+xml"/>
  <Override PartName="/ppt/notesSlides/notesSlide3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35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6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3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38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9.xml" ContentType="application/vnd.openxmlformats-officedocument.presentationml.notesSlide+xml"/>
  <Override PartName="/ppt/tags/tag129.xml" ContentType="application/vnd.openxmlformats-officedocument.presentationml.tags+xml"/>
  <Override PartName="/ppt/notesSlides/notesSlide40.xml" ContentType="application/vnd.openxmlformats-officedocument.presentationml.notesSlide+xml"/>
  <Override PartName="/ppt/tags/tag130.xml" ContentType="application/vnd.openxmlformats-officedocument.presentationml.tags+xml"/>
  <Override PartName="/ppt/notesSlides/notesSlide41.xml" ContentType="application/vnd.openxmlformats-officedocument.presentationml.notesSlide+xml"/>
  <Override PartName="/ppt/tags/tag131.xml" ContentType="application/vnd.openxmlformats-officedocument.presentationml.tags+xml"/>
  <Override PartName="/ppt/notesSlides/notesSlide42.xml" ContentType="application/vnd.openxmlformats-officedocument.presentationml.notesSlide+xml"/>
  <Override PartName="/ppt/tags/tag132.xml" ContentType="application/vnd.openxmlformats-officedocument.presentationml.tags+xml"/>
  <Override PartName="/ppt/notesSlides/notesSlide4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44.xml" ContentType="application/vnd.openxmlformats-officedocument.presentationml.notesSlide+xml"/>
  <Override PartName="/ppt/tags/tag141.xml" ContentType="application/vnd.openxmlformats-officedocument.presentationml.tags+xml"/>
  <Override PartName="/ppt/notesSlides/notesSlide4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46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7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48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0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1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52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3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56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57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58.xml" ContentType="application/vnd.openxmlformats-officedocument.presentationml.notesSlide+xml"/>
  <Override PartName="/ppt/tags/tag184.xml" ContentType="application/vnd.openxmlformats-officedocument.presentationml.tags+xml"/>
  <Override PartName="/ppt/notesSlides/notesSlide59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0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62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6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5.xml" ContentType="application/vnd.openxmlformats-officedocument.presentationml.notesSlide+xml"/>
  <Override PartName="/ppt/tags/tag197.xml" ContentType="application/vnd.openxmlformats-officedocument.presentationml.tags+xml"/>
  <Override PartName="/ppt/notesSlides/notesSlide66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67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68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69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0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1.xml" ContentType="application/vnd.openxmlformats-officedocument.presentationml.notesSlide+xml"/>
  <Override PartName="/ppt/tags/tag210.xml" ContentType="application/vnd.openxmlformats-officedocument.presentationml.tags+xml"/>
  <Override PartName="/ppt/notesSlides/notesSlide72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7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74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75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6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77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78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79.xml" ContentType="application/vnd.openxmlformats-officedocument.presentationml.notesSlide+xml"/>
  <Override PartName="/ppt/tags/tag227.xml" ContentType="application/vnd.openxmlformats-officedocument.presentationml.tags+xml"/>
  <Override PartName="/ppt/notesSlides/notesSlide80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457" r:id="rId2"/>
    <p:sldId id="361" r:id="rId3"/>
    <p:sldId id="362" r:id="rId4"/>
    <p:sldId id="363" r:id="rId5"/>
    <p:sldId id="364" r:id="rId6"/>
    <p:sldId id="365" r:id="rId7"/>
    <p:sldId id="458" r:id="rId8"/>
    <p:sldId id="366" r:id="rId9"/>
    <p:sldId id="367" r:id="rId10"/>
    <p:sldId id="368" r:id="rId11"/>
    <p:sldId id="369" r:id="rId12"/>
    <p:sldId id="443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9" r:id="rId21"/>
    <p:sldId id="444" r:id="rId22"/>
    <p:sldId id="381" r:id="rId23"/>
    <p:sldId id="445" r:id="rId24"/>
    <p:sldId id="383" r:id="rId25"/>
    <p:sldId id="446" r:id="rId26"/>
    <p:sldId id="385" r:id="rId27"/>
    <p:sldId id="447" r:id="rId28"/>
    <p:sldId id="387" r:id="rId29"/>
    <p:sldId id="448" r:id="rId30"/>
    <p:sldId id="388" r:id="rId31"/>
    <p:sldId id="389" r:id="rId32"/>
    <p:sldId id="391" r:id="rId33"/>
    <p:sldId id="449" r:id="rId34"/>
    <p:sldId id="393" r:id="rId35"/>
    <p:sldId id="450" r:id="rId36"/>
    <p:sldId id="394" r:id="rId37"/>
    <p:sldId id="395" r:id="rId38"/>
    <p:sldId id="396" r:id="rId39"/>
    <p:sldId id="397" r:id="rId40"/>
    <p:sldId id="398" r:id="rId41"/>
    <p:sldId id="399" r:id="rId42"/>
    <p:sldId id="402" r:id="rId43"/>
    <p:sldId id="451" r:id="rId44"/>
    <p:sldId id="452" r:id="rId45"/>
    <p:sldId id="403" r:id="rId46"/>
    <p:sldId id="404" r:id="rId47"/>
    <p:sldId id="405" r:id="rId48"/>
    <p:sldId id="453" r:id="rId49"/>
    <p:sldId id="454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4" r:id="rId65"/>
    <p:sldId id="455" r:id="rId66"/>
    <p:sldId id="456" r:id="rId67"/>
    <p:sldId id="425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1" autoAdjust="0"/>
    <p:restoredTop sz="78046" autoAdjust="0"/>
  </p:normalViewPr>
  <p:slideViewPr>
    <p:cSldViewPr>
      <p:cViewPr varScale="1">
        <p:scale>
          <a:sx n="103" d="100"/>
          <a:sy n="103" d="100"/>
        </p:scale>
        <p:origin x="1770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4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7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11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83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 the sum of each of the circled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gives Y = !AB + AB.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called the sum-of-products canonical form of a function because it is the sum (OR) of products (ANDs forming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sum-of-products canonical form can also be written in sigma notation using the summation symbol, 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sum-of-products form does not necessarily generate the simplest equation.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next slide we show how to write the same function using fewer terms.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0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13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row of a truth table corresponds to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FALSE for that row.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product-of-sums canonical form can also be written in pi notation using the product symbol, Π.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35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14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71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15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16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22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17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18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 algebra is based on a set of axioms that we assume are correct.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 smtClean="0"/>
              <a:t>Axioms and theorems we use to </a:t>
            </a:r>
            <a:r>
              <a:rPr lang="en-US" b="1" dirty="0" smtClean="0"/>
              <a:t>simplify</a:t>
            </a:r>
            <a:r>
              <a:rPr lang="en-US" dirty="0" smtClean="0"/>
              <a:t> Boolean equations. 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xpression built from truth table does not necessarily lead to the simplest set of logic gates.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Axioms and theorems of Boolean algebra obey the principle of duality.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32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19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table states the axioms of Boolean algebra.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five axioms and their duals define Boolean variables and the meanings of NOT, AND, and OR.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18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20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identity theorem, T1, states that for any Boolean variable B, B AND 1 = B.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dual states that B OR 0 = B.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digital electronics, a circuit is a network that processes discrete-valued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variables.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circuit can be viewed as a black box, shown in Figure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one or more discrete-valued input terminals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one or more discrete-valued output terminals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a functional specification describing the relationship between inputs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outputs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a timing specification describing the delay between inputs changing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outputs responding.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78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21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41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22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null element theorem, T2, says that B AND 0 is always equal to 0. Therefore, 0 is called the null element for the AND operation, because it nullifies the effect of any other input.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dual states that B OR 1 is always equal to 1. Hence, 1 is the null element for the OR operation.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11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23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Idempotency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T3, says that a variable AND itself is equal to just itself.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Likewise, a variable OR itself is equal to itself.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93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25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6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26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Involution, T4, is a fancy way of saying that complementing a variable twice results in the original variable.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51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27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digital electronics, two wrongs make a right.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64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28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complement theorem states that a variable AND its complement is 0 (because one of them has to be 0).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by duality, a variable OR its complement is 1 (because one of them has to be 1).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74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29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7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07401-3CDF-4CAC-B507-A65556E6B569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Peering inside the black box, circuits are composed of nodes and elements. </a:t>
            </a:r>
          </a:p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element is itself a circuit with inputs, outputs, and a specification. </a:t>
            </a:r>
            <a:endParaRPr lang="sk-SK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node is a wire, whose voltage conveys a discrete-valued variable.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Nodes are classified as input, output, or internal. </a:t>
            </a:r>
            <a:endParaRPr lang="sk-SK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 receive values</a:t>
            </a:r>
            <a:r>
              <a:rPr lang="sk-SK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external world. </a:t>
            </a:r>
            <a:endParaRPr lang="sk-SK" sz="1200" i="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Outputs deliver values to the external world.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Wires that are not inputs or outputs are called internal nodes.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30969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32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67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33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4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3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35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84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36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Morgan’s Theorem, T12, is a particularly powerful tool in digital design.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theorem explains that the complement of the product of all the terms is equal to the sum of the complement of each term.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Likewise, the complement of the sum of all the terms is equal to the product of the complement of each term.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50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37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inversion circle is called a bubble.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underlying rules for bubble pushing are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Pushing bubbles backward (from the output) or forward (from the inputs) changes the body of the gate from AND to OR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vice versa.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Pushing a bubble from the output back to the inputs puts bubbles on all gate inputs.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Pushing bubbles on all gate inputs forward toward the output puts a bubble on the output.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72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38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41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39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5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40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circuits are classified as combinational or sequential.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combinational circuit’s outputs depend only on the current values of the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inputs; 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example, a logic gate is a combinational circuit.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sequential circuit’s outputs depend on both current and previous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of the inputs; in other words, it depends on the input sequence.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functional specification of a combinational circuit expresses the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 values in terms of the current input values.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timing specification of a combinational circuit consists of lower and upper bounds on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delay from input to output.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228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41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42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699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08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44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00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45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drawing schematics in a consistent fashion, we make them easier to read and debug. We will generally obey the following guidelines: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Inputs are on the left (or top) side of a schematic.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Outputs are on the right (or bottom) side of a schematic.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Whenever possible, gates should flow from left to right.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Straight wires are better to use than wires with multiple corners (jagged wires waste mental effort following the wire rather than thinking of what the circuit does).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Wires always connect at a T junction.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A dot where wires cross indicates a connection between the wires.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Wires crossing without a dot make no connection.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6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46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1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47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823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48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13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49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2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50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rules of combinational composition tell us how we can build a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combinational circuit from smaller combinational circuit elements.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circuit is combinational if it consists of interconnected circuit elements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that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Every circuit element is itself combinational.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Every node of the circuit is either designated as an input to the circuit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connects to exactly one output terminal of a circuit element.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The circuit contains no cyclic paths: every path through the circuit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visits each circuit node at most once.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42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51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that if A3 is asserted in the priority circuit, the outputs don’t care what the other inputs are.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symbol X to describe inputs that the output doesn’t care about.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09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52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 algebra is limited to 0’s and 1’s.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real circuits can also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illegal and floating values, represented symbolically by X 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symbol X indicates that the circuit node has an unknown or illegal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commonly happens if it is being driven to both 0 and 1 at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time.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shows a case where node Y is driven both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and LOW.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situation, called contention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actual voltage on a node with contention may be somewhere between 0 and VDD, depending on the relative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 of the gates driving HIGH and LOW. It is often, but not always,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forbidden zone.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Contention also can cause large amounts of power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flow between the fighting gates, resulting in the circuit getting hot and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possibly damaged.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86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53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symbol Z indicates that a node is being driven neither HIGH nor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node is said to be floating, high impedance, or high Z.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floating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does not always mean there is an error in the circuit, so long as some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circuit element does drive the node to a valid logic level when the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of the node is relevant to circuit operation.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tristate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buffer, shown in Figure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three possible output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states: HIGH (1), LOW (0), and floating (Z).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tristate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 has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input A, output Y, and enable 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enable is TRUE, the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tristate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buffer acts as a simple buffer, transferring the input value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output. When the enable is FALSE, the output is allowed to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float (Z).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723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54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689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55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Karnaugh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maps (K-maps) are a graphical method for simplifying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Boolean equations.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K-maps work well for problems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up to four variables.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square in the K-map corresponds to a row in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truth table and contains the value of the output Y for that row.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457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56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square, or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differs from an adjacent square by a change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single variable.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 that adjacent squares share all the same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literals except one, which appears in true form in one square and in complementary form in the other.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K-map also “wraps around.”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squares on the far right are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effectively adjacent to the squares on the far left, in that they differ only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one variable, A.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22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57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069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41DDF-0851-4BDB-816F-D3AD7BFBDC35}" type="slidenum">
              <a:rPr lang="en-US"/>
              <a:pPr/>
              <a:t>58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04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59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8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60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0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7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rules of combinational composition tell us how we can build a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combinational circuit from smaller combinational circuit elements.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circuit is combinational if it consists of interconnected circuit elements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that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Every circuit element is itself combinational.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Every node of the circuit is either designated as an input to the circuit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connects to exactly one output terminal of a circuit element.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▶ The circuit contains no cyclic paths: every path through the circuit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visits each circuit node at most once.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4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61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7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62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30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63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067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73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64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66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3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67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Combinational logic is often grouped into larger building blocks to build more complex systems. </a:t>
            </a:r>
          </a:p>
          <a:p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application of the principle of abstraction, hiding the unnecessary gate-level details to emphasize the function of the building block. 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lesson introduces two more commonly used building blocks: multiplexers and decoders.</a:t>
            </a:r>
            <a:br>
              <a:rPr lang="en-US" sz="1200" i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45525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68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Multiplexers are among the most commonly used combinational circuits.</a:t>
            </a:r>
          </a:p>
          <a:p>
            <a:r>
              <a:rPr lang="en-US" noProof="0" dirty="0" smtClean="0"/>
              <a:t>They choose an output from among several possible inputs based on the value of a select signal. </a:t>
            </a:r>
          </a:p>
          <a:p>
            <a:r>
              <a:rPr lang="en-US" noProof="0" dirty="0" smtClean="0"/>
              <a:t>A multiplexer is sometimes affectionately called a mux.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400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69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Shorting together the outputs of multiple gates technically violates the rules for combinational circuits.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because exactly one of the outputs is driven at any time, this exception is allowed.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4682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70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Multiplexers can be used as lookup tables to perform logic functions.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24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8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Viewing a circuit as a black box with a well-defined interface and function is an application of abstraction and modularity.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the circuit out of smaller circuit elements is an application of hierarchy.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rules of combinational composition are an application of discipline.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functional specification of a combinational circuit is usually expressed as a truth table or a Boolean equation.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868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71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little cleverness, we can cut the multiplexer size in half, using only a 2^(N–1)-input multiplexer to perform any N-input logic function.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strategy is to provide one of the literals, as well as 0’s and 1’s, to the multiplexer data inputs.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95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72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decoder has N inputs and 2^N outputs.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asserts exactly one of its outputs depending on the input combination.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outputs are called one-hot, because exactly one is “hot” (HIGH) at a given time.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451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73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902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74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Decoders can be combined with OR gates to build logic functions.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each output of a decoder represents a single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function is built as the OR of all the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function.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concept will be applied to the building of Read Only Memories (ROMs).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13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75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output takes time to change in response to an input change.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89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76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Combinational logic is characterized by its propagation delay and contamination delay.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propagation delay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maximum time from when an input changes until the output or outputs reach their final value.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contamination delay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tcd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minimum time from when an input changes until any output starts to change its value.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405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77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516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78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 with the factors already listed, propagation and contamination delays are also determined by the path a signal takes from input to output.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critical path, shown in blue, is the path from input A or B to output Y.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longest, and therefore the slowest, path, because the input travels through three gates to the output.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path is critical because it limits the speed at which the circuit operates. </a:t>
            </a:r>
          </a:p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short path through the circuit, shown in gray, is from input D to output Y.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shortest, and therefore the fastest, path through the circuit, because the input travels through only a single gate to the output.</a:t>
            </a:r>
          </a:p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propagation delay of a combinational circuit is the sum of the propagation delays through each element on the critical path.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contamination delay is the sum of the contamination delays through each element on the short path. 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428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79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far we have discussed the case where a single input transition causes a single output transition.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is possible that a single input transition can cause multiple output transitions.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called glitches or hazards.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81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80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9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complement of a variable A is its inverse !A.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variable or its complement is called a literal.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A the true form of the variable and !A the complementary form; “true form” does not mean that A is TRUE, but merely that A does not have a line over it.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AND of one or more literals is called a product or an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implicant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product involving all of the inputs to the function.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sum involving all of the inputs to the function.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648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81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70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82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eliminate the glitch by adding redundant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implicants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K-map to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these boundaries. </a:t>
            </a:r>
            <a:endParaRPr lang="sk-SK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of course comes at the cost of extra</a:t>
            </a:r>
            <a:r>
              <a:rPr lang="sk-SK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hardware.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10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truth table of N inputs contains 2^N rows, one for each possible value of the inputs.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row in a truth table is associated with a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minterm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is TRUE for that row.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829909" y="2924559"/>
            <a:ext cx="6306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Combinational Logic Design</a:t>
            </a:r>
            <a:endParaRPr lang="en-US" sz="36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3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9.emf"/><Relationship Id="rId4" Type="http://schemas.openxmlformats.org/officeDocument/2006/relationships/tags" Target="../tags/tag38.xml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4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4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0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54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wmf"/><Relationship Id="rId5" Type="http://schemas.openxmlformats.org/officeDocument/2006/relationships/tags" Target="../tags/tag56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55.xml"/><Relationship Id="rId9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notesSlide" Target="../notesSlides/notesSlide16.xml"/><Relationship Id="rId2" Type="http://schemas.openxmlformats.org/officeDocument/2006/relationships/tags" Target="../tags/tag5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3.v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7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7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6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tags" Target="../tags/tag8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88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87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23.wmf"/><Relationship Id="rId4" Type="http://schemas.openxmlformats.org/officeDocument/2006/relationships/tags" Target="../tags/tag97.xml"/><Relationship Id="rId9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notesSlide" Target="../notesSlides/notesSlide3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6.wmf"/><Relationship Id="rId2" Type="http://schemas.openxmlformats.org/officeDocument/2006/relationships/tags" Target="../tags/tag109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19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image" Target="../media/image25.wmf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20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29.wmf"/><Relationship Id="rId2" Type="http://schemas.openxmlformats.org/officeDocument/2006/relationships/tags" Target="../tags/tag12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tags" Target="../tags/tag125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24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31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36.wmf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oleObject" Target="../embeddings/oleObject32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137.xml"/><Relationship Id="rId11" Type="http://schemas.openxmlformats.org/officeDocument/2006/relationships/notesSlide" Target="../notesSlides/notesSlide44.xml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7.wmf"/><Relationship Id="rId2" Type="http://schemas.openxmlformats.org/officeDocument/2006/relationships/tags" Target="../tags/tag14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146.xml"/><Relationship Id="rId9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148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wmf"/><Relationship Id="rId4" Type="http://schemas.openxmlformats.org/officeDocument/2006/relationships/tags" Target="../tags/tag149.xml"/><Relationship Id="rId9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tags" Target="../tags/tag151.xml"/><Relationship Id="rId7" Type="http://schemas.openxmlformats.org/officeDocument/2006/relationships/image" Target="../media/image41.wmf"/><Relationship Id="rId2" Type="http://schemas.openxmlformats.org/officeDocument/2006/relationships/tags" Target="../tags/tag15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8.bin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tags" Target="../tags/tag153.xml"/><Relationship Id="rId7" Type="http://schemas.openxmlformats.org/officeDocument/2006/relationships/image" Target="../media/image41.wmf"/><Relationship Id="rId2" Type="http://schemas.openxmlformats.org/officeDocument/2006/relationships/tags" Target="../tags/tag15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0.bin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image" Target="../media/image44.wmf"/><Relationship Id="rId2" Type="http://schemas.openxmlformats.org/officeDocument/2006/relationships/tags" Target="../tags/tag15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45.wmf"/><Relationship Id="rId2" Type="http://schemas.openxmlformats.org/officeDocument/2006/relationships/tags" Target="../tags/tag15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3.bin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6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4.bin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tags" Target="../tags/tag161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60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5.xml"/><Relationship Id="rId3" Type="http://schemas.openxmlformats.org/officeDocument/2006/relationships/tags" Target="../tags/tag1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wmf"/><Relationship Id="rId2" Type="http://schemas.openxmlformats.org/officeDocument/2006/relationships/tags" Target="../tags/tag16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167.xml"/><Relationship Id="rId11" Type="http://schemas.openxmlformats.org/officeDocument/2006/relationships/oleObject" Target="../embeddings/oleObject47.bin"/><Relationship Id="rId5" Type="http://schemas.openxmlformats.org/officeDocument/2006/relationships/tags" Target="../tags/tag166.xml"/><Relationship Id="rId10" Type="http://schemas.openxmlformats.org/officeDocument/2006/relationships/image" Target="../media/image48.wmf"/><Relationship Id="rId4" Type="http://schemas.openxmlformats.org/officeDocument/2006/relationships/tags" Target="../tags/tag165.xml"/><Relationship Id="rId9" Type="http://schemas.openxmlformats.org/officeDocument/2006/relationships/oleObject" Target="../embeddings/oleObject4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169.xml"/><Relationship Id="rId7" Type="http://schemas.openxmlformats.org/officeDocument/2006/relationships/image" Target="../media/image50.wmf"/><Relationship Id="rId2" Type="http://schemas.openxmlformats.org/officeDocument/2006/relationships/tags" Target="../tags/tag168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7.xml"/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wmf"/><Relationship Id="rId2" Type="http://schemas.openxmlformats.org/officeDocument/2006/relationships/tags" Target="../tags/tag170.xml"/><Relationship Id="rId1" Type="http://schemas.openxmlformats.org/officeDocument/2006/relationships/vmlDrawing" Target="../drawings/vmlDrawing40.vml"/><Relationship Id="rId6" Type="http://schemas.openxmlformats.org/officeDocument/2006/relationships/tags" Target="../tags/tag174.xml"/><Relationship Id="rId11" Type="http://schemas.openxmlformats.org/officeDocument/2006/relationships/oleObject" Target="../embeddings/oleObject51.bin"/><Relationship Id="rId5" Type="http://schemas.openxmlformats.org/officeDocument/2006/relationships/tags" Target="../tags/tag173.xml"/><Relationship Id="rId10" Type="http://schemas.openxmlformats.org/officeDocument/2006/relationships/image" Target="../media/image50.wmf"/><Relationship Id="rId4" Type="http://schemas.openxmlformats.org/officeDocument/2006/relationships/tags" Target="../tags/tag172.xml"/><Relationship Id="rId9" Type="http://schemas.openxmlformats.org/officeDocument/2006/relationships/oleObject" Target="../embeddings/oleObject5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notesSlide" Target="../notesSlides/notesSlide58.xml"/><Relationship Id="rId5" Type="http://schemas.openxmlformats.org/officeDocument/2006/relationships/tags" Target="../tags/tag17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5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tags" Target="../tags/tag186.xml"/><Relationship Id="rId7" Type="http://schemas.openxmlformats.org/officeDocument/2006/relationships/image" Target="../media/image53.wmf"/><Relationship Id="rId2" Type="http://schemas.openxmlformats.org/officeDocument/2006/relationships/tags" Target="../tags/tag18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tags" Target="../tags/tag188.xml"/><Relationship Id="rId7" Type="http://schemas.openxmlformats.org/officeDocument/2006/relationships/image" Target="../media/image55.wmf"/><Relationship Id="rId2" Type="http://schemas.openxmlformats.org/officeDocument/2006/relationships/tags" Target="../tags/tag18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190.xml"/><Relationship Id="rId7" Type="http://schemas.openxmlformats.org/officeDocument/2006/relationships/image" Target="../media/image56.wmf"/><Relationship Id="rId2" Type="http://schemas.openxmlformats.org/officeDocument/2006/relationships/tags" Target="../tags/tag189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192.xml"/><Relationship Id="rId7" Type="http://schemas.openxmlformats.org/officeDocument/2006/relationships/image" Target="../media/image57.wmf"/><Relationship Id="rId2" Type="http://schemas.openxmlformats.org/officeDocument/2006/relationships/tags" Target="../tags/tag191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8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194.xml"/><Relationship Id="rId7" Type="http://schemas.openxmlformats.org/officeDocument/2006/relationships/image" Target="../media/image57.wmf"/><Relationship Id="rId2" Type="http://schemas.openxmlformats.org/officeDocument/2006/relationships/tags" Target="../tags/tag193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9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196.xml"/><Relationship Id="rId7" Type="http://schemas.openxmlformats.org/officeDocument/2006/relationships/image" Target="../media/image57.wmf"/><Relationship Id="rId2" Type="http://schemas.openxmlformats.org/officeDocument/2006/relationships/tags" Target="../tags/tag195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61.wmf"/><Relationship Id="rId2" Type="http://schemas.openxmlformats.org/officeDocument/2006/relationships/tags" Target="../tags/tag198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201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200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03.xml"/><Relationship Id="rId10" Type="http://schemas.openxmlformats.org/officeDocument/2006/relationships/oleObject" Target="../embeddings/oleObject66.bin"/><Relationship Id="rId4" Type="http://schemas.openxmlformats.org/officeDocument/2006/relationships/tags" Target="../tags/tag202.xml"/><Relationship Id="rId9" Type="http://schemas.openxmlformats.org/officeDocument/2006/relationships/image" Target="../media/image6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7" Type="http://schemas.openxmlformats.org/officeDocument/2006/relationships/image" Target="../media/image64.wmf"/><Relationship Id="rId2" Type="http://schemas.openxmlformats.org/officeDocument/2006/relationships/tags" Target="../tags/tag20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65.wmf"/><Relationship Id="rId2" Type="http://schemas.openxmlformats.org/officeDocument/2006/relationships/tags" Target="../tags/tag20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70.xml"/><Relationship Id="rId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66.wmf"/><Relationship Id="rId2" Type="http://schemas.openxmlformats.org/officeDocument/2006/relationships/tags" Target="../tags/tag20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71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7" Type="http://schemas.openxmlformats.org/officeDocument/2006/relationships/image" Target="../media/image68.wmf"/><Relationship Id="rId2" Type="http://schemas.openxmlformats.org/officeDocument/2006/relationships/tags" Target="../tags/tag211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1.bin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69.wmf"/><Relationship Id="rId2" Type="http://schemas.openxmlformats.org/officeDocument/2006/relationships/tags" Target="../tags/tag213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7" Type="http://schemas.openxmlformats.org/officeDocument/2006/relationships/image" Target="../media/image70.wmf"/><Relationship Id="rId2" Type="http://schemas.openxmlformats.org/officeDocument/2006/relationships/tags" Target="../tags/tag215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220.xml"/><Relationship Id="rId7" Type="http://schemas.openxmlformats.org/officeDocument/2006/relationships/oleObject" Target="../embeddings/oleObject74.bin"/><Relationship Id="rId2" Type="http://schemas.openxmlformats.org/officeDocument/2006/relationships/tags" Target="../tags/tag219.xml"/><Relationship Id="rId1" Type="http://schemas.openxmlformats.org/officeDocument/2006/relationships/vmlDrawing" Target="../drawings/vmlDrawing56.v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4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tags" Target="../tags/tag225.xml"/><Relationship Id="rId7" Type="http://schemas.openxmlformats.org/officeDocument/2006/relationships/oleObject" Target="../embeddings/oleObject75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57.vml"/><Relationship Id="rId6" Type="http://schemas.openxmlformats.org/officeDocument/2006/relationships/notesSlide" Target="../notesSlides/notesSlide7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tags" Target="../tags/tag229.xml"/><Relationship Id="rId7" Type="http://schemas.openxmlformats.org/officeDocument/2006/relationships/oleObject" Target="../embeddings/oleObject77.bin"/><Relationship Id="rId2" Type="http://schemas.openxmlformats.org/officeDocument/2006/relationships/tags" Target="../tags/tag228.xml"/><Relationship Id="rId1" Type="http://schemas.openxmlformats.org/officeDocument/2006/relationships/vmlDrawing" Target="../drawings/vmlDrawing59.v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5.wmf"/><Relationship Id="rId4" Type="http://schemas.openxmlformats.org/officeDocument/2006/relationships/tags" Target="../tags/tag230.xml"/><Relationship Id="rId9" Type="http://schemas.openxmlformats.org/officeDocument/2006/relationships/oleObject" Target="../embeddings/oleObject7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Computer System Architectures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</a:t>
            </a:r>
            <a:r>
              <a:rPr lang="sk-SK" sz="4400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2769513"/>
            <a:ext cx="5562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Based on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Digital Design and Computer Architecture</a:t>
            </a:r>
            <a:r>
              <a:rPr lang="en-US" sz="2400" b="1" dirty="0" smtClean="0"/>
              <a:t>,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Edition</a:t>
            </a:r>
            <a:endParaRPr lang="en-US" sz="2200" dirty="0" smtClean="0"/>
          </a:p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93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622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6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8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Sum-of-Products Form</a:t>
            </a:r>
            <a:endParaRPr lang="en-US"/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AB + AB 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Sum-of-Products (SOP)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equations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SOP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minterm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product (AND)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minterm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TRUE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function 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ORing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Arial" charset="0"/>
              </a:rPr>
              <a:t>minterms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where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output is TRUE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sum (OR) of products (AND terms)</a:t>
            </a: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609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60960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 smtClean="0">
                <a:latin typeface="Times New Roman" pitchFamily="18" charset="0"/>
                <a:cs typeface="Arial" charset="0"/>
              </a:rPr>
              <a:t>(0, 2)</a:t>
            </a:r>
            <a:endParaRPr lang="en-US" sz="24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0" y="617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All Boolean equations can be written in POS form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row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has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Arial" charset="0"/>
              </a:rPr>
              <a:t>maxterm</a:t>
            </a:r>
            <a:endParaRPr lang="en-US" sz="2400" b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A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a sum (OR) of literals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FALSE for that row (and only that row)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Form </a:t>
            </a:r>
            <a:r>
              <a:rPr lang="en-US" sz="2400" dirty="0">
                <a:latin typeface="Times New Roman" pitchFamily="18" charset="0"/>
                <a:cs typeface="Arial" charset="0"/>
              </a:rPr>
              <a:t>function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by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ANDing</a:t>
            </a:r>
            <a:r>
              <a:rPr lang="en-US" sz="2400" dirty="0">
                <a:latin typeface="Times New Roman" pitchFamily="18" charset="0"/>
                <a:cs typeface="Arial" charset="0"/>
              </a:rPr>
              <a:t> the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maxterms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 which the output is FALSE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Product-of-Sums (POS)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18451"/>
              </p:ext>
            </p:extLst>
          </p:nvPr>
        </p:nvGraphicFramePr>
        <p:xfrm>
          <a:off x="1981200" y="4102336"/>
          <a:ext cx="4724400" cy="222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4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4102336"/>
                        <a:ext cx="4724400" cy="222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7373391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7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05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148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924800" cy="4953000"/>
          </a:xfrm>
        </p:spPr>
        <p:txBody>
          <a:bodyPr/>
          <a:lstStyle/>
          <a:p>
            <a:r>
              <a:rPr lang="en-US" dirty="0" smtClean="0"/>
              <a:t>You are going to the cafeteria for lunch</a:t>
            </a:r>
          </a:p>
          <a:p>
            <a:pPr lvl="1"/>
            <a:r>
              <a:rPr lang="en-US" dirty="0" smtClean="0"/>
              <a:t>You won’t eat lunch (E) </a:t>
            </a:r>
          </a:p>
          <a:p>
            <a:pPr lvl="1"/>
            <a:r>
              <a:rPr lang="en-US" dirty="0" smtClean="0"/>
              <a:t>If it’s not open (O) or</a:t>
            </a:r>
          </a:p>
          <a:p>
            <a:pPr lvl="1"/>
            <a:r>
              <a:rPr lang="en-US" dirty="0" smtClean="0"/>
              <a:t>If they only serve corndogs (C)</a:t>
            </a:r>
          </a:p>
          <a:p>
            <a:r>
              <a:rPr lang="en-US" dirty="0" smtClean="0"/>
              <a:t>Write a truth table for determining if you will eat lunch (E).</a:t>
            </a:r>
            <a:endParaRPr lang="en-US" dirty="0"/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58662208"/>
              </p:ext>
            </p:extLst>
          </p:nvPr>
        </p:nvGraphicFramePr>
        <p:xfrm>
          <a:off x="4876800" y="39624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1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05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148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01600"/>
            <a:ext cx="7772400" cy="889000"/>
          </a:xfrm>
        </p:spPr>
        <p:txBody>
          <a:bodyPr/>
          <a:lstStyle/>
          <a:p>
            <a:r>
              <a:rPr lang="en-US" smtClean="0"/>
              <a:t>SOP &amp; POS Form</a:t>
            </a:r>
            <a:endParaRPr lang="en-US"/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24201810"/>
              </p:ext>
            </p:extLst>
          </p:nvPr>
        </p:nvGraphicFramePr>
        <p:xfrm>
          <a:off x="1371600" y="1597025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4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97025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04975000"/>
              </p:ext>
            </p:extLst>
          </p:nvPr>
        </p:nvGraphicFramePr>
        <p:xfrm>
          <a:off x="1371600" y="423545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5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3545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61" name="Rectangle 17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  <a:noFill/>
          <a:ln/>
        </p:spPr>
        <p:txBody>
          <a:bodyPr/>
          <a:lstStyle/>
          <a:p>
            <a:r>
              <a:rPr lang="en-US" sz="2400" dirty="0" smtClean="0"/>
              <a:t>SOP – sum-of-products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POS – product-of-sums</a:t>
            </a:r>
            <a:endParaRPr lang="en-US" sz="2400" dirty="0"/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4000" y="42672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2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447800" y="1600200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23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4876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Π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(0, 1, 3)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81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7628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372475" y="49514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05400" y="2438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  = </a:t>
            </a:r>
            <a:r>
              <a:rPr lang="el-GR" sz="2400" dirty="0" smtClean="0">
                <a:latin typeface="Times New Roman" pitchFamily="18" charset="0"/>
                <a:cs typeface="Arial" charset="0"/>
              </a:rPr>
              <a:t>Σ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(2)</a:t>
            </a:r>
            <a:endParaRPr lang="en-US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34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SOP &amp; POS Form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Axioms and theorems to </a:t>
            </a:r>
            <a:r>
              <a:rPr lang="en-US" b="1" dirty="0" smtClean="0"/>
              <a:t>simplify</a:t>
            </a:r>
            <a:r>
              <a:rPr lang="en-US" dirty="0" smtClean="0"/>
              <a:t> Boolean equations</a:t>
            </a:r>
          </a:p>
          <a:p>
            <a:r>
              <a:rPr lang="en-US" dirty="0" smtClean="0"/>
              <a:t>Like regular algebra, but simpler: variables have only two values (1 or 0)</a:t>
            </a:r>
          </a:p>
          <a:p>
            <a:r>
              <a:rPr lang="en-US" b="1" dirty="0" smtClean="0"/>
              <a:t>Duality</a:t>
            </a:r>
            <a:r>
              <a:rPr lang="en-US" dirty="0" smtClean="0"/>
              <a:t> in axioms and theorems:</a:t>
            </a:r>
          </a:p>
          <a:p>
            <a:pPr lvl="1"/>
            <a:r>
              <a:rPr lang="en-US" sz="2600" dirty="0" smtClean="0"/>
              <a:t>ANDs and ORs, 0’s and 1’s interchanged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Algebra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6" name="Picture 8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733800"/>
            <a:ext cx="6629400" cy="229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174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Axioms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01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Boolean Equations</a:t>
            </a:r>
          </a:p>
          <a:p>
            <a:r>
              <a:rPr lang="en-US" b="1" dirty="0" smtClean="0"/>
              <a:t>Boolean Algebra</a:t>
            </a:r>
          </a:p>
          <a:p>
            <a:r>
              <a:rPr lang="en-US" b="1" dirty="0" smtClean="0"/>
              <a:t>From Logic to Gates</a:t>
            </a:r>
          </a:p>
          <a:p>
            <a:r>
              <a:rPr lang="en-US" b="1" dirty="0" smtClean="0"/>
              <a:t>Multilevel Combinational Logic</a:t>
            </a:r>
          </a:p>
          <a:p>
            <a:r>
              <a:rPr lang="en-US" b="1" dirty="0" smtClean="0"/>
              <a:t>X’s and Z’s, Oh My</a:t>
            </a:r>
          </a:p>
          <a:p>
            <a:r>
              <a:rPr lang="en-US" b="1" dirty="0" err="1" smtClean="0"/>
              <a:t>Karnaugh</a:t>
            </a:r>
            <a:r>
              <a:rPr lang="en-US" b="1" dirty="0" smtClean="0"/>
              <a:t> Maps</a:t>
            </a:r>
          </a:p>
          <a:p>
            <a:r>
              <a:rPr lang="en-US" b="1" dirty="0" smtClean="0"/>
              <a:t>Combinational Building Blocks</a:t>
            </a:r>
          </a:p>
          <a:p>
            <a:r>
              <a:rPr lang="en-US" b="1" dirty="0" smtClean="0"/>
              <a:t>Timing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2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1430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8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T1: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2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T2: Null Element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6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0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T4: Identity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4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T5: Complement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A logic circuit is composed of:</a:t>
            </a:r>
          </a:p>
          <a:p>
            <a:r>
              <a:rPr lang="en-US" sz="2400" dirty="0" smtClean="0"/>
              <a:t>Inputs</a:t>
            </a:r>
          </a:p>
          <a:p>
            <a:r>
              <a:rPr lang="en-US" sz="2400" dirty="0" smtClean="0"/>
              <a:t>Outputs</a:t>
            </a:r>
          </a:p>
          <a:p>
            <a:r>
              <a:rPr lang="en-US" sz="2400" dirty="0" smtClean="0"/>
              <a:t>Functional specification</a:t>
            </a:r>
          </a:p>
          <a:p>
            <a:r>
              <a:rPr lang="en-US" sz="2400" dirty="0" smtClean="0"/>
              <a:t>Timing specification</a:t>
            </a:r>
            <a:endParaRPr lang="en-US" sz="2400" dirty="0"/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2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221" name="Picture 5"/>
          <p:cNvPicPr>
            <a:picLocks noGrp="1" noChangeAspect="1" noChangeArrowheads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6930" y="1371600"/>
            <a:ext cx="7922270" cy="2743200"/>
          </a:xfrm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92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501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8305800" cy="3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17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2008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dirty="0" smtClean="0"/>
              <a:t>)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(1)		T5’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B</a:t>
            </a:r>
            <a:r>
              <a:rPr lang="en-US" dirty="0" smtClean="0"/>
              <a:t>		T1</a:t>
            </a:r>
            <a:endParaRPr lang="en-US" dirty="0"/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24200" y="1798637"/>
            <a:ext cx="228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40823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1: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62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ABC)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9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Y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i="1" dirty="0" smtClean="0">
                <a:solidFill>
                  <a:schemeClr val="accent2"/>
                </a:solidFill>
              </a:rPr>
              <a:t>AB</a:t>
            </a:r>
            <a:r>
              <a:rPr lang="en-US" dirty="0" smtClean="0">
                <a:solidFill>
                  <a:schemeClr val="accent2"/>
                </a:solidFill>
              </a:rPr>
              <a:t> + </a:t>
            </a:r>
            <a:r>
              <a:rPr lang="en-US" i="1" dirty="0" smtClean="0">
                <a:solidFill>
                  <a:schemeClr val="accent2"/>
                </a:solidFill>
              </a:rPr>
              <a:t>ABC)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AB(</a:t>
            </a:r>
            <a:r>
              <a:rPr lang="en-US" dirty="0" smtClean="0"/>
              <a:t>1 + </a:t>
            </a:r>
            <a:r>
              <a:rPr lang="en-US" i="1" dirty="0" smtClean="0"/>
              <a:t>C</a:t>
            </a:r>
            <a:r>
              <a:rPr lang="en-US" dirty="0" smtClean="0"/>
              <a:t>))		T8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(1))			T2’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AB</a:t>
            </a:r>
            <a:r>
              <a:rPr lang="en-US" dirty="0" smtClean="0"/>
              <a:t>)			T1</a:t>
            </a:r>
          </a:p>
          <a:p>
            <a:pPr>
              <a:buFontTx/>
              <a:buNone/>
            </a:pPr>
            <a:r>
              <a:rPr lang="en-US" dirty="0" smtClean="0"/>
              <a:t>	   = (</a:t>
            </a:r>
            <a:r>
              <a:rPr lang="en-US" i="1" dirty="0" smtClean="0"/>
              <a:t>AA</a:t>
            </a:r>
            <a:r>
              <a:rPr lang="en-US" dirty="0" smtClean="0"/>
              <a:t>)</a:t>
            </a:r>
            <a:r>
              <a:rPr lang="en-US" i="1" dirty="0" smtClean="0"/>
              <a:t>B	</a:t>
            </a:r>
            <a:r>
              <a:rPr lang="en-US" dirty="0" smtClean="0"/>
              <a:t>		T7</a:t>
            </a:r>
          </a:p>
          <a:p>
            <a:pPr>
              <a:buFontTx/>
              <a:buNone/>
            </a:pPr>
            <a:r>
              <a:rPr lang="en-US" dirty="0" smtClean="0"/>
              <a:t>       = </a:t>
            </a:r>
            <a:r>
              <a:rPr lang="en-US" i="1" dirty="0" smtClean="0"/>
              <a:t>AB</a:t>
            </a:r>
            <a:r>
              <a:rPr lang="en-US" dirty="0" smtClean="0"/>
              <a:t>				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2: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Simplifying 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33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+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 smtClean="0"/>
              <a:t>   </a:t>
            </a:r>
            <a:r>
              <a:rPr lang="en-US" i="1" dirty="0" smtClean="0"/>
              <a:t>B</a:t>
            </a:r>
            <a:endParaRPr lang="en-US" i="1" dirty="0"/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4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5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29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242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576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050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Theorem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  <a:noFill/>
          <a:ln/>
        </p:spPr>
        <p:txBody>
          <a:bodyPr/>
          <a:lstStyle/>
          <a:p>
            <a:r>
              <a:rPr lang="en-US" b="1" dirty="0" smtClean="0"/>
              <a:t>Backward: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bubbles to inputs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 smtClean="0"/>
          </a:p>
          <a:p>
            <a:r>
              <a:rPr lang="en-US" b="1" dirty="0" smtClean="0"/>
              <a:t>Forward:</a:t>
            </a:r>
          </a:p>
          <a:p>
            <a:pPr lvl="1"/>
            <a:r>
              <a:rPr lang="en-US" sz="2000" dirty="0" smtClean="0"/>
              <a:t>Body changes</a:t>
            </a:r>
          </a:p>
          <a:p>
            <a:pPr lvl="1"/>
            <a:r>
              <a:rPr lang="en-US" sz="2000" dirty="0" smtClean="0"/>
              <a:t>Adds bubble to output</a:t>
            </a:r>
            <a:endParaRPr lang="en-US" sz="2000" dirty="0"/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9970975"/>
              </p:ext>
            </p:extLst>
          </p:nvPr>
        </p:nvGraphicFramePr>
        <p:xfrm>
          <a:off x="2209800" y="24384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8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9020293"/>
              </p:ext>
            </p:extLst>
          </p:nvPr>
        </p:nvGraphicFramePr>
        <p:xfrm>
          <a:off x="2209800" y="50292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9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0292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7210589"/>
              </p:ext>
            </p:extLst>
          </p:nvPr>
        </p:nvGraphicFramePr>
        <p:xfrm>
          <a:off x="2438400" y="25146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1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46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85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4802386"/>
              </p:ext>
            </p:extLst>
          </p:nvPr>
        </p:nvGraphicFramePr>
        <p:xfrm>
          <a:off x="2438400" y="25542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45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542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81400" y="51054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90600" y="1219200"/>
            <a:ext cx="7620000" cy="4953000"/>
          </a:xfrm>
        </p:spPr>
        <p:txBody>
          <a:bodyPr/>
          <a:lstStyle/>
          <a:p>
            <a:r>
              <a:rPr lang="en-US" dirty="0" smtClean="0"/>
              <a:t>Nodes</a:t>
            </a:r>
          </a:p>
          <a:p>
            <a:pPr lvl="1"/>
            <a:r>
              <a:rPr lang="en-US" sz="2400" dirty="0" smtClean="0"/>
              <a:t>Inputs: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, </a:t>
            </a:r>
            <a:r>
              <a:rPr lang="en-US" sz="2400" i="1" dirty="0" smtClean="0"/>
              <a:t>C</a:t>
            </a:r>
          </a:p>
          <a:p>
            <a:pPr lvl="1"/>
            <a:r>
              <a:rPr lang="en-US" sz="2400" dirty="0" smtClean="0"/>
              <a:t>Outputs: </a:t>
            </a:r>
            <a:r>
              <a:rPr lang="en-US" sz="2400" i="1" dirty="0" smtClean="0"/>
              <a:t>Y</a:t>
            </a:r>
            <a:r>
              <a:rPr lang="en-US" sz="2400" dirty="0" smtClean="0"/>
              <a:t>, </a:t>
            </a:r>
            <a:r>
              <a:rPr lang="en-US" sz="2400" i="1" dirty="0" smtClean="0"/>
              <a:t>Z</a:t>
            </a:r>
          </a:p>
          <a:p>
            <a:pPr lvl="1"/>
            <a:r>
              <a:rPr lang="en-US" sz="2400" dirty="0" smtClean="0"/>
              <a:t>Internal: n1</a:t>
            </a:r>
          </a:p>
          <a:p>
            <a:r>
              <a:rPr lang="en-US" dirty="0" smtClean="0"/>
              <a:t>Circuit elements</a:t>
            </a:r>
          </a:p>
          <a:p>
            <a:pPr lvl="1"/>
            <a:r>
              <a:rPr lang="en-US" sz="2400" dirty="0" smtClean="0"/>
              <a:t>E1, E2, E3</a:t>
            </a:r>
          </a:p>
          <a:p>
            <a:pPr lvl="1"/>
            <a:r>
              <a:rPr lang="en-US" sz="2400" dirty="0" smtClean="0"/>
              <a:t>Each a circuit</a:t>
            </a:r>
            <a:endParaRPr lang="en-US" sz="2400" dirty="0"/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2572"/>
              </p:ext>
            </p:extLst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5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18751"/>
              </p:ext>
            </p:ext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9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Begin at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output, then work </a:t>
            </a:r>
            <a:r>
              <a:rPr lang="en-US" sz="3200" dirty="0">
                <a:latin typeface="Times New Roman" pitchFamily="18" charset="0"/>
                <a:cs typeface="Arial" charset="0"/>
              </a:rPr>
              <a:t>toward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inputs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Push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final </a:t>
            </a:r>
            <a:r>
              <a:rPr lang="en-US" sz="3200" dirty="0">
                <a:latin typeface="Times New Roman" pitchFamily="18" charset="0"/>
                <a:cs typeface="Arial" charset="0"/>
              </a:rPr>
              <a:t>output back </a:t>
            </a: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Draw gates </a:t>
            </a:r>
            <a:r>
              <a:rPr lang="en-US" sz="3200" dirty="0">
                <a:latin typeface="Times New Roman" pitchFamily="18" charset="0"/>
                <a:cs typeface="Arial" charset="0"/>
              </a:rPr>
              <a:t>in a form so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bubbles cancel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3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656623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5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2462790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8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0276161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2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Bubble Pushing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112543" y="5257800"/>
            <a:ext cx="1524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ĺžnik 4"/>
          <p:cNvSpPr/>
          <p:nvPr/>
        </p:nvSpPr>
        <p:spPr>
          <a:xfrm>
            <a:off x="5264943" y="5295900"/>
            <a:ext cx="542924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Rovná spojnica 3"/>
          <p:cNvCxnSpPr>
            <a:stCxn id="2" idx="1"/>
            <a:endCxn id="5" idx="3"/>
          </p:cNvCxnSpPr>
          <p:nvPr/>
        </p:nvCxnSpPr>
        <p:spPr>
          <a:xfrm>
            <a:off x="5112543" y="5372100"/>
            <a:ext cx="69532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 smtClean="0"/>
              <a:t>Two-level logic: ANDs followed by ORs</a:t>
            </a:r>
          </a:p>
          <a:p>
            <a:r>
              <a:rPr lang="en-US" sz="2400" dirty="0" smtClean="0"/>
              <a:t>Example: </a:t>
            </a:r>
            <a:r>
              <a:rPr lang="en-US" sz="2400" i="1" dirty="0" smtClean="0"/>
              <a:t>Y</a:t>
            </a:r>
            <a:r>
              <a:rPr lang="en-US" sz="2400" dirty="0" smtClean="0"/>
              <a:t> =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r>
              <a:rPr lang="en-US" sz="2400" dirty="0" smtClean="0"/>
              <a:t> + </a:t>
            </a:r>
            <a:r>
              <a:rPr lang="en-US" sz="2400" i="1" dirty="0" smtClean="0"/>
              <a:t>ABC</a:t>
            </a:r>
            <a:endParaRPr lang="en-US" sz="2400" i="1" dirty="0"/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83217646"/>
              </p:ext>
            </p:extLst>
          </p:nvPr>
        </p:nvGraphicFramePr>
        <p:xfrm>
          <a:off x="1981200" y="2209800"/>
          <a:ext cx="63246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89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632460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048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819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76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From Logic to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Inputs on the left (or top)</a:t>
            </a:r>
          </a:p>
          <a:p>
            <a:r>
              <a:rPr lang="en-US" dirty="0" smtClean="0"/>
              <a:t>Outputs on right (or bottom)</a:t>
            </a:r>
          </a:p>
          <a:p>
            <a:r>
              <a:rPr lang="en-US" dirty="0" smtClean="0"/>
              <a:t>Gates flow from left to right</a:t>
            </a:r>
          </a:p>
          <a:p>
            <a:r>
              <a:rPr lang="en-US" dirty="0" smtClean="0"/>
              <a:t>Straight wires are best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Schematics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Wires always connect at a T junction</a:t>
            </a:r>
          </a:p>
          <a:p>
            <a:r>
              <a:rPr lang="en-US" dirty="0" smtClean="0"/>
              <a:t>A dot where wires cross indicates a connection between the wires</a:t>
            </a:r>
          </a:p>
          <a:p>
            <a:r>
              <a:rPr lang="en-US" dirty="0" smtClean="0"/>
              <a:t>Wires crossing </a:t>
            </a:r>
            <a:r>
              <a:rPr lang="en-US" i="1" dirty="0" smtClean="0"/>
              <a:t>without</a:t>
            </a:r>
            <a:r>
              <a:rPr lang="en-US" dirty="0" smtClean="0"/>
              <a:t> a dot make no connection</a:t>
            </a:r>
            <a:endParaRPr lang="en-US" dirty="0"/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47078797"/>
              </p:ext>
            </p:extLst>
          </p:nvPr>
        </p:nvGraphicFramePr>
        <p:xfrm>
          <a:off x="1136754" y="37750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2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7750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Circuit Schematic Rules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77928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8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9645438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9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012211"/>
              </p:ext>
            </p:extLst>
          </p:nvPr>
        </p:nvGraphicFramePr>
        <p:xfrm>
          <a:off x="4648200" y="13716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2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716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8466213"/>
              </p:ext>
            </p:extLst>
          </p:nvPr>
        </p:nvGraphicFramePr>
        <p:xfrm>
          <a:off x="1524000" y="36195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73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195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914400" y="1219200"/>
            <a:ext cx="73152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Example: Priority Circuit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Output asserted</a:t>
            </a:r>
          </a:p>
          <a:p>
            <a:pPr>
              <a:buFontTx/>
              <a:buNone/>
            </a:pPr>
            <a:r>
              <a:rPr lang="en-US" sz="2400" dirty="0" smtClean="0"/>
              <a:t>	corresponding to</a:t>
            </a:r>
          </a:p>
          <a:p>
            <a:pPr>
              <a:buFontTx/>
              <a:buNone/>
            </a:pPr>
            <a:r>
              <a:rPr lang="en-US" sz="2400" dirty="0" smtClean="0"/>
              <a:t>	most significant</a:t>
            </a:r>
          </a:p>
          <a:p>
            <a:pPr>
              <a:buFontTx/>
              <a:buNone/>
            </a:pPr>
            <a:r>
              <a:rPr lang="en-US" sz="2400" dirty="0" smtClean="0"/>
              <a:t>	TRUE input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Multiple-Output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7620000" cy="4953000"/>
          </a:xfrm>
        </p:spPr>
        <p:txBody>
          <a:bodyPr/>
          <a:lstStyle/>
          <a:p>
            <a:r>
              <a:rPr lang="en-US" b="1" dirty="0" smtClean="0"/>
              <a:t>Combinational Logic</a:t>
            </a:r>
          </a:p>
          <a:p>
            <a:pPr lvl="1"/>
            <a:r>
              <a:rPr lang="en-US" sz="2400" dirty="0" err="1" smtClean="0"/>
              <a:t>Memoryless</a:t>
            </a:r>
            <a:endParaRPr lang="en-US" sz="2400" dirty="0" smtClean="0"/>
          </a:p>
          <a:p>
            <a:pPr lvl="1"/>
            <a:r>
              <a:rPr lang="en-US" sz="2400" dirty="0" smtClean="0"/>
              <a:t>Outputs determined by current values of inputs</a:t>
            </a:r>
          </a:p>
          <a:p>
            <a:r>
              <a:rPr lang="en-US" b="1" dirty="0" smtClean="0"/>
              <a:t>Sequential Logic</a:t>
            </a:r>
          </a:p>
          <a:p>
            <a:pPr lvl="1"/>
            <a:r>
              <a:rPr lang="en-US" sz="2400" dirty="0" smtClean="0"/>
              <a:t>Has memory</a:t>
            </a:r>
          </a:p>
          <a:p>
            <a:pPr lvl="1"/>
            <a:r>
              <a:rPr lang="en-US" sz="2400" dirty="0" smtClean="0"/>
              <a:t>Outputs determined by previous and current values of inputs</a:t>
            </a:r>
            <a:endParaRPr lang="en-US" sz="2400" dirty="0"/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54024568"/>
              </p:ext>
            </p:extLst>
          </p:nvPr>
        </p:nvGraphicFramePr>
        <p:xfrm>
          <a:off x="2461419" y="4495800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9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495800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Types of Logic Circuits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4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5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Priority Circuit Hardware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8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9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1295400" y="12192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Contention: circuit tries to drive output to 1 </a:t>
            </a:r>
            <a:r>
              <a:rPr lang="en-US" sz="2400" b="1" dirty="0" smtClean="0"/>
              <a:t>and</a:t>
            </a:r>
            <a:r>
              <a:rPr lang="en-US" sz="2400" dirty="0" smtClean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Contention usually indicates a </a:t>
            </a:r>
            <a:r>
              <a:rPr lang="en-US" sz="2000" b="1" dirty="0" smtClean="0"/>
              <a:t>bug</a:t>
            </a:r>
            <a:r>
              <a:rPr lang="en-US" sz="16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/>
              <a:t>X is used for “don’t care” and contention </a:t>
            </a:r>
            <a:r>
              <a:rPr lang="en-US" sz="2000" dirty="0" smtClean="0"/>
              <a:t>- look at the context to tell them apart</a:t>
            </a:r>
            <a:endParaRPr lang="en-US" sz="2000" dirty="0"/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5998195"/>
              </p:ext>
            </p:extLst>
          </p:nvPr>
        </p:nvGraphicFramePr>
        <p:xfrm>
          <a:off x="3352800" y="29718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33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718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Contention: X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543800" cy="4953000"/>
          </a:xfrm>
        </p:spPr>
        <p:txBody>
          <a:bodyPr/>
          <a:lstStyle/>
          <a:p>
            <a:r>
              <a:rPr lang="en-US" dirty="0" smtClean="0"/>
              <a:t>Floating, high impedance, open, high Z</a:t>
            </a:r>
          </a:p>
          <a:p>
            <a:r>
              <a:rPr lang="en-US" dirty="0" smtClean="0"/>
              <a:t>Floating output might be 0, 1, or somewhere in between</a:t>
            </a:r>
          </a:p>
          <a:p>
            <a:pPr lvl="1"/>
            <a:r>
              <a:rPr lang="en-US" sz="2400" dirty="0" smtClean="0"/>
              <a:t>A voltmeter won’t indicate whether a node is floating</a:t>
            </a:r>
            <a:endParaRPr lang="en-US" sz="8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        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Tristate Buffer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6128974"/>
              </p:ext>
            </p:extLst>
          </p:nvPr>
        </p:nvGraphicFramePr>
        <p:xfrm>
          <a:off x="2991833" y="3504100"/>
          <a:ext cx="2113567" cy="318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56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833" y="3504100"/>
                        <a:ext cx="2113567" cy="318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Floating: Z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dirty="0" smtClean="0"/>
              <a:t>Floating nodes are used in </a:t>
            </a:r>
            <a:r>
              <a:rPr lang="en-US" dirty="0" err="1" smtClean="0"/>
              <a:t>tristate</a:t>
            </a:r>
            <a:r>
              <a:rPr lang="en-US" dirty="0" smtClean="0"/>
              <a:t> busses</a:t>
            </a:r>
          </a:p>
          <a:p>
            <a:pPr lvl="1"/>
            <a:r>
              <a:rPr lang="en-US" sz="2600" dirty="0" smtClean="0"/>
              <a:t>Many different drivers</a:t>
            </a:r>
          </a:p>
          <a:p>
            <a:pPr lvl="1"/>
            <a:r>
              <a:rPr lang="en-US" sz="2600" dirty="0" smtClean="0"/>
              <a:t>Exactly one is active at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once</a:t>
            </a:r>
            <a:endParaRPr lang="en-US" sz="2600" dirty="0"/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55984955"/>
              </p:ext>
            </p:extLst>
          </p:nvPr>
        </p:nvGraphicFramePr>
        <p:xfrm>
          <a:off x="5334000" y="19050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0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Tristate Busses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Boolean expressions can be minimized by combining terms</a:t>
            </a:r>
          </a:p>
          <a:p>
            <a:r>
              <a:rPr lang="en-US" dirty="0" smtClean="0"/>
              <a:t>K-maps minimize equations graphically</a:t>
            </a:r>
          </a:p>
          <a:p>
            <a:r>
              <a:rPr lang="en-US" i="1" dirty="0" smtClean="0"/>
              <a:t>PA</a:t>
            </a:r>
            <a:r>
              <a:rPr lang="en-US" dirty="0" smtClean="0"/>
              <a:t> + </a:t>
            </a:r>
            <a:r>
              <a:rPr lang="en-US" i="1" dirty="0" smtClean="0"/>
              <a:t>PA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04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Maps (K-Maps)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114810"/>
              </p:ext>
            </p:extLst>
          </p:nvPr>
        </p:nvGraphicFramePr>
        <p:xfrm>
          <a:off x="4267200" y="3200400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8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00400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2574849"/>
              </p:ext>
            </p:extLst>
          </p:nvPr>
        </p:nvGraphicFramePr>
        <p:xfrm>
          <a:off x="1981200" y="3352800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9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6300" y="1216269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Boolean </a:t>
            </a:r>
            <a:r>
              <a:rPr lang="en-US" sz="3200" dirty="0">
                <a:latin typeface="Times New Roman" pitchFamily="18" charset="0"/>
                <a:cs typeface="Arial" charset="0"/>
              </a:rPr>
              <a:t>expression, include only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literals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whose true and complement form are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not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                                           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876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582734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2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4674171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3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80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640030"/>
              </p:ext>
            </p:extLst>
          </p:nvPr>
        </p:nvGraphicFramePr>
        <p:xfrm>
          <a:off x="2209800" y="10668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6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14568828"/>
              </p:ext>
            </p:extLst>
          </p:nvPr>
        </p:nvGraphicFramePr>
        <p:xfrm>
          <a:off x="1447800" y="34290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7" name="VISIO" r:id="rId11" imgW="3017880" imgH="1368000" progId="Visio.Drawing.6">
                  <p:embed/>
                </p:oleObj>
              </mc:Choice>
              <mc:Fallback>
                <p:oleObj name="VISIO" r:id="rId11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4290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03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5200" y="6019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 = </a:t>
            </a:r>
            <a:r>
              <a:rPr lang="en-US" sz="2400" i="1">
                <a:latin typeface="Times New Roman" pitchFamily="18" charset="0"/>
              </a:rPr>
              <a:t>AB + BC</a:t>
            </a:r>
          </a:p>
        </p:txBody>
      </p:sp>
      <p:sp>
        <p:nvSpPr>
          <p:cNvPr id="106803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1054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803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1910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3-Input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693559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Complement: </a:t>
            </a:r>
            <a:r>
              <a:rPr lang="en-US" dirty="0" smtClean="0"/>
              <a:t>variable with a bar over it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r>
              <a:rPr lang="en-US" b="1" dirty="0" smtClean="0"/>
              <a:t>Literal: </a:t>
            </a:r>
            <a:r>
              <a:rPr lang="en-US" dirty="0" smtClean="0"/>
              <a:t>variable or its complement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err="1" smtClean="0"/>
              <a:t>Implicant</a:t>
            </a:r>
            <a:r>
              <a:rPr lang="en-US" b="1" dirty="0" smtClean="0"/>
              <a:t>: </a:t>
            </a:r>
            <a:r>
              <a:rPr lang="en-US" dirty="0" smtClean="0"/>
              <a:t>product of literals</a:t>
            </a:r>
          </a:p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r>
              <a:rPr lang="en-US" sz="3600" b="1" dirty="0" smtClean="0"/>
              <a:t>Prime </a:t>
            </a:r>
            <a:r>
              <a:rPr lang="en-US" sz="3600" b="1" dirty="0" err="1" smtClean="0"/>
              <a:t>implicant</a:t>
            </a:r>
            <a:r>
              <a:rPr lang="en-US" sz="3600" b="1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implicant</a:t>
            </a:r>
            <a:r>
              <a:rPr lang="en-US" dirty="0" smtClean="0"/>
              <a:t> corresponding to the largest circle in a K-map</a:t>
            </a:r>
            <a:endParaRPr lang="en-US" dirty="0"/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098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71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828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3716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9718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00200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38600"/>
            <a:ext cx="15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96200" cy="4953000"/>
          </a:xfrm>
        </p:spPr>
        <p:txBody>
          <a:bodyPr/>
          <a:lstStyle/>
          <a:p>
            <a:r>
              <a:rPr lang="en-US" dirty="0" smtClean="0"/>
              <a:t>Every element is combinational</a:t>
            </a:r>
          </a:p>
          <a:p>
            <a:r>
              <a:rPr lang="en-US" dirty="0" smtClean="0"/>
              <a:t>Every node is either an input or connects to </a:t>
            </a:r>
            <a:r>
              <a:rPr lang="en-US" i="1" dirty="0" smtClean="0"/>
              <a:t>exactly one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The circuit contains no cyclic paths</a:t>
            </a:r>
          </a:p>
          <a:p>
            <a:r>
              <a:rPr lang="en-US" b="1" dirty="0" smtClean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29818513"/>
              </p:ext>
            </p:extLst>
          </p:nvPr>
        </p:nvGraphicFramePr>
        <p:xfrm>
          <a:off x="3468687" y="4038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13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4038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Rules of Combinational Composition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Every 1 must be circled at least once</a:t>
            </a:r>
          </a:p>
          <a:p>
            <a:r>
              <a:rPr lang="en-US" dirty="0" smtClean="0"/>
              <a:t>Each circle must span a power of 2 (i.e. 1, 2, 4) squares in each direction</a:t>
            </a:r>
          </a:p>
          <a:p>
            <a:r>
              <a:rPr lang="en-US" dirty="0" smtClean="0"/>
              <a:t>Each circle must be as large as possible</a:t>
            </a:r>
          </a:p>
          <a:p>
            <a:r>
              <a:rPr lang="en-US" dirty="0" smtClean="0"/>
              <a:t>A circle may wrap around the edges</a:t>
            </a:r>
          </a:p>
          <a:p>
            <a:r>
              <a:rPr lang="en-US" dirty="0" smtClean="0"/>
              <a:t>A “don't care” (X) is circled only if it helps minimize the equation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 Rules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0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1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4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5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8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39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4-Input K-Map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0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1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4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5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8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9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K-Maps with Don’t Cares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 smtClean="0"/>
              <a:t>Multiplexers</a:t>
            </a:r>
          </a:p>
          <a:p>
            <a:r>
              <a:rPr lang="en-US" dirty="0" smtClean="0"/>
              <a:t>Decoders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Combinational Building Blocks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7772400" cy="4953000"/>
          </a:xfrm>
        </p:spPr>
        <p:txBody>
          <a:bodyPr/>
          <a:lstStyle/>
          <a:p>
            <a:r>
              <a:rPr lang="en-US" dirty="0" smtClean="0"/>
              <a:t>Selects between one of </a:t>
            </a:r>
            <a:r>
              <a:rPr lang="en-US" i="1" dirty="0" smtClean="0"/>
              <a:t>N</a:t>
            </a:r>
            <a:r>
              <a:rPr lang="en-US" dirty="0" smtClean="0"/>
              <a:t> inputs to connect to output</a:t>
            </a:r>
          </a:p>
          <a:p>
            <a:r>
              <a:rPr lang="en-US" dirty="0" smtClean="0"/>
              <a:t>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-bit select input – control input</a:t>
            </a:r>
          </a:p>
          <a:p>
            <a:r>
              <a:rPr lang="en-US" sz="2400" b="1" dirty="0" smtClean="0"/>
              <a:t>Example:</a:t>
            </a:r>
            <a:r>
              <a:rPr lang="en-US" sz="2400" dirty="0" smtClean="0"/>
              <a:t>                     </a:t>
            </a:r>
            <a:r>
              <a:rPr lang="en-US" sz="2400" b="1" dirty="0" smtClean="0">
                <a:solidFill>
                  <a:schemeClr val="accent1"/>
                </a:solidFill>
              </a:rPr>
              <a:t>2:1 Mux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94208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0767212"/>
              </p:ext>
            </p:extLst>
          </p:nvPr>
        </p:nvGraphicFramePr>
        <p:xfrm>
          <a:off x="3048000" y="3124200"/>
          <a:ext cx="2621537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8" name="VISIO" r:id="rId6" imgW="1517400" imgH="1942200" progId="Visio.Drawing.6">
                  <p:embed/>
                </p:oleObj>
              </mc:Choice>
              <mc:Fallback>
                <p:oleObj name="VISIO" r:id="rId6" imgW="1517400" imgH="1942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21537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(Mux)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r>
              <a:rPr lang="en-US" smtClean="0"/>
              <a:t>2-&lt;</a:t>
            </a:r>
            <a:fld id="{4A5C0BFF-4629-4BAF-A722-EBD678215DEC}" type="slidenum">
              <a:rPr lang="en-US" smtClean="0"/>
              <a:pPr/>
              <a:t>69</a:t>
            </a:fld>
            <a:r>
              <a:rPr lang="en-US" smtClean="0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81856" y="1239187"/>
            <a:ext cx="3810000" cy="4953000"/>
          </a:xfrm>
        </p:spPr>
        <p:txBody>
          <a:bodyPr/>
          <a:lstStyle/>
          <a:p>
            <a:r>
              <a:rPr lang="en-US" b="1" dirty="0" smtClean="0"/>
              <a:t>Logic gates</a:t>
            </a:r>
          </a:p>
          <a:p>
            <a:pPr lvl="1"/>
            <a:r>
              <a:rPr lang="en-US" sz="2000" dirty="0" smtClean="0"/>
              <a:t>Sum-of-products form</a:t>
            </a:r>
            <a:endParaRPr lang="en-US" sz="2000" dirty="0"/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70635470"/>
              </p:ext>
            </p:extLst>
          </p:nvPr>
        </p:nvGraphicFramePr>
        <p:xfrm>
          <a:off x="6096000" y="3352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2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352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64350091"/>
              </p:ext>
            </p:extLst>
          </p:nvPr>
        </p:nvGraphicFramePr>
        <p:xfrm>
          <a:off x="1447800" y="2514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3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14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219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Times New Roman" pitchFamily="18" charset="0"/>
                <a:cs typeface="Arial" charset="0"/>
              </a:rPr>
              <a:t>Tristates</a:t>
            </a:r>
            <a:endParaRPr lang="en-US" sz="3200" b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For an N-input mux, use N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tristates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Multiplexer Implementations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Rules of Combinational Composition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845023" cy="294322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752600" y="4410150"/>
            <a:ext cx="2343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is combinational</a:t>
            </a:r>
          </a:p>
          <a:p>
            <a:r>
              <a:rPr lang="en-US" dirty="0" smtClean="0"/>
              <a:t>b) is not combinational</a:t>
            </a:r>
          </a:p>
          <a:p>
            <a:r>
              <a:rPr lang="en-US" dirty="0" smtClean="0"/>
              <a:t>c) is combinational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5562600" y="4412566"/>
            <a:ext cx="2343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d) </a:t>
            </a:r>
            <a:r>
              <a:rPr lang="en-US" dirty="0"/>
              <a:t>is </a:t>
            </a:r>
            <a:r>
              <a:rPr lang="en-US" dirty="0" smtClean="0"/>
              <a:t>not combinational</a:t>
            </a:r>
            <a:endParaRPr lang="en-US" dirty="0"/>
          </a:p>
          <a:p>
            <a:r>
              <a:rPr lang="en-US" dirty="0" smtClean="0"/>
              <a:t>e) </a:t>
            </a:r>
            <a:r>
              <a:rPr lang="en-US" dirty="0"/>
              <a:t>is </a:t>
            </a:r>
            <a:r>
              <a:rPr lang="en-US" dirty="0" smtClean="0"/>
              <a:t>combinational</a:t>
            </a:r>
            <a:endParaRPr lang="en-US" dirty="0"/>
          </a:p>
          <a:p>
            <a:r>
              <a:rPr lang="en-US" dirty="0" smtClean="0"/>
              <a:t>f) </a:t>
            </a:r>
            <a:r>
              <a:rPr lang="en-US" dirty="0"/>
              <a:t>is </a:t>
            </a:r>
            <a:r>
              <a:rPr lang="en-US" dirty="0" smtClean="0"/>
              <a:t>not combinational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897710"/>
              </p:ext>
            </p:extLst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6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Using the mux as a lookup table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0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Multiplexers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1856228"/>
              </p:ext>
            </p:extLst>
          </p:nvPr>
        </p:nvGraphicFramePr>
        <p:xfrm>
          <a:off x="2870200" y="24384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4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4384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inputs, 2</a:t>
            </a:r>
            <a:r>
              <a:rPr lang="en-US" sz="3200" i="1" baseline="30000" dirty="0">
                <a:latin typeface="Times New Roman" pitchFamily="18" charset="0"/>
                <a:cs typeface="Arial" charset="0"/>
              </a:rPr>
              <a:t>N</a:t>
            </a:r>
            <a:r>
              <a:rPr lang="en-US" sz="3200" dirty="0">
                <a:latin typeface="Times New Roman" pitchFamily="18" charset="0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One-hot outputs: only one output HIGH at once</a:t>
            </a:r>
            <a:endParaRPr lang="en-US" sz="32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41550"/>
              </p:ext>
            </p:extLst>
          </p:nvPr>
        </p:nvGraphicFramePr>
        <p:xfrm>
          <a:off x="2438400" y="12192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8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Decoder Implementation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1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OR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minterms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Using Decoders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8845223"/>
              </p:ext>
            </p:extLst>
          </p:nvPr>
        </p:nvGraphicFramePr>
        <p:xfrm>
          <a:off x="2819400" y="2808287"/>
          <a:ext cx="388620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6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08287"/>
                        <a:ext cx="388620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between input change and output changing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Timing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2085186"/>
              </p:ext>
            </p:extLst>
          </p:nvPr>
        </p:nvGraphicFramePr>
        <p:xfrm>
          <a:off x="2438400" y="2362200"/>
          <a:ext cx="45418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362200"/>
                        <a:ext cx="45418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Contamination delay: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5649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Capacitance and resistance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Reasons </a:t>
            </a:r>
            <a:r>
              <a:rPr lang="en-US" sz="3200" dirty="0">
                <a:latin typeface="Times New Roman" pitchFamily="18" charset="0"/>
                <a:cs typeface="Arial" charset="0"/>
              </a:rPr>
              <a:t>why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32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32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3200" dirty="0">
                <a:latin typeface="Times New Roman" pitchFamily="18" charset="0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+mj-lt"/>
              </a:rPr>
              <a:t>Propagation &amp; Contamination Delay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4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 Short Path: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Critical (Long) &amp; Short Paths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a single input change causes multiple output changes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Functional specification of outputs in terms of inputs</a:t>
            </a:r>
          </a:p>
          <a:p>
            <a:r>
              <a:rPr lang="en-US" b="1" dirty="0" smtClean="0"/>
              <a:t>Example:    </a:t>
            </a:r>
            <a:r>
              <a:rPr lang="en-US" sz="2800" i="1" dirty="0" smtClean="0"/>
              <a:t>S</a:t>
            </a:r>
            <a:r>
              <a:rPr lang="en-US" sz="2800" dirty="0" smtClean="0"/>
              <a:t>    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</a:t>
            </a:r>
          </a:p>
          <a:p>
            <a:pPr>
              <a:buFontTx/>
              <a:buNone/>
            </a:pPr>
            <a:r>
              <a:rPr lang="en-US" sz="2800" i="1" dirty="0" smtClean="0"/>
              <a:t>                  	    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out</a:t>
            </a:r>
            <a:r>
              <a:rPr lang="en-US" sz="2800" dirty="0" smtClean="0"/>
              <a:t> = F(</a:t>
            </a:r>
            <a:r>
              <a:rPr lang="en-US" sz="2800" i="1" dirty="0" smtClean="0"/>
              <a:t>A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C</a:t>
            </a:r>
            <a:r>
              <a:rPr lang="en-US" sz="2800" baseline="-25000" dirty="0" err="1" smtClean="0"/>
              <a:t>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52702607"/>
              </p:ext>
            </p:extLst>
          </p:nvPr>
        </p:nvGraphicFramePr>
        <p:xfrm>
          <a:off x="2362200" y="3276600"/>
          <a:ext cx="4755116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76600"/>
                        <a:ext cx="4755116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Boolean Equations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9105253"/>
              </p:ext>
            </p:extLst>
          </p:nvPr>
        </p:nvGraphicFramePr>
        <p:xfrm>
          <a:off x="2133600" y="1905000"/>
          <a:ext cx="4800600" cy="460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07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800600" cy="4607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What happens when A = 0, C = 1, B falls?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043421"/>
              </p:ext>
            </p:extLst>
          </p:nvPr>
        </p:nvGraphicFramePr>
        <p:xfrm>
          <a:off x="1981200" y="1066800"/>
          <a:ext cx="5137150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1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6800"/>
                        <a:ext cx="5137150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Glitch Example (cont.)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71344"/>
              </p:ext>
            </p:extLst>
          </p:nvPr>
        </p:nvGraphicFramePr>
        <p:xfrm>
          <a:off x="2743200" y="11430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4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30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4532236"/>
              </p:ext>
            </p:extLst>
          </p:nvPr>
        </p:nvGraphicFramePr>
        <p:xfrm>
          <a:off x="2133600" y="3886200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5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86200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Fixing the Glitch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3716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Complement: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C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/>
              <a:t>Implicant</a:t>
            </a:r>
            <a:r>
              <a:rPr lang="en-US" dirty="0" smtClean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Minterm</a:t>
            </a:r>
            <a:r>
              <a:rPr lang="en-US" dirty="0" smtClean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Maxterm</a:t>
            </a:r>
            <a:r>
              <a:rPr lang="en-US" dirty="0" smtClean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 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i="1" dirty="0" smtClean="0">
                <a:solidFill>
                  <a:schemeClr val="accent1"/>
                </a:solidFill>
              </a:rPr>
              <a:t>(A+B+C)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19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600200" y="18288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00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43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76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057400" y="3657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764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514600" y="4953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526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819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648200" y="58674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Some Definitions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10413</TotalTime>
  <Words>3100</Words>
  <Application>Microsoft Office PowerPoint</Application>
  <PresentationFormat>Prezentácia na obrazovke (4:3)</PresentationFormat>
  <Paragraphs>550</Paragraphs>
  <Slides>82</Slides>
  <Notes>81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82</vt:i4>
      </vt:variant>
    </vt:vector>
  </HeadingPairs>
  <TitlesOfParts>
    <vt:vector size="87" baseType="lpstr">
      <vt:lpstr>Arial</vt:lpstr>
      <vt:lpstr>Calibri</vt:lpstr>
      <vt:lpstr>Times New Roman</vt:lpstr>
      <vt:lpstr>Office Theme</vt:lpstr>
      <vt:lpstr>VISIO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Sum-of-Products Form</vt:lpstr>
      <vt:lpstr>Sum-of-Products Form</vt:lpstr>
      <vt:lpstr>Prezentácia programu PowerPoint</vt:lpstr>
      <vt:lpstr>Prezentácia programu PowerPoint</vt:lpstr>
      <vt:lpstr>Prezentácia programu PowerPoint</vt:lpstr>
      <vt:lpstr>SOP &amp; POS Form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Harvey Mudd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Ing. Norbert Ádám, PhD.</cp:lastModifiedBy>
  <cp:revision>118</cp:revision>
  <dcterms:created xsi:type="dcterms:W3CDTF">2012-08-07T04:56:47Z</dcterms:created>
  <dcterms:modified xsi:type="dcterms:W3CDTF">2015-10-28T11:14:45Z</dcterms:modified>
</cp:coreProperties>
</file>