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tags/tag46.xml" ContentType="application/vnd.openxmlformats-officedocument.presentationml.tags+xml"/>
  <Override PartName="/ppt/notesSlides/notesSlide20.xml" ContentType="application/vnd.openxmlformats-officedocument.presentationml.notesSlide+xml"/>
  <Override PartName="/ppt/tags/tag47.xml" ContentType="application/vnd.openxmlformats-officedocument.presentationml.tags+xml"/>
  <Override PartName="/ppt/notesSlides/notesSlide2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9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0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3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5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7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8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9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0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41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42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43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4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45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46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47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48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9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50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51.xml" ContentType="application/vnd.openxmlformats-officedocument.presentationml.notesSlide+xml"/>
  <Override PartName="/ppt/tags/tag130.xml" ContentType="application/vnd.openxmlformats-officedocument.presentationml.tags+xml"/>
  <Override PartName="/ppt/notesSlides/notesSlide52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53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54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55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6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57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58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9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60.xml" ContentType="application/vnd.openxmlformats-officedocument.presentationml.notesSlide+xml"/>
  <Override PartName="/ppt/tags/tag154.xml" ContentType="application/vnd.openxmlformats-officedocument.presentationml.tags+xml"/>
  <Override PartName="/ppt/notesSlides/notesSlide61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62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63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64.xml" ContentType="application/vnd.openxmlformats-officedocument.presentationml.notesSlide+xml"/>
  <Override PartName="/ppt/tags/tag166.xml" ContentType="application/vnd.openxmlformats-officedocument.presentationml.tags+xml"/>
  <Override PartName="/ppt/notesSlides/notesSlide65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66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67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68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69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70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71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72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73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74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75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76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77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78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79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80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81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82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83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84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85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86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87.xml" ContentType="application/vnd.openxmlformats-officedocument.presentationml.notesSlide+xml"/>
  <Override PartName="/ppt/tags/tag227.xml" ContentType="application/vnd.openxmlformats-officedocument.presentationml.tags+xml"/>
  <Override PartName="/ppt/notesSlides/notesSlide88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89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90.xml" ContentType="application/vnd.openxmlformats-officedocument.presentationml.notesSlide+xml"/>
  <Override PartName="/ppt/tags/tag232.xml" ContentType="application/vnd.openxmlformats-officedocument.presentationml.tags+xml"/>
  <Override PartName="/ppt/notesSlides/notesSlide91.xml" ContentType="application/vnd.openxmlformats-officedocument.presentationml.notesSlide+xml"/>
  <Override PartName="/ppt/tags/tag233.xml" ContentType="application/vnd.openxmlformats-officedocument.presentationml.tags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  <p:sldId id="355" r:id="rId56"/>
    <p:sldId id="312" r:id="rId57"/>
    <p:sldId id="356" r:id="rId58"/>
    <p:sldId id="314" r:id="rId59"/>
    <p:sldId id="357" r:id="rId60"/>
    <p:sldId id="358" r:id="rId61"/>
    <p:sldId id="316" r:id="rId62"/>
    <p:sldId id="317" r:id="rId63"/>
    <p:sldId id="318" r:id="rId64"/>
    <p:sldId id="320" r:id="rId65"/>
    <p:sldId id="323" r:id="rId66"/>
    <p:sldId id="321" r:id="rId67"/>
    <p:sldId id="326" r:id="rId68"/>
    <p:sldId id="327" r:id="rId69"/>
    <p:sldId id="328" r:id="rId70"/>
    <p:sldId id="331" r:id="rId71"/>
    <p:sldId id="332" r:id="rId72"/>
    <p:sldId id="333" r:id="rId73"/>
    <p:sldId id="334" r:id="rId74"/>
    <p:sldId id="335" r:id="rId75"/>
    <p:sldId id="336" r:id="rId76"/>
    <p:sldId id="359" r:id="rId77"/>
    <p:sldId id="339" r:id="rId78"/>
    <p:sldId id="360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78046" autoAdjust="0"/>
  </p:normalViewPr>
  <p:slideViewPr>
    <p:cSldViewPr>
      <p:cViewPr varScale="1">
        <p:scale>
          <a:sx n="103" d="100"/>
          <a:sy n="103" d="100"/>
        </p:scale>
        <p:origin x="17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3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17A317-E611-48B8-864E-A7147738E169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physical variables are continuous.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the voltage on a wire, the frequency of an oscillation, or the position of a mass are all continuous quantities.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systems, on the other hand, represent information with discrete-valued variables—that is, variables with a finite number of distinct values.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9163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77FF55-6D47-485E-A169-7AA98629BC0F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Analytical Engine used gears with ten positions labeled 0 through 9.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Babbage chose 25 rows of gears, so the machine has 25-digit precision.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304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7079C1-9890-4ABE-84A9-0DF2CD4C7F8A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amount of information D in a discrete valued variable with N distinct states is measured in units of bits as D =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log(N,2) bits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binary variable conveys log(2,2) = 1 bit of information.  Indeed, the word bit is short for binary digit.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continuous signal theoretically contains an infinite amount of information because it can take on an infinite number of values.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1731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A1951D-89A3-4897-955C-54C22CCA78F1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beauty of the digital abstraction is that digital designers can focus on 1’s and 0’s, ignoring whether the Boolean variables are physically represented with specific voltages.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1948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23337F-334D-45B3-AFF3-8ECF7A0F1D33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elementary school, you learned to count and do arithmetic in decimal. Just as you (probably) have ten fingers, there are ten decimal digits: 0, 1, 2, …, 9.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Decimal digits are joined together to form longer decimal numbers. Each column of a decimal number has ten times the weight of the previous column.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right to left, the column weights are 1, 10, 100, 1000, and so on. Decimal numbers are referred to as base 10.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base is indicated by a subscript after the number to prevent confusion when working in more than one base.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N-digit decimal number represents one of 10N possibilities: 0, 1,2, 3, …, 10^N − 1. This is called the range of the number.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2589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31AEFE-CFFB-4813-BD81-B8BE1CA6C693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Bits represent one of two values, 0 or 1, and are joined together to form binary numbers.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column of a binary number has twice the weight of the previous column, so binary numbers are base 2.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N-bit binary number represents one of 2N possibilities: 0, 1, 2, 3, …, 2^N − 1.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1081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F066DD-DC1F-43F8-B977-CEAAB4875E10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1022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8F31FC-A4B5-4841-A68E-31207F3929AD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5262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77A3AC-D42F-4D0B-9EF9-E4E1B354D284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0052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BD8F3F-F50B-4D2D-9088-20983DC5CDB3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086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B557E0-04ED-4DD6-BE7E-549CE9FF4F43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Microprocessors have revolutionized our world during the past three decades.</a:t>
            </a:r>
            <a:b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using cell phones, internet, microprocessors influence medicine, etc.</a:t>
            </a:r>
          </a:p>
          <a:p>
            <a:pPr eaLnBrk="1" hangingPunct="1"/>
            <a:endParaRPr lang="en-US" sz="120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Luxury automobile contains about 50 microprocessors. </a:t>
            </a:r>
          </a:p>
          <a:p>
            <a:pPr eaLnBrk="1" hangingPunct="1"/>
            <a:endParaRPr lang="en-US" sz="120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Worldwide semiconductor industry sales have grown from US $21 billion in 1985 to $300 billion in 2011, and microprocessors are a major segment of these sales. </a:t>
            </a:r>
            <a:b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39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30C677-1DE6-4DC4-8C19-8E725DEB7533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5128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30C677-1DE6-4DC4-8C19-8E725DEB7533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5375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4B6929-AEB2-4243-BB89-1696BBFE984D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Writing long binary numbers becomes tedious and prone to error.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group of four bits represents one of 24 = 16 possibilities.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Hence, it is sometimes more convenient to work in base 16, called hexadecimal.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Hexadecimal numbers use the digits 0 to 9 along with the letters A to F.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920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F139FA-840F-4B42-8A3A-EA6EEE9A30BF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1847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6ED039-A1F1-44BE-8E16-1A39D5826A03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8181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DDCA2D-6F88-4005-BB8D-7858EFEF04F4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7321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1E3FB6-9A85-4B1C-9E09-1A180F2215D9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7107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5088C4-3084-40AD-9F6F-70700F29887E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group of eight bits is called a byte.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represents one of 2^8 = 256 possibilities.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size of objects stored in computer memories is customarily measured in bytes rather than bits.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Microprocessors handle data in chunks called words. The size of a word depends on the architecture of the microprocessor.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a group of bits, the bit in the 1’s column is called the least significant bit (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lsb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and the bit at the other end is called the most significant bit (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msb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Similarly, within a word, the bytes are identified as least significant byte (LSB) through most significant byte (MSB).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6852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938063-1D29-4B05-9212-3D783BAEE8ED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7232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E2413E-CE32-427A-B889-E498A01EF2FC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2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course focuses on the design of digital systems, which operate on 1’s and 0’s. </a:t>
            </a:r>
          </a:p>
          <a:p>
            <a:pPr eaLnBrk="1" hangingPunct="1"/>
            <a:endParaRPr lang="en-US" sz="120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begin with digital logic gates that accept 1’s and 0’s as inputs and produce 1’s and 0’s as outputs. </a:t>
            </a:r>
          </a:p>
          <a:p>
            <a:pPr eaLnBrk="1" hangingPunct="1"/>
            <a:endParaRPr lang="en-US" sz="120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then explore how to combine logic gates into more complicated modules such as adders and memories. </a:t>
            </a:r>
          </a:p>
          <a:p>
            <a:pPr eaLnBrk="1" hangingPunct="1"/>
            <a:endParaRPr lang="en-US" sz="120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make an introduction</a:t>
            </a:r>
            <a:r>
              <a:rPr lang="en-US" sz="120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programming in assembly language, which is the natural language of the microprocessors.</a:t>
            </a:r>
            <a:b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59082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447544-2DD3-4828-8D05-3DC499B78283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22432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AA32E3-F1F4-48E7-9A2C-16548E9979D3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Binary addition is much like decimal addition.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in decimal addition, if the sum of two numbers is greater than what fits in a single digit, we carry a 1 into the next column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bit that is carried over to the neighboring column is called the carry bit.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4369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5FBCD7-9B6B-4676-B12D-E62F59A95930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44724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1435A7-99F8-4630-901C-D04F7ADA3649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73287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035135-D519-44EB-8BBC-75CDFE0DE662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60059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39334B-667E-4594-8258-137D32A046CA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far, we have considered only unsigned binary numbers that represent positive quantities.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often want to represent both positive and negative numbers.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 schemes exist to represent signed binary numbers; the two most widely employed are called sign/magnitude and two’s complement.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04899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7DC421-5F16-4B9A-A047-0DD1E0316D92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N-bit sign/magnitude number uses the most significant bit as the sign and the remaining N−1 bits as the magnitude (absolute value).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39221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635FA3-67BB-4B04-A76B-39A6E620BF9C}" type="slidenum">
              <a:rPr lang="en-US" sz="1200">
                <a:latin typeface="Times New Roman" pitchFamily="18" charset="0"/>
              </a:rPr>
              <a:pPr eaLnBrk="1" hangingPunct="1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14384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F91A6F-0A81-42D9-BBC6-DD8E71355CC8}" type="slidenum">
              <a:rPr lang="en-US" sz="1200">
                <a:latin typeface="Times New Roman" pitchFamily="18" charset="0"/>
              </a:rPr>
              <a:pPr eaLnBrk="1" hangingPunct="1"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ordinary binary addition does not work for sign/ magnitude numbers.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603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53544F-2C95-4111-865C-3BBF9FCAE9AF}" type="slidenum">
              <a:rPr lang="en-US" sz="1200">
                <a:latin typeface="Times New Roman" pitchFamily="18" charset="0"/>
              </a:rPr>
              <a:pPr eaLnBrk="1" hangingPunct="1"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Two’s complement numbers are identical to unsigned binary numbers except that the most significant bit position has a weight of −2^(N−1) instead of 2^(N−1).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overcome the shortcomings of sign/magnitude numbers: zero has a single representation, and ordinary addition works.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two’s complement representation, zero is written as all zeros.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positive number has a 0 in the most significant position and 1’s elsewhere.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negative number has a 1 in the most significant position and 0’s elsewhere.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513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A05548-152E-4744-A3EA-B22B905FD732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characteristics that separates an engineer or computer scientist from a layperson is a systematic approach to managing complexity.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 digital systems are built from millions or billions of transistors.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human being could understand these systems by writing equations describing the movement of electrons in each transistor and solving all of the equations simultaneously. </a:t>
            </a: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74221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4E06FF-C554-4B41-BA7D-66095FF1D435}" type="slidenum">
              <a:rPr lang="en-US" sz="1200">
                <a:latin typeface="Times New Roman" pitchFamily="18" charset="0"/>
              </a:rPr>
              <a:pPr eaLnBrk="1" hangingPunct="1"/>
              <a:t>41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92422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4E06FF-C554-4B41-BA7D-66095FF1D435}" type="slidenum">
              <a:rPr lang="en-US" sz="1200">
                <a:latin typeface="Times New Roman" pitchFamily="18" charset="0"/>
              </a:rPr>
              <a:pPr eaLnBrk="1" hangingPunct="1"/>
              <a:t>42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47452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2BCF50-A015-4878-A606-9DF40B3DBCFE}" type="slidenum">
              <a:rPr lang="en-US" sz="1200">
                <a:latin typeface="Times New Roman" pitchFamily="18" charset="0"/>
              </a:rPr>
              <a:pPr eaLnBrk="1" hangingPunct="1"/>
              <a:t>43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85179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E3A068-D972-43A1-84DA-2F21E1A7801D}" type="slidenum">
              <a:rPr lang="en-US" sz="1200">
                <a:latin typeface="Times New Roman" pitchFamily="18" charset="0"/>
              </a:rPr>
              <a:pPr eaLnBrk="1" hangingPunct="1"/>
              <a:t>44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40725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67293D-01F8-4DE4-8156-307B27A2DBD1}" type="slidenum">
              <a:rPr lang="en-US" sz="1200">
                <a:latin typeface="Times New Roman" pitchFamily="18" charset="0"/>
              </a:rPr>
              <a:pPr eaLnBrk="1" hangingPunct="1"/>
              <a:t>45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23257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393523-AE5F-4CC2-8C01-8DB325F3D588}" type="slidenum">
              <a:rPr lang="en-US" sz="1200">
                <a:latin typeface="Times New Roman" pitchFamily="18" charset="0"/>
              </a:rPr>
              <a:pPr eaLnBrk="1" hangingPunct="1"/>
              <a:t>46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8089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DDCE0E-3B5F-4D31-9115-C75D58EBF9C3}" type="slidenum">
              <a:rPr lang="en-US" sz="1200">
                <a:latin typeface="Times New Roman" pitchFamily="18" charset="0"/>
              </a:rPr>
              <a:pPr eaLnBrk="1" hangingPunct="1"/>
              <a:t>47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64237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8DB572-2D98-4747-8FB9-A71BF1000741}" type="slidenum">
              <a:rPr lang="en-US" sz="1200">
                <a:latin typeface="Times New Roman" pitchFamily="18" charset="0"/>
              </a:rPr>
              <a:pPr eaLnBrk="1" hangingPunct="1"/>
              <a:t>48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Two’s complement numbers have the compelling advantage that addition works properly for both positive and negative numbers.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adding N-bit numbers, the carry out of the Nth bit (i.e., the N + 1th result bit) is discarded.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Subtraction is performed by taking the two’s complement of the second number, then adding.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Adding two N-bit positive numbers or negative numbers may cause overflow if the result is greater than 2^(N−1) − 1 or less than −2^(N−1).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Adding a positive number to a negative number never causes overflow.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 unsigned numbers, a carry out of the most significant column does not indicate overflow.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Instead, overflow occurs if the two numbers being added have the same sign bit and the result has the opposite sign bit.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05571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023A50-BFCC-4310-9FD0-57FA7B27842B}" type="slidenum">
              <a:rPr lang="en-US" sz="1200">
                <a:latin typeface="Times New Roman" pitchFamily="18" charset="0"/>
              </a:rPr>
              <a:pPr eaLnBrk="1" hangingPunct="1"/>
              <a:t>49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76754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210D49-1C52-4C6E-9816-42C6EC609C7F}" type="slidenum">
              <a:rPr lang="en-US" sz="1200">
                <a:latin typeface="Times New Roman" pitchFamily="18" charset="0"/>
              </a:rPr>
              <a:pPr eaLnBrk="1" hangingPunct="1"/>
              <a:t>50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1110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09BFF7-25AE-4F28-9571-4D1575142BE4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critical technique for managing complexity is abstraction: hiding details when they are not important.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lowest level of abstraction is the physics, the motion of electrons.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system is constructed from electronic devices such as transistors, diodes, resistors, capacitors.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devices can be modeled by the relationship between voltage and current.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abstracting to this device level, we can ignore the individual electrons.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level of abstraction is analog circuits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c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ontinuous range of voltages on input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output side of the circuit.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circuits such as logic gates restrict the voltages to discrete ranges, which we will use to indicate 0 and 1.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logic design, we build more complex structures, such as adders or memories, from digital circuits.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Microarchitecture links the logic and architecture levels of abstraction.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architecture level of abstraction describes a computer from the programmer’s perspective.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 into the software realm, the operating system handles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lowlevel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details such as accessing a hard drive or managing memory.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the application software uses these facilities provided by the operating system to solve a problem for the user.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73695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0B6C57-ECBA-4633-8A56-B9E37246B3C4}" type="slidenum">
              <a:rPr lang="en-US" sz="1200">
                <a:latin typeface="Times New Roman" pitchFamily="18" charset="0"/>
              </a:rPr>
              <a:pPr eaLnBrk="1" hangingPunct="1"/>
              <a:t>51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88425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80E4FC-1DE9-40A3-B263-D26044C04868}" type="slidenum">
              <a:rPr lang="en-US" sz="1200">
                <a:latin typeface="Times New Roman" pitchFamily="18" charset="0"/>
              </a:rPr>
              <a:pPr eaLnBrk="1" hangingPunct="1"/>
              <a:t>52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93752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D70FC9-A22A-407D-B969-78AC1F11984F}" type="slidenum">
              <a:rPr lang="en-US" sz="1200">
                <a:latin typeface="Times New Roman" pitchFamily="18" charset="0"/>
              </a:rPr>
              <a:pPr eaLnBrk="1" hangingPunct="1"/>
              <a:t>53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that we know how to use binary variables to represent information, we explore digital systems that perform operations on these binary variables.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 gates are simple digital circuits that take one or more binary inputs and produce a binary output.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01511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44B878-D8C0-4972-9E07-115C052BC283}" type="slidenum">
              <a:rPr lang="en-US" sz="1200">
                <a:latin typeface="Times New Roman" pitchFamily="18" charset="0"/>
              </a:rPr>
              <a:pPr eaLnBrk="1" hangingPunct="1"/>
              <a:t>54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 gates are drawn with a symbol showing the input (or inputs) and the output.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Inputs are usually drawn on the left (or top) and outputs on the right (or bottom).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NOT gate has one input, A, and one output, Y.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NOT gate’s output is the inverse of its input.  The line over A in the Boolean equation is pronounced NOT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55661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44B878-D8C0-4972-9E07-115C052BC283}" type="slidenum">
              <a:rPr lang="en-US" sz="1200">
                <a:latin typeface="Times New Roman" pitchFamily="18" charset="0"/>
              </a:rPr>
              <a:pPr eaLnBrk="1" hangingPunct="1"/>
              <a:t>55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between input (or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inputs) and output can be defined by Boolean equation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truth table.</a:t>
            </a:r>
          </a:p>
          <a:p>
            <a:pPr eaLnBrk="1" hangingPunct="1"/>
            <a:endParaRPr lang="sk-SK" sz="120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NOT gate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is FALSE, then Y is TRUE. If A is TRUE, then Y is FALSE. This relationship is summarized by the truth table and Boolean equation in the figure.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other one-input logic gate is called a buffer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logical point of view, a buffer is no different from a wire, so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might seem useless. 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from the analog point of view, the buffer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 have desirable characteristics such as the ability to deliver large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amounts of current to a motor or the ability to quickly send its output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many gates.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11673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03468C-CA1C-4B48-85A9-1B6877AA5843}" type="slidenum">
              <a:rPr lang="en-US" sz="1200">
                <a:latin typeface="Times New Roman" pitchFamily="18" charset="0"/>
              </a:rPr>
              <a:pPr eaLnBrk="1" hangingPunct="1"/>
              <a:t>56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AND gate shown on this slide  produces a TRUE output, Y, if and only if both A and B are TRUE. </a:t>
            </a:r>
          </a:p>
          <a:p>
            <a:pPr eaLnBrk="1" hangingPunct="1"/>
            <a:endParaRPr lang="en-US" sz="120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OR gate produces a TRUE output, Y, if either A or B (or both) are TRUE.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626569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03468C-CA1C-4B48-85A9-1B6877AA5843}" type="slidenum">
              <a:rPr lang="en-US" sz="1200">
                <a:latin typeface="Times New Roman" pitchFamily="18" charset="0"/>
              </a:rPr>
              <a:pPr eaLnBrk="1" hangingPunct="1"/>
              <a:t>57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21212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1CEF1B-20D7-451B-9708-678FAE7257D1}" type="slidenum">
              <a:rPr lang="en-US" sz="1200">
                <a:latin typeface="Times New Roman" pitchFamily="18" charset="0"/>
              </a:rPr>
              <a:pPr eaLnBrk="1" hangingPunct="1"/>
              <a:t>58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common two-input logic gates are XOR, NAND, NOR and XNOR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19404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1CEF1B-20D7-451B-9708-678FAE7257D1}" type="slidenum">
              <a:rPr lang="en-US" sz="1200">
                <a:latin typeface="Times New Roman" pitchFamily="18" charset="0"/>
              </a:rPr>
              <a:pPr eaLnBrk="1" hangingPunct="1"/>
              <a:t>59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54493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60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1996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21376A-9235-459F-9EEF-E435CD3F2A62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Discipline is the act of intentionally restricting your design choices so that you can work more productively at a higher level of abstraction.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57937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61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2020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E2C106-5550-49C0-B9AF-0E2635E1E763}" type="slidenum">
              <a:rPr lang="en-US" sz="1200">
                <a:latin typeface="Times New Roman" pitchFamily="18" charset="0"/>
              </a:rPr>
              <a:pPr eaLnBrk="1" hangingPunct="1"/>
              <a:t>62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digital system uses discrete-valued variables. However, the variables are represented by continuous physical quantities such as the voltage on a wire.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Hence, the designer must choose a way to relate the continuous value to the discrete value.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Suppose the lowest voltage in the system is 0 V, also called ground or GND.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highest voltage in the system comes from the power supply and is usually called VDD.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60134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1A05CD-CDDC-4A64-9050-62428A336E5E}" type="slidenum">
              <a:rPr lang="en-US" sz="1200">
                <a:latin typeface="Times New Roman" pitchFamily="18" charset="0"/>
              </a:rPr>
              <a:pPr eaLnBrk="1" hangingPunct="1"/>
              <a:t>63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mapping of a continuous variable onto a discrete binary variable is done by defining logic levels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gate is called the driver and the second gate is called the receiver.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output of the driver is connected to the input of the receiver.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driver produces a LOW (0) output in the range of 0 to VOL or a HIGH (1) output in the range of VOH to VDD·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receiver gets an input in the range of 0 to VIL, it will consider the input to be LOW.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receiver gets an input in the range of VIH to VDD, it will consider the input to be HIGH.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If, for some reason such as noise or faulty components, the receiver’s input should fall in the forbidden zone between VIL and VIH, the behavior of the gate is unpredictable.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5633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C137A5-8623-4AB4-B21D-6D793B97EA62}" type="slidenum">
              <a:rPr lang="en-US" sz="1200">
                <a:latin typeface="Times New Roman" pitchFamily="18" charset="0"/>
              </a:rPr>
              <a:pPr eaLnBrk="1" hangingPunct="1"/>
              <a:t>64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597970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13E2BE-5D51-45C5-A5EF-A78FC474626B}" type="slidenum">
              <a:rPr lang="en-US" sz="1200">
                <a:latin typeface="Times New Roman" pitchFamily="18" charset="0"/>
              </a:rPr>
              <a:pPr eaLnBrk="1" hangingPunct="1"/>
              <a:t>65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output of the driver is to be correctly interpreted at the input of the receiver, we must choose VOL &lt; VIL and VOH &gt; VIH.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even if the output of the driver is contaminated by some noise, the input of the receiver will still detect the correct logic level.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noise margin is the amount of noise that could be added to a worst-case output such that the signal can still be interpreted as a valid input.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low and high noise margins are defined by this equations.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62308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DAA42D-9E72-45B1-8B1A-E7E8CFA0AABC}" type="slidenum">
              <a:rPr lang="en-US" sz="1200">
                <a:latin typeface="Times New Roman" pitchFamily="18" charset="0"/>
              </a:rPr>
              <a:pPr eaLnBrk="1" hangingPunct="1"/>
              <a:t>66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avoid inputs falling into the forbidden zone, digital logic gates are designed to conform to the static discipline.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static discipline requires that, given logically valid inputs, every circuit element will produce logically valid outputs.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8818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935BDC-FA2B-414F-B3D2-A6D8B7AC8E54}" type="slidenum">
              <a:rPr lang="en-US" sz="1200">
                <a:latin typeface="Times New Roman" pitchFamily="18" charset="0"/>
              </a:rPr>
              <a:pPr eaLnBrk="1" hangingPunct="1"/>
              <a:t>67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choice of VDD and logic levels is arbitrary, but all gates that communicate must have compatible logic levels. Therefore, gates are grouped into logic families.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39285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D6D8F9-6D6D-4E15-96F3-4707350B2089}" type="slidenum">
              <a:rPr lang="en-US" sz="1200">
                <a:latin typeface="Times New Roman" pitchFamily="18" charset="0"/>
              </a:rPr>
              <a:pPr eaLnBrk="1" hangingPunct="1"/>
              <a:t>68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table lists which logic families have compatible logic levels.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a 5 V logic family such as TTL or CMOS may produce an output voltage as HIGH as 5 V.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this 5 V signal drives the input of a 3.3 V logic family such as LVTTL or LVCMOS, it can damage the receiver, unless the receiver is specially designed to be “5-volt compatible.”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46703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E068FC-6F3C-48FC-BE47-1E7015EE6C30}" type="slidenum">
              <a:rPr lang="en-US" sz="1200">
                <a:latin typeface="Times New Roman" pitchFamily="18" charset="0"/>
              </a:rPr>
              <a:pPr eaLnBrk="1" hangingPunct="1"/>
              <a:t>69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two main types of transistors are bipolar junction transistors (diodes) and metal-oxide-semiconductor field effect transistors (MOSFETs or MOS transistors, pronounced “moss-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87807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1576B7-6CAC-4A2C-8184-345092644C2F}" type="slidenum">
              <a:rPr lang="en-US" sz="1200">
                <a:latin typeface="Times New Roman" pitchFamily="18" charset="0"/>
              </a:rPr>
              <a:pPr eaLnBrk="1" hangingPunct="1"/>
              <a:t>70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3400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239DFA-09D8-45AE-AF3C-A417B5C075BE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to abstraction and discipline, designers use the three “-y’s” to manage complexity: hierarchy, modularity, and regularity.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Hierarchy involves dividing a system into modules, then further subdividing each of these modules until the pieces are easy to understand.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Modularity states that the modules have well-defined functions and interfaces, so that they connect together easily without unanticipated side effects.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Regularity seeks uniformity among the modules. Common modules are reused many times, reducing the number of distinct modules that must be designed.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315089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75018A-654D-4038-8D2C-194BC930AB34}" type="slidenum">
              <a:rPr lang="en-US" sz="1200">
                <a:latin typeface="Times New Roman" pitchFamily="18" charset="0"/>
              </a:rPr>
              <a:pPr eaLnBrk="1" hangingPunct="1"/>
              <a:t>71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805285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F8F795-E1DC-4906-9F9A-27660F8590ED}" type="slidenum">
              <a:rPr lang="en-US" sz="1200">
                <a:latin typeface="Times New Roman" pitchFamily="18" charset="0"/>
              </a:rPr>
              <a:pPr eaLnBrk="1" hangingPunct="1"/>
              <a:t>72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219350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686970-16F1-4FDB-8660-55AAC5791302}" type="slidenum">
              <a:rPr lang="en-US" sz="1200">
                <a:latin typeface="Times New Roman" pitchFamily="18" charset="0"/>
              </a:rPr>
              <a:pPr eaLnBrk="1" hangingPunct="1"/>
              <a:t>73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321653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872AEE-AEC8-460B-BDA8-68C02E8C5CA7}" type="slidenum">
              <a:rPr lang="en-US" sz="1200">
                <a:latin typeface="Times New Roman" pitchFamily="18" charset="0"/>
              </a:rPr>
              <a:pPr eaLnBrk="1" hangingPunct="1"/>
              <a:t>74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32002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5B18B-0E44-461A-9811-85C7AD414D3E}" type="slidenum">
              <a:rPr lang="en-US" sz="1200">
                <a:latin typeface="Times New Roman" pitchFamily="18" charset="0"/>
              </a:rPr>
              <a:pPr eaLnBrk="1" hangingPunct="1"/>
              <a:t>75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654656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5B18B-0E44-461A-9811-85C7AD414D3E}" type="slidenum">
              <a:rPr lang="en-US" sz="1200">
                <a:latin typeface="Times New Roman" pitchFamily="18" charset="0"/>
              </a:rPr>
              <a:pPr eaLnBrk="1" hangingPunct="1"/>
              <a:t>76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118601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FFD030-A0B1-446E-B499-F35380CC3C38}" type="slidenum">
              <a:rPr lang="en-US" sz="1200">
                <a:latin typeface="Times New Roman" pitchFamily="18" charset="0"/>
              </a:rPr>
              <a:pPr eaLnBrk="1" hangingPunct="1"/>
              <a:t>77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9230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FFD030-A0B1-446E-B499-F35380CC3C38}" type="slidenum">
              <a:rPr lang="en-US" sz="1200">
                <a:latin typeface="Times New Roman" pitchFamily="18" charset="0"/>
              </a:rPr>
              <a:pPr eaLnBrk="1" hangingPunct="1"/>
              <a:t>78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814252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4E480-4E67-474A-BF3E-D012FFEEF7B8}" type="slidenum">
              <a:rPr lang="en-US" sz="1200">
                <a:latin typeface="Times New Roman" pitchFamily="18" charset="0"/>
              </a:rPr>
              <a:pPr eaLnBrk="1" hangingPunct="1"/>
              <a:t>79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952341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677964-04FD-4536-A280-4606861E6E71}" type="slidenum">
              <a:rPr lang="en-US" sz="1200">
                <a:latin typeface="Times New Roman" pitchFamily="18" charset="0"/>
              </a:rPr>
              <a:pPr eaLnBrk="1" hangingPunct="1"/>
              <a:t>80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1062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CBF49D-D58F-40B2-8D65-6660682D97F2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039168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F2023E-AC73-4F97-B898-9F5D904D8792}" type="slidenum">
              <a:rPr lang="en-US" sz="1200">
                <a:latin typeface="Times New Roman" pitchFamily="18" charset="0"/>
              </a:rPr>
              <a:pPr eaLnBrk="1" hangingPunct="1"/>
              <a:t>81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014808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A17657-2CC2-4D50-8495-CA7B1096B098}" type="slidenum">
              <a:rPr lang="en-US" sz="1200">
                <a:latin typeface="Times New Roman" pitchFamily="18" charset="0"/>
              </a:rPr>
              <a:pPr eaLnBrk="1" hangingPunct="1"/>
              <a:t>82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impossible to build an AND gate with a single CMOS gate.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building NAND and NOT gates is easy.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the best way to build an AND gate using CMOS transistors is to use a NAND followed by a NOT.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351440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7A05FF-4A23-492C-8145-7162E0DE3366}" type="slidenum">
              <a:rPr lang="en-US" sz="1200">
                <a:latin typeface="Times New Roman" pitchFamily="18" charset="0"/>
              </a:rPr>
              <a:pPr eaLnBrk="1" hangingPunct="1"/>
              <a:t>83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085712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7AC6A7-5EB7-4146-84C7-7625646C11FA}" type="slidenum">
              <a:rPr lang="en-US" sz="1200">
                <a:latin typeface="Times New Roman" pitchFamily="18" charset="0"/>
              </a:rPr>
              <a:pPr eaLnBrk="1" hangingPunct="1"/>
              <a:t>84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Recall that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nMOS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transistors are good at passing 0 and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pMOS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transistors are good at passing 1, so the parallel combination of the two passes both values well.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596159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657857-3019-42C1-B33D-92B87CE6D8AF}" type="slidenum">
              <a:rPr lang="en-US" sz="1200">
                <a:latin typeface="Times New Roman" pitchFamily="18" charset="0"/>
              </a:rPr>
              <a:pPr eaLnBrk="1" hangingPunct="1"/>
              <a:t>85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N-input CMOS NOR gate uses N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nMOS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transistors in parallel and N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pMOS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transistors in series.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Transistors in series are slower than transistors in parallel, just as resistors in series have more resistance than resistors in parallel.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pMOS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transistors are slower than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nMOS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transistors because holes cannot move around the silicon lattice as fast as electrons.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 the parallel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nMOS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transistors are fast and the series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pMOS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transistors are slow, especially when many are in series.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Pseudo-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nMOS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logic replaces the slow stack of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pMOS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transistors with a single weak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pMOS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transistor that is always ON.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622575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6863BD-4217-46FA-BED9-A0DDE58F6A77}" type="slidenum">
              <a:rPr lang="en-US" sz="1200">
                <a:latin typeface="Times New Roman" pitchFamily="18" charset="0"/>
              </a:rPr>
              <a:pPr eaLnBrk="1" hangingPunct="1"/>
              <a:t>86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681942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C8FFBA-F205-41E2-9B9F-64A28369384A}" type="slidenum">
              <a:rPr lang="en-US" sz="1200">
                <a:latin typeface="Times New Roman" pitchFamily="18" charset="0"/>
              </a:rPr>
              <a:pPr eaLnBrk="1" hangingPunct="1"/>
              <a:t>87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755817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2FE142-970F-46F7-998C-E2B1FA9AB1CF}" type="slidenum">
              <a:rPr lang="en-US" sz="1200">
                <a:latin typeface="Times New Roman" pitchFamily="18" charset="0"/>
              </a:rPr>
              <a:pPr eaLnBrk="1" hangingPunct="1"/>
              <a:t>88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27007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1CA65E-DE54-490A-BEF6-3A928E6212C8}" type="slidenum">
              <a:rPr lang="en-US" sz="1200">
                <a:latin typeface="Times New Roman" pitchFamily="18" charset="0"/>
              </a:rPr>
              <a:pPr eaLnBrk="1" hangingPunct="1"/>
              <a:t>89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 consumption is the amount of energy used per unit time.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systems draw both dynamic and static power.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 power is the power used to charge capacitance as signals change between 0 and 1.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Static power is the power used even when signals do not change and the system is idle.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20841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AFFB50-450D-46D2-A078-F9C1C15BEEBF}" type="slidenum">
              <a:rPr lang="en-US" sz="1200">
                <a:latin typeface="Times New Roman" pitchFamily="18" charset="0"/>
              </a:rPr>
              <a:pPr eaLnBrk="1" hangingPunct="1"/>
              <a:t>90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 gates and the wires that connect them have capacitance.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voltage on the capacitor switches at frequency f (i.e., f times per second), it charges the capacitor f/2 times and discharges it f/2 times per second. </a:t>
            </a:r>
          </a:p>
          <a:p>
            <a:pPr eaLnBrk="1" hangingPunct="1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Discharging does not draw energy from the power supply, so the dynamic power consumption is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361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6A480A-1991-415C-9DC8-0C9A82E0FC6B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793424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93B22B-66AB-4904-AA7E-6596F69FC24E}" type="slidenum">
              <a:rPr lang="en-US" sz="1200">
                <a:latin typeface="Times New Roman" pitchFamily="18" charset="0"/>
              </a:rPr>
              <a:pPr eaLnBrk="1" hangingPunct="1"/>
              <a:t>91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049349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6C8278-00C3-4D6E-AEE4-28F911C7987B}" type="slidenum">
              <a:rPr lang="en-US" sz="1200">
                <a:latin typeface="Times New Roman" pitchFamily="18" charset="0"/>
              </a:rPr>
              <a:pPr eaLnBrk="1" hangingPunct="1"/>
              <a:t>92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884708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93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03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From ZERO To ONE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From ZERO To ONE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9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wmf"/><Relationship Id="rId5" Type="http://schemas.openxmlformats.org/officeDocument/2006/relationships/tags" Target="../tags/tag31.xml"/><Relationship Id="rId10" Type="http://schemas.openxmlformats.org/officeDocument/2006/relationships/oleObject" Target="../embeddings/oleObject2.bin"/><Relationship Id="rId4" Type="http://schemas.openxmlformats.org/officeDocument/2006/relationships/tags" Target="../tags/tag30.xml"/><Relationship Id="rId9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3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wmf"/><Relationship Id="rId5" Type="http://schemas.openxmlformats.org/officeDocument/2006/relationships/tags" Target="../tags/tag35.xml"/><Relationship Id="rId10" Type="http://schemas.openxmlformats.org/officeDocument/2006/relationships/oleObject" Target="../embeddings/oleObject4.bin"/><Relationship Id="rId4" Type="http://schemas.openxmlformats.org/officeDocument/2006/relationships/tags" Target="../tags/tag34.xml"/><Relationship Id="rId9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13" Type="http://schemas.openxmlformats.org/officeDocument/2006/relationships/oleObject" Target="../embeddings/oleObject7.bin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wmf"/><Relationship Id="rId2" Type="http://schemas.openxmlformats.org/officeDocument/2006/relationships/tags" Target="../tags/tag58.xml"/><Relationship Id="rId1" Type="http://schemas.openxmlformats.org/officeDocument/2006/relationships/vmlDrawing" Target="../drawings/vmlDrawing3.vml"/><Relationship Id="rId6" Type="http://schemas.openxmlformats.org/officeDocument/2006/relationships/tags" Target="../tags/tag62.xml"/><Relationship Id="rId11" Type="http://schemas.openxmlformats.org/officeDocument/2006/relationships/oleObject" Target="../embeddings/oleObject6.bin"/><Relationship Id="rId5" Type="http://schemas.openxmlformats.org/officeDocument/2006/relationships/tags" Target="../tags/tag61.xml"/><Relationship Id="rId10" Type="http://schemas.openxmlformats.org/officeDocument/2006/relationships/image" Target="../media/image14.wmf"/><Relationship Id="rId4" Type="http://schemas.openxmlformats.org/officeDocument/2006/relationships/tags" Target="../tags/tag60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70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69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wmf"/><Relationship Id="rId5" Type="http://schemas.openxmlformats.org/officeDocument/2006/relationships/tags" Target="../tags/tag72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1.xml"/><Relationship Id="rId9" Type="http://schemas.openxmlformats.org/officeDocument/2006/relationships/image" Target="../media/image1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74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73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wmf"/><Relationship Id="rId5" Type="http://schemas.openxmlformats.org/officeDocument/2006/relationships/tags" Target="../tags/tag76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75.xml"/><Relationship Id="rId9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wmf"/><Relationship Id="rId2" Type="http://schemas.openxmlformats.org/officeDocument/2006/relationships/tags" Target="../tags/tag77.xml"/><Relationship Id="rId1" Type="http://schemas.openxmlformats.org/officeDocument/2006/relationships/vmlDrawing" Target="../drawings/vmlDrawing6.vml"/><Relationship Id="rId6" Type="http://schemas.openxmlformats.org/officeDocument/2006/relationships/tags" Target="../tags/tag81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80.xml"/><Relationship Id="rId10" Type="http://schemas.openxmlformats.org/officeDocument/2006/relationships/image" Target="../media/image21.wmf"/><Relationship Id="rId4" Type="http://schemas.openxmlformats.org/officeDocument/2006/relationships/tags" Target="../tags/tag79.xml"/><Relationship Id="rId9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tags" Target="../tags/tag87.xml"/><Relationship Id="rId7" Type="http://schemas.openxmlformats.org/officeDocument/2006/relationships/oleObject" Target="../embeddings/oleObject14.bin"/><Relationship Id="rId2" Type="http://schemas.openxmlformats.org/officeDocument/2006/relationships/tags" Target="../tags/tag86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tags" Target="../tags/tag90.xml"/><Relationship Id="rId7" Type="http://schemas.openxmlformats.org/officeDocument/2006/relationships/oleObject" Target="../embeddings/oleObject15.bin"/><Relationship Id="rId2" Type="http://schemas.openxmlformats.org/officeDocument/2006/relationships/tags" Target="../tags/tag89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98.xml"/><Relationship Id="rId7" Type="http://schemas.openxmlformats.org/officeDocument/2006/relationships/oleObject" Target="../embeddings/oleObject16.bin"/><Relationship Id="rId2" Type="http://schemas.openxmlformats.org/officeDocument/2006/relationships/tags" Target="../tags/tag97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101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00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tags" Target="../tags/tag115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14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wmf"/><Relationship Id="rId4" Type="http://schemas.openxmlformats.org/officeDocument/2006/relationships/tags" Target="../tags/tag116.xml"/><Relationship Id="rId9" Type="http://schemas.openxmlformats.org/officeDocument/2006/relationships/oleObject" Target="../embeddings/oleObject1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tags" Target="../tags/tag118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17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wmf"/><Relationship Id="rId4" Type="http://schemas.openxmlformats.org/officeDocument/2006/relationships/tags" Target="../tags/tag119.xml"/><Relationship Id="rId9" Type="http://schemas.openxmlformats.org/officeDocument/2006/relationships/oleObject" Target="../embeddings/oleObject2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127.xml"/><Relationship Id="rId7" Type="http://schemas.openxmlformats.org/officeDocument/2006/relationships/notesSlide" Target="../notesSlides/notesSlide51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9" Type="http://schemas.openxmlformats.org/officeDocument/2006/relationships/image" Target="../media/image2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132.xml"/><Relationship Id="rId7" Type="http://schemas.openxmlformats.org/officeDocument/2006/relationships/oleObject" Target="../embeddings/oleObject23.bin"/><Relationship Id="rId2" Type="http://schemas.openxmlformats.org/officeDocument/2006/relationships/tags" Target="../tags/tag131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emf"/><Relationship Id="rId4" Type="http://schemas.openxmlformats.org/officeDocument/2006/relationships/tags" Target="../tags/tag133.xml"/><Relationship Id="rId9" Type="http://schemas.openxmlformats.org/officeDocument/2006/relationships/oleObject" Target="../embeddings/oleObject24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135.xml"/><Relationship Id="rId7" Type="http://schemas.openxmlformats.org/officeDocument/2006/relationships/oleObject" Target="../embeddings/oleObject25.bin"/><Relationship Id="rId2" Type="http://schemas.openxmlformats.org/officeDocument/2006/relationships/tags" Target="../tags/tag134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emf"/><Relationship Id="rId4" Type="http://schemas.openxmlformats.org/officeDocument/2006/relationships/tags" Target="../tags/tag136.xml"/><Relationship Id="rId9" Type="http://schemas.openxmlformats.org/officeDocument/2006/relationships/oleObject" Target="../embeddings/oleObject2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138.xml"/><Relationship Id="rId7" Type="http://schemas.openxmlformats.org/officeDocument/2006/relationships/oleObject" Target="../embeddings/oleObject27.bin"/><Relationship Id="rId2" Type="http://schemas.openxmlformats.org/officeDocument/2006/relationships/tags" Target="../tags/tag137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emf"/><Relationship Id="rId4" Type="http://schemas.openxmlformats.org/officeDocument/2006/relationships/tags" Target="../tags/tag139.xml"/><Relationship Id="rId9" Type="http://schemas.openxmlformats.org/officeDocument/2006/relationships/oleObject" Target="../embeddings/oleObject2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141.xml"/><Relationship Id="rId7" Type="http://schemas.openxmlformats.org/officeDocument/2006/relationships/oleObject" Target="../embeddings/oleObject29.bin"/><Relationship Id="rId2" Type="http://schemas.openxmlformats.org/officeDocument/2006/relationships/tags" Target="../tags/tag140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emf"/><Relationship Id="rId4" Type="http://schemas.openxmlformats.org/officeDocument/2006/relationships/tags" Target="../tags/tag142.xml"/><Relationship Id="rId9" Type="http://schemas.openxmlformats.org/officeDocument/2006/relationships/oleObject" Target="../embeddings/oleObject30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38.emf"/><Relationship Id="rId2" Type="http://schemas.openxmlformats.org/officeDocument/2006/relationships/tags" Target="../tags/tag14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39.wmf"/><Relationship Id="rId2" Type="http://schemas.openxmlformats.org/officeDocument/2006/relationships/tags" Target="../tags/tag14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2.bin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148.xml"/><Relationship Id="rId7" Type="http://schemas.openxmlformats.org/officeDocument/2006/relationships/oleObject" Target="../embeddings/oleObject33.bin"/><Relationship Id="rId2" Type="http://schemas.openxmlformats.org/officeDocument/2006/relationships/tags" Target="../tags/tag147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5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1.emf"/><Relationship Id="rId4" Type="http://schemas.openxmlformats.org/officeDocument/2006/relationships/tags" Target="../tags/tag149.xml"/><Relationship Id="rId9" Type="http://schemas.openxmlformats.org/officeDocument/2006/relationships/oleObject" Target="../embeddings/oleObject34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tags" Target="../tags/tag151.xml"/><Relationship Id="rId7" Type="http://schemas.openxmlformats.org/officeDocument/2006/relationships/notesSlide" Target="../notesSlides/notesSlide60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3.wmf"/><Relationship Id="rId5" Type="http://schemas.openxmlformats.org/officeDocument/2006/relationships/tags" Target="../tags/tag153.xml"/><Relationship Id="rId10" Type="http://schemas.openxmlformats.org/officeDocument/2006/relationships/oleObject" Target="../embeddings/oleObject36.bin"/><Relationship Id="rId4" Type="http://schemas.openxmlformats.org/officeDocument/2006/relationships/tags" Target="../tags/tag152.xml"/><Relationship Id="rId9" Type="http://schemas.openxmlformats.org/officeDocument/2006/relationships/image" Target="../media/image4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tags" Target="../tags/tag156.xml"/><Relationship Id="rId7" Type="http://schemas.openxmlformats.org/officeDocument/2006/relationships/oleObject" Target="../embeddings/oleObject37.bin"/><Relationship Id="rId2" Type="http://schemas.openxmlformats.org/officeDocument/2006/relationships/tags" Target="../tags/tag155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6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5.wmf"/><Relationship Id="rId4" Type="http://schemas.openxmlformats.org/officeDocument/2006/relationships/tags" Target="../tags/tag157.xml"/><Relationship Id="rId9" Type="http://schemas.openxmlformats.org/officeDocument/2006/relationships/oleObject" Target="../embeddings/oleObject3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44.wmf"/><Relationship Id="rId2" Type="http://schemas.openxmlformats.org/officeDocument/2006/relationships/tags" Target="../tags/tag158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9.bin"/><Relationship Id="rId5" Type="http://schemas.openxmlformats.org/officeDocument/2006/relationships/notesSlide" Target="../notesSlides/notesSlide63.xml"/><Relationship Id="rId4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5.wmf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oleObject" Target="../embeddings/oleObject41.bin"/><Relationship Id="rId2" Type="http://schemas.openxmlformats.org/officeDocument/2006/relationships/tags" Target="../tags/tag160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64.xml"/><Relationship Id="rId11" Type="http://schemas.openxmlformats.org/officeDocument/2006/relationships/image" Target="../media/image46.wmf"/><Relationship Id="rId5" Type="http://schemas.openxmlformats.org/officeDocument/2006/relationships/tags" Target="../tags/tag163.xml"/><Relationship Id="rId10" Type="http://schemas.openxmlformats.org/officeDocument/2006/relationships/oleObject" Target="../embeddings/oleObject40.bin"/><Relationship Id="rId4" Type="http://schemas.openxmlformats.org/officeDocument/2006/relationships/tags" Target="../tags/tag162.xml"/><Relationship Id="rId9" Type="http://schemas.openxmlformats.org/officeDocument/2006/relationships/notesSlide" Target="../notesSlides/notesSlide6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tags" Target="../tags/tag168.xml"/><Relationship Id="rId7" Type="http://schemas.openxmlformats.org/officeDocument/2006/relationships/oleObject" Target="../embeddings/oleObject42.bin"/><Relationship Id="rId2" Type="http://schemas.openxmlformats.org/officeDocument/2006/relationships/tags" Target="../tags/tag167.xml"/><Relationship Id="rId1" Type="http://schemas.openxmlformats.org/officeDocument/2006/relationships/vmlDrawing" Target="../drawings/vmlDrawing25.vml"/><Relationship Id="rId6" Type="http://schemas.openxmlformats.org/officeDocument/2006/relationships/notesSlide" Target="../notesSlides/notesSlide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5" Type="http://schemas.openxmlformats.org/officeDocument/2006/relationships/notesSlide" Target="../notesSlides/notesSlide67.xml"/><Relationship Id="rId4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tags" Target="../tags/tag174.xml"/><Relationship Id="rId7" Type="http://schemas.openxmlformats.org/officeDocument/2006/relationships/oleObject" Target="../embeddings/oleObject43.bin"/><Relationship Id="rId2" Type="http://schemas.openxmlformats.org/officeDocument/2006/relationships/tags" Target="../tags/tag173.xml"/><Relationship Id="rId1" Type="http://schemas.openxmlformats.org/officeDocument/2006/relationships/vmlDrawing" Target="../drawings/vmlDrawing26.vml"/><Relationship Id="rId6" Type="http://schemas.openxmlformats.org/officeDocument/2006/relationships/notesSlide" Target="../notesSlides/notesSlide6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tags" Target="../tags/tag177.xml"/><Relationship Id="rId7" Type="http://schemas.openxmlformats.org/officeDocument/2006/relationships/oleObject" Target="../embeddings/oleObject44.bin"/><Relationship Id="rId2" Type="http://schemas.openxmlformats.org/officeDocument/2006/relationships/tags" Target="../tags/tag176.xml"/><Relationship Id="rId1" Type="http://schemas.openxmlformats.org/officeDocument/2006/relationships/vmlDrawing" Target="../drawings/vmlDrawing27.vml"/><Relationship Id="rId6" Type="http://schemas.openxmlformats.org/officeDocument/2006/relationships/notesSlide" Target="../notesSlides/notesSlide6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8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tags" Target="../tags/tag180.xml"/><Relationship Id="rId7" Type="http://schemas.openxmlformats.org/officeDocument/2006/relationships/notesSlide" Target="../notesSlides/notesSlide70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2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9" Type="http://schemas.openxmlformats.org/officeDocument/2006/relationships/image" Target="../media/image50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7" Type="http://schemas.openxmlformats.org/officeDocument/2006/relationships/image" Target="../media/image51.wmf"/><Relationship Id="rId2" Type="http://schemas.openxmlformats.org/officeDocument/2006/relationships/tags" Target="../tags/tag183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6.bin"/><Relationship Id="rId5" Type="http://schemas.openxmlformats.org/officeDocument/2006/relationships/notesSlide" Target="../notesSlides/notesSlide71.xml"/><Relationship Id="rId4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image" Target="../media/image52.wmf"/><Relationship Id="rId2" Type="http://schemas.openxmlformats.org/officeDocument/2006/relationships/tags" Target="../tags/tag185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47.bin"/><Relationship Id="rId5" Type="http://schemas.openxmlformats.org/officeDocument/2006/relationships/notesSlide" Target="../notesSlides/notesSlide72.xml"/><Relationship Id="rId4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tags" Target="../tags/tag188.xml"/><Relationship Id="rId7" Type="http://schemas.openxmlformats.org/officeDocument/2006/relationships/oleObject" Target="../embeddings/oleObject48.bin"/><Relationship Id="rId2" Type="http://schemas.openxmlformats.org/officeDocument/2006/relationships/tags" Target="../tags/tag187.xml"/><Relationship Id="rId1" Type="http://schemas.openxmlformats.org/officeDocument/2006/relationships/vmlDrawing" Target="../drawings/vmlDrawing31.vml"/><Relationship Id="rId6" Type="http://schemas.openxmlformats.org/officeDocument/2006/relationships/notesSlide" Target="../notesSlides/notesSlide7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9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tags" Target="../tags/tag191.xml"/><Relationship Id="rId7" Type="http://schemas.openxmlformats.org/officeDocument/2006/relationships/notesSlide" Target="../notesSlides/notesSlide74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3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5.wmf"/><Relationship Id="rId5" Type="http://schemas.openxmlformats.org/officeDocument/2006/relationships/tags" Target="../tags/tag193.xml"/><Relationship Id="rId10" Type="http://schemas.openxmlformats.org/officeDocument/2006/relationships/oleObject" Target="../embeddings/oleObject50.bin"/><Relationship Id="rId4" Type="http://schemas.openxmlformats.org/officeDocument/2006/relationships/tags" Target="../tags/tag192.xml"/><Relationship Id="rId9" Type="http://schemas.openxmlformats.org/officeDocument/2006/relationships/image" Target="../media/image54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tags" Target="../tags/tag195.xml"/><Relationship Id="rId7" Type="http://schemas.openxmlformats.org/officeDocument/2006/relationships/notesSlide" Target="../notesSlides/notesSlide75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3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5.wmf"/><Relationship Id="rId5" Type="http://schemas.openxmlformats.org/officeDocument/2006/relationships/tags" Target="../tags/tag197.xml"/><Relationship Id="rId10" Type="http://schemas.openxmlformats.org/officeDocument/2006/relationships/oleObject" Target="../embeddings/oleObject52.bin"/><Relationship Id="rId4" Type="http://schemas.openxmlformats.org/officeDocument/2006/relationships/tags" Target="../tags/tag196.xml"/><Relationship Id="rId9" Type="http://schemas.openxmlformats.org/officeDocument/2006/relationships/image" Target="../media/image54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tags" Target="../tags/tag199.xml"/><Relationship Id="rId7" Type="http://schemas.openxmlformats.org/officeDocument/2006/relationships/notesSlide" Target="../notesSlides/notesSlide76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34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7.wmf"/><Relationship Id="rId5" Type="http://schemas.openxmlformats.org/officeDocument/2006/relationships/tags" Target="../tags/tag201.xml"/><Relationship Id="rId10" Type="http://schemas.openxmlformats.org/officeDocument/2006/relationships/oleObject" Target="../embeddings/oleObject54.bin"/><Relationship Id="rId4" Type="http://schemas.openxmlformats.org/officeDocument/2006/relationships/tags" Target="../tags/tag200.xml"/><Relationship Id="rId9" Type="http://schemas.openxmlformats.org/officeDocument/2006/relationships/image" Target="../media/image56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tags" Target="../tags/tag203.xml"/><Relationship Id="rId7" Type="http://schemas.openxmlformats.org/officeDocument/2006/relationships/notesSlide" Target="../notesSlides/notesSlide77.xml"/><Relationship Id="rId2" Type="http://schemas.openxmlformats.org/officeDocument/2006/relationships/tags" Target="../tags/tag202.xml"/><Relationship Id="rId1" Type="http://schemas.openxmlformats.org/officeDocument/2006/relationships/vmlDrawing" Target="../drawings/vmlDrawing35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7.wmf"/><Relationship Id="rId5" Type="http://schemas.openxmlformats.org/officeDocument/2006/relationships/tags" Target="../tags/tag205.xml"/><Relationship Id="rId10" Type="http://schemas.openxmlformats.org/officeDocument/2006/relationships/oleObject" Target="../embeddings/oleObject56.bin"/><Relationship Id="rId4" Type="http://schemas.openxmlformats.org/officeDocument/2006/relationships/tags" Target="../tags/tag204.xml"/><Relationship Id="rId9" Type="http://schemas.openxmlformats.org/officeDocument/2006/relationships/image" Target="../media/image56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53.wmf"/><Relationship Id="rId2" Type="http://schemas.openxmlformats.org/officeDocument/2006/relationships/tags" Target="../tags/tag20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57.bin"/><Relationship Id="rId5" Type="http://schemas.openxmlformats.org/officeDocument/2006/relationships/notesSlide" Target="../notesSlides/notesSlide78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4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image" Target="../media/image58.wmf"/><Relationship Id="rId2" Type="http://schemas.openxmlformats.org/officeDocument/2006/relationships/tags" Target="../tags/tag210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58.bin"/><Relationship Id="rId5" Type="http://schemas.openxmlformats.org/officeDocument/2006/relationships/notesSlide" Target="../notesSlides/notesSlide80.xml"/><Relationship Id="rId4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4" Type="http://schemas.openxmlformats.org/officeDocument/2006/relationships/notesSlide" Target="../notesSlides/notes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image" Target="../media/image59.wmf"/><Relationship Id="rId2" Type="http://schemas.openxmlformats.org/officeDocument/2006/relationships/tags" Target="../tags/tag214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59.bin"/><Relationship Id="rId5" Type="http://schemas.openxmlformats.org/officeDocument/2006/relationships/notesSlide" Target="../notesSlides/notesSlide82.xml"/><Relationship Id="rId4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60.wmf"/><Relationship Id="rId2" Type="http://schemas.openxmlformats.org/officeDocument/2006/relationships/tags" Target="../tags/tag216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60.bin"/><Relationship Id="rId5" Type="http://schemas.openxmlformats.org/officeDocument/2006/relationships/notesSlide" Target="../notesSlides/notesSlide83.xml"/><Relationship Id="rId4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image" Target="../media/image61.wmf"/><Relationship Id="rId2" Type="http://schemas.openxmlformats.org/officeDocument/2006/relationships/tags" Target="../tags/tag218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61.bin"/><Relationship Id="rId5" Type="http://schemas.openxmlformats.org/officeDocument/2006/relationships/notesSlide" Target="../notesSlides/notesSlide84.xml"/><Relationship Id="rId4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7" Type="http://schemas.openxmlformats.org/officeDocument/2006/relationships/image" Target="../media/image62.wmf"/><Relationship Id="rId2" Type="http://schemas.openxmlformats.org/officeDocument/2006/relationships/tags" Target="../tags/tag220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62.bin"/><Relationship Id="rId5" Type="http://schemas.openxmlformats.org/officeDocument/2006/relationships/notesSlide" Target="../notesSlides/notesSlide85.xml"/><Relationship Id="rId4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image" Target="../media/image63.png"/><Relationship Id="rId5" Type="http://schemas.openxmlformats.org/officeDocument/2006/relationships/notesSlide" Target="../notesSlides/notesSlide86.xml"/><Relationship Id="rId4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image" Target="../media/image64.png"/><Relationship Id="rId4" Type="http://schemas.openxmlformats.org/officeDocument/2006/relationships/notesSlide" Target="../notesSlides/notesSlide8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4" Type="http://schemas.openxmlformats.org/officeDocument/2006/relationships/notesSlide" Target="../notesSlides/notesSlide8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4" Type="http://schemas.openxmlformats.org/officeDocument/2006/relationships/notesSlide" Target="../notesSlides/notesSlide9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Computer System Architectures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2778443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2769513"/>
            <a:ext cx="5562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Based on</a:t>
            </a:r>
            <a:r>
              <a:rPr lang="en-US" sz="2400" b="1" i="1" dirty="0" smtClean="0"/>
              <a:t> </a:t>
            </a:r>
          </a:p>
          <a:p>
            <a:r>
              <a:rPr lang="en-US" sz="2400" b="1" i="1" dirty="0" smtClean="0"/>
              <a:t>Digital Design and Computer Architecture</a:t>
            </a:r>
            <a:r>
              <a:rPr lang="en-US" sz="2400" b="1" dirty="0" smtClean="0"/>
              <a:t>, 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Edition</a:t>
            </a:r>
            <a:endParaRPr lang="en-US" sz="2200" dirty="0" smtClean="0"/>
          </a:p>
          <a:p>
            <a:r>
              <a:rPr lang="en-US" sz="2200" dirty="0" smtClean="0"/>
              <a:t>David Money Harris and Sarah L.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37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342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Modularity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>
                <a:latin typeface="Times New Roman" pitchFamily="18" charset="0"/>
              </a:rPr>
              <a:t>Function of stock: </a:t>
            </a:r>
            <a:r>
              <a:rPr lang="en-US" dirty="0">
                <a:latin typeface="Times New Roman" pitchFamily="18" charset="0"/>
              </a:rPr>
              <a:t>mount barrel and lock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>
                <a:latin typeface="Times New Roman" pitchFamily="18" charset="0"/>
              </a:rPr>
              <a:t>Interface of stock: </a:t>
            </a:r>
            <a:r>
              <a:rPr lang="en-US" dirty="0">
                <a:latin typeface="Times New Roman" pitchFamily="18" charset="0"/>
              </a:rPr>
              <a:t>length and location of mounting pins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Regularity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Interchangeable parts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3379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The Flintlock Rifle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3724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893885" y="1371600"/>
            <a:ext cx="7488115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Most physical variables are </a:t>
            </a:r>
            <a:r>
              <a:rPr lang="en-US" b="1" dirty="0" smtClean="0"/>
              <a:t>continuous</a:t>
            </a:r>
          </a:p>
          <a:p>
            <a:pPr lvl="1" eaLnBrk="1" hangingPunct="1"/>
            <a:r>
              <a:rPr lang="en-US" dirty="0" smtClean="0"/>
              <a:t>Voltage on a wire</a:t>
            </a:r>
          </a:p>
          <a:p>
            <a:pPr lvl="1" eaLnBrk="1" hangingPunct="1"/>
            <a:r>
              <a:rPr lang="en-US" dirty="0" smtClean="0"/>
              <a:t>Frequency of an oscillation</a:t>
            </a:r>
          </a:p>
          <a:p>
            <a:pPr lvl="1" eaLnBrk="1" hangingPunct="1"/>
            <a:r>
              <a:rPr lang="en-US" dirty="0" smtClean="0"/>
              <a:t>Position of a mass</a:t>
            </a:r>
          </a:p>
          <a:p>
            <a:pPr eaLnBrk="1" hangingPunct="1"/>
            <a:r>
              <a:rPr lang="en-US" dirty="0" smtClean="0"/>
              <a:t>Digital abstraction considers </a:t>
            </a:r>
            <a:r>
              <a:rPr lang="en-US" b="1" dirty="0" smtClean="0"/>
              <a:t>discrete subset</a:t>
            </a:r>
            <a:r>
              <a:rPr lang="en-US" dirty="0" smtClean="0"/>
              <a:t> of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Digital Abstraction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265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41910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Designed by Charles Babbage from 1834 – 1871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Considered to be the first digital computer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Built from mechanical gears, where each gear represented a discrete value (0-9)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Babbage died before it was finished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0130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17526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Analytical Engine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211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Two discrete values:</a:t>
            </a:r>
          </a:p>
          <a:p>
            <a:pPr lvl="1" eaLnBrk="1" hangingPunct="1"/>
            <a:r>
              <a:rPr lang="en-US" dirty="0" smtClean="0"/>
              <a:t>1’s and 0’s</a:t>
            </a:r>
          </a:p>
          <a:p>
            <a:pPr lvl="1" eaLnBrk="1" hangingPunct="1"/>
            <a:r>
              <a:rPr lang="en-US" dirty="0" smtClean="0"/>
              <a:t>1, TRUE, HIGH</a:t>
            </a:r>
          </a:p>
          <a:p>
            <a:pPr lvl="1" eaLnBrk="1" hangingPunct="1"/>
            <a:r>
              <a:rPr lang="en-US" dirty="0" smtClean="0"/>
              <a:t>0, FALSE, LOW</a:t>
            </a:r>
          </a:p>
          <a:p>
            <a:pPr eaLnBrk="1" hangingPunct="1"/>
            <a:r>
              <a:rPr lang="en-US" b="1" dirty="0" smtClean="0"/>
              <a:t>1 and 0: </a:t>
            </a:r>
            <a:r>
              <a:rPr lang="en-US" dirty="0" smtClean="0"/>
              <a:t>voltage levels, rotating gears, fluid levels, etc. </a:t>
            </a:r>
          </a:p>
          <a:p>
            <a:pPr eaLnBrk="1" hangingPunct="1"/>
            <a:r>
              <a:rPr lang="en-US" dirty="0" smtClean="0"/>
              <a:t>Digital circuits use </a:t>
            </a:r>
            <a:r>
              <a:rPr lang="en-US" b="1" dirty="0" smtClean="0"/>
              <a:t>voltage</a:t>
            </a:r>
            <a:r>
              <a:rPr lang="en-US" dirty="0" smtClean="0"/>
              <a:t> levels to represent 1 and 0</a:t>
            </a:r>
            <a:endParaRPr lang="en-US" i="1" dirty="0" smtClean="0"/>
          </a:p>
          <a:p>
            <a:pPr eaLnBrk="1" hangingPunct="1"/>
            <a:r>
              <a:rPr lang="en-US" b="1" i="1" dirty="0" smtClean="0"/>
              <a:t>Bit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inary dig</a:t>
            </a:r>
            <a:r>
              <a:rPr lang="en-US" i="1" dirty="0" smtClean="0"/>
              <a:t>it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Digital Discipline: Binary Values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45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95400"/>
            <a:ext cx="495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Born to working class parents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Taught himself mathematics and joined the faculty of Queen’s College in Ireland.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Wrote </a:t>
            </a:r>
            <a:r>
              <a:rPr lang="en-US" sz="2400" i="1" dirty="0">
                <a:latin typeface="Times New Roman" pitchFamily="18" charset="0"/>
              </a:rPr>
              <a:t>An Investigation of the Laws of Thought</a:t>
            </a:r>
            <a:r>
              <a:rPr lang="en-US" sz="2400" dirty="0">
                <a:latin typeface="Times New Roman" pitchFamily="18" charset="0"/>
              </a:rPr>
              <a:t> (1854)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Introduced binary variables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Introduced the three fundamental logic operations: AND, OR, and NOT.</a:t>
            </a:r>
          </a:p>
        </p:txBody>
      </p:sp>
      <p:sp>
        <p:nvSpPr>
          <p:cNvPr id="3789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pic>
        <p:nvPicPr>
          <p:cNvPr id="37895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905000"/>
            <a:ext cx="25717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George Boole, 1815-1864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0646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9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1581150" y="1690688"/>
          <a:ext cx="756285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" name="VISIO" r:id="rId8" imgW="3546348" imgH="1115568" progId="Visio.Drawing.6">
                  <p:embed/>
                </p:oleObj>
              </mc:Choice>
              <mc:Fallback>
                <p:oleObj name="VISIO" r:id="rId8" imgW="3546348" imgH="11155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690688"/>
                        <a:ext cx="7562850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6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1524000" y="4279900"/>
          <a:ext cx="7620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" name="VISIO" r:id="rId10" imgW="3540447" imgH="957001" progId="Visio.Drawing.6">
                  <p:embed/>
                </p:oleObj>
              </mc:Choice>
              <mc:Fallback>
                <p:oleObj name="VISIO" r:id="rId10" imgW="3540447" imgH="95700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79900"/>
                        <a:ext cx="76200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3891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Systems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0786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1581150" y="1690688"/>
          <a:ext cx="756285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VISIO" r:id="rId8" imgW="3546348" imgH="1112520" progId="Visio.Drawing.6">
                  <p:embed/>
                </p:oleObj>
              </mc:Choice>
              <mc:Fallback>
                <p:oleObj name="VISIO" r:id="rId8" imgW="3546348" imgH="1112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690688"/>
                        <a:ext cx="7562850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6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1524000" y="4279900"/>
          <a:ext cx="7620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VISIO" r:id="rId10" imgW="3546348" imgH="955548" progId="Visio.Drawing.6">
                  <p:embed/>
                </p:oleObj>
              </mc:Choice>
              <mc:Fallback>
                <p:oleObj name="VISIO" r:id="rId10" imgW="3546348" imgH="955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79900"/>
                        <a:ext cx="76200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3994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Systems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1217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5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6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7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</a:pPr>
            <a:endParaRPr lang="en-US" sz="3200" baseline="30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4096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096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8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9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11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12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13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14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15</a:t>
            </a:r>
            <a:r>
              <a:rPr lang="en-US" sz="3200" dirty="0">
                <a:latin typeface="Times New Roman" pitchFamily="18" charset="0"/>
              </a:rPr>
              <a:t>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2873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</a:rPr>
              <a:t>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</a:rPr>
              <a:t> = 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 = 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</a:rPr>
              <a:t> = 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</a:rPr>
              <a:t> =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5</a:t>
            </a:r>
            <a:r>
              <a:rPr lang="en-US" sz="3200" dirty="0">
                <a:latin typeface="Times New Roman" pitchFamily="18" charset="0"/>
              </a:rPr>
              <a:t> = 32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6</a:t>
            </a:r>
            <a:r>
              <a:rPr lang="en-US" sz="3200" dirty="0">
                <a:latin typeface="Times New Roman" pitchFamily="18" charset="0"/>
              </a:rPr>
              <a:t> = 64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7</a:t>
            </a:r>
            <a:r>
              <a:rPr lang="en-US" sz="3200" dirty="0">
                <a:latin typeface="Times New Roman" pitchFamily="18" charset="0"/>
              </a:rPr>
              <a:t> = 128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Handy to memorize up to 2</a:t>
            </a:r>
            <a:r>
              <a:rPr lang="en-US" sz="3200" baseline="30000" dirty="0">
                <a:latin typeface="Times New Roman" pitchFamily="18" charset="0"/>
              </a:rPr>
              <a:t>9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4198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1991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8 </a:t>
            </a:r>
            <a:r>
              <a:rPr lang="en-US" sz="3200" dirty="0">
                <a:latin typeface="Times New Roman" pitchFamily="18" charset="0"/>
              </a:rPr>
              <a:t> = 256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9</a:t>
            </a:r>
            <a:r>
              <a:rPr lang="en-US" sz="3200" dirty="0">
                <a:latin typeface="Times New Roman" pitchFamily="18" charset="0"/>
              </a:rPr>
              <a:t>  = 512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 1024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11</a:t>
            </a:r>
            <a:r>
              <a:rPr lang="en-US" sz="3200" dirty="0">
                <a:latin typeface="Times New Roman" pitchFamily="18" charset="0"/>
              </a:rPr>
              <a:t> = 2048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12</a:t>
            </a:r>
            <a:r>
              <a:rPr lang="en-US" sz="3200" dirty="0">
                <a:latin typeface="Times New Roman" pitchFamily="18" charset="0"/>
              </a:rPr>
              <a:t> = 4096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13</a:t>
            </a:r>
            <a:r>
              <a:rPr lang="en-US" sz="3200" dirty="0">
                <a:latin typeface="Times New Roman" pitchFamily="18" charset="0"/>
              </a:rPr>
              <a:t> = 8192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14</a:t>
            </a:r>
            <a:r>
              <a:rPr lang="en-US" sz="3200" dirty="0">
                <a:latin typeface="Times New Roman" pitchFamily="18" charset="0"/>
              </a:rPr>
              <a:t> = 16384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15</a:t>
            </a:r>
            <a:r>
              <a:rPr lang="en-US" sz="3200" dirty="0">
                <a:latin typeface="Times New Roman" pitchFamily="18" charset="0"/>
              </a:rPr>
              <a:t> = 32768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2638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10011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 to decimal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47</a:t>
            </a:r>
            <a:r>
              <a:rPr lang="en-US" baseline="-25000" dirty="0">
                <a:latin typeface="Times New Roman" pitchFamily="18" charset="0"/>
              </a:rPr>
              <a:t>10</a:t>
            </a:r>
            <a:r>
              <a:rPr lang="en-US" dirty="0">
                <a:latin typeface="Times New Roman" pitchFamily="18" charset="0"/>
              </a:rPr>
              <a:t> to binary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430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5216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/>
              <a:t>Background</a:t>
            </a:r>
          </a:p>
          <a:p>
            <a:pPr eaLnBrk="1" hangingPunct="1"/>
            <a:r>
              <a:rPr lang="en-US" b="1" dirty="0" smtClean="0"/>
              <a:t>The Game Plan</a:t>
            </a:r>
            <a:endParaRPr lang="en-US" dirty="0" smtClean="0"/>
          </a:p>
          <a:p>
            <a:pPr eaLnBrk="1" hangingPunct="1"/>
            <a:r>
              <a:rPr lang="en-US" b="1" dirty="0" smtClean="0"/>
              <a:t>The Art of Managing Complexity</a:t>
            </a:r>
            <a:endParaRPr lang="en-US" dirty="0" smtClean="0"/>
          </a:p>
          <a:p>
            <a:pPr eaLnBrk="1" hangingPunct="1"/>
            <a:r>
              <a:rPr lang="en-US" b="1" dirty="0" smtClean="0"/>
              <a:t>The Digital Abstraction</a:t>
            </a:r>
            <a:endParaRPr lang="en-US" dirty="0" smtClean="0"/>
          </a:p>
          <a:p>
            <a:pPr eaLnBrk="1" hangingPunct="1"/>
            <a:r>
              <a:rPr lang="en-US" b="1" dirty="0" smtClean="0"/>
              <a:t>Number Systems</a:t>
            </a:r>
            <a:endParaRPr lang="en-US" dirty="0" smtClean="0"/>
          </a:p>
          <a:p>
            <a:pPr eaLnBrk="1" hangingPunct="1"/>
            <a:r>
              <a:rPr lang="en-US" b="1" dirty="0" smtClean="0"/>
              <a:t>Logic Gates</a:t>
            </a:r>
            <a:endParaRPr lang="en-US" dirty="0" smtClean="0"/>
          </a:p>
          <a:p>
            <a:pPr eaLnBrk="1" hangingPunct="1"/>
            <a:r>
              <a:rPr lang="en-US" b="1" dirty="0" smtClean="0"/>
              <a:t>Logic Levels</a:t>
            </a:r>
            <a:endParaRPr lang="en-US" dirty="0" smtClean="0"/>
          </a:p>
          <a:p>
            <a:pPr eaLnBrk="1" hangingPunct="1"/>
            <a:r>
              <a:rPr lang="en-US" b="1" dirty="0" smtClean="0"/>
              <a:t>CMOS Transistors</a:t>
            </a:r>
            <a:endParaRPr lang="en-US" dirty="0" smtClean="0"/>
          </a:p>
          <a:p>
            <a:pPr eaLnBrk="1" hangingPunct="1"/>
            <a:r>
              <a:rPr lang="en-US" b="1" dirty="0" smtClean="0"/>
              <a:t>Power Consumption</a:t>
            </a:r>
            <a:endParaRPr lang="en-US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1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10011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 to decimal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16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+ 8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0 + 4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0 + 2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+ 1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= </a:t>
            </a:r>
            <a:r>
              <a:rPr lang="en-US" dirty="0" smtClean="0">
                <a:latin typeface="Times New Roman" pitchFamily="18" charset="0"/>
              </a:rPr>
              <a:t>19</a:t>
            </a:r>
            <a:r>
              <a:rPr lang="en-US" baseline="-25000" dirty="0" smtClean="0">
                <a:latin typeface="Times New Roman" pitchFamily="18" charset="0"/>
              </a:rPr>
              <a:t>10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baseline="-25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47</a:t>
            </a:r>
            <a:r>
              <a:rPr lang="en-US" baseline="-25000" dirty="0">
                <a:latin typeface="Times New Roman" pitchFamily="18" charset="0"/>
              </a:rPr>
              <a:t>10</a:t>
            </a:r>
            <a:r>
              <a:rPr lang="en-US" dirty="0">
                <a:latin typeface="Times New Roman" pitchFamily="18" charset="0"/>
              </a:rPr>
              <a:t> to binary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32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+ 16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0 + 8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×1</a:t>
            </a:r>
            <a:r>
              <a:rPr lang="en-US" dirty="0">
                <a:latin typeface="Times New Roman" pitchFamily="18" charset="0"/>
              </a:rPr>
              <a:t> + 4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+ 2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+ 1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= 101111</a:t>
            </a:r>
            <a:r>
              <a:rPr lang="en-US" baseline="-25000" dirty="0">
                <a:latin typeface="Times New Roman" pitchFamily="18" charset="0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4403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4968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/>
              <a:t>N</a:t>
            </a:r>
            <a:r>
              <a:rPr lang="en-US" dirty="0" smtClean="0"/>
              <a:t>-digit decimal number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many values? 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Range?  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3-digit decimal number: </a:t>
            </a:r>
          </a:p>
          <a:p>
            <a:pPr lvl="2" eaLnBrk="1" hangingPunct="1">
              <a:lnSpc>
                <a:spcPct val="90000"/>
              </a:lnSpc>
            </a:pPr>
            <a:endParaRPr lang="en-US" dirty="0"/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N</a:t>
            </a:r>
            <a:r>
              <a:rPr lang="en-US" dirty="0" smtClean="0"/>
              <a:t>-bit binary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many values? 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Range: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3-digit binary number: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Binary Values and Range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3996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/>
              <a:t>N</a:t>
            </a:r>
            <a:r>
              <a:rPr lang="en-US" dirty="0" smtClean="0"/>
              <a:t>-digit decimal number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many values? </a:t>
            </a:r>
            <a:r>
              <a:rPr lang="en-US" b="1" dirty="0" smtClean="0">
                <a:solidFill>
                  <a:schemeClr val="accent1"/>
                </a:solidFill>
              </a:rPr>
              <a:t>10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Range?  </a:t>
            </a:r>
            <a:r>
              <a:rPr lang="en-US" b="1" dirty="0" smtClean="0">
                <a:solidFill>
                  <a:schemeClr val="accent1"/>
                </a:solidFill>
              </a:rPr>
              <a:t>[0, 10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- 1]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3-digit decimal number: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10</a:t>
            </a:r>
            <a:r>
              <a:rPr lang="en-US" b="1" baseline="30000" dirty="0" smtClean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/>
                </a:solidFill>
              </a:rPr>
              <a:t> = 1000 possible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Range: [0, 999]</a:t>
            </a:r>
          </a:p>
          <a:p>
            <a:pPr lvl="2" eaLnBrk="1" hangingPunct="1">
              <a:lnSpc>
                <a:spcPct val="90000"/>
              </a:lnSpc>
            </a:pPr>
            <a:endParaRPr lang="en-US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N</a:t>
            </a:r>
            <a:r>
              <a:rPr lang="en-US" dirty="0" smtClean="0"/>
              <a:t>-bit binary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many values? </a:t>
            </a: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Range: </a:t>
            </a:r>
            <a:r>
              <a:rPr lang="en-US" b="1" dirty="0" smtClean="0">
                <a:solidFill>
                  <a:schemeClr val="accent1"/>
                </a:solidFill>
              </a:rPr>
              <a:t>[0, 2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- 1]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3-digit binary number: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b="1" baseline="30000" dirty="0" smtClean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/>
                </a:solidFill>
              </a:rPr>
              <a:t> = 8 possible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Range: [0, 7] = [000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 to 111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Binary Values and Range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6884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7306" name="Group 90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6963099"/>
              </p:ext>
            </p:extLst>
          </p:nvPr>
        </p:nvGraphicFramePr>
        <p:xfrm>
          <a:off x="1600200" y="1143000"/>
          <a:ext cx="4724400" cy="5181600"/>
        </p:xfrm>
        <a:graphic>
          <a:graphicData uri="http://schemas.openxmlformats.org/drawingml/2006/table">
            <a:tbl>
              <a:tblPr/>
              <a:tblGrid>
                <a:gridCol w="1143000"/>
                <a:gridCol w="1828800"/>
                <a:gridCol w="17526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Hex Digit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8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25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4372" name="Group 4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7112680"/>
              </p:ext>
            </p:extLst>
          </p:nvPr>
        </p:nvGraphicFramePr>
        <p:xfrm>
          <a:off x="1600200" y="1143000"/>
          <a:ext cx="4724400" cy="5181600"/>
        </p:xfrm>
        <a:graphic>
          <a:graphicData uri="http://schemas.openxmlformats.org/drawingml/2006/table">
            <a:tbl>
              <a:tblPr/>
              <a:tblGrid>
                <a:gridCol w="1143000"/>
                <a:gridCol w="1828800"/>
                <a:gridCol w="17526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Hex Digit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0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9500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8134" name="Rectangle 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33854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Base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Shorthand </a:t>
            </a:r>
            <a:r>
              <a:rPr lang="en-US" sz="3200" dirty="0" smtClean="0">
                <a:latin typeface="Times New Roman" pitchFamily="18" charset="0"/>
              </a:rPr>
              <a:t>for binary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144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Hexadecimal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4AF</a:t>
            </a:r>
            <a:r>
              <a:rPr lang="en-US" baseline="-25000" dirty="0">
                <a:latin typeface="Times New Roman" pitchFamily="18" charset="0"/>
              </a:rPr>
              <a:t>16</a:t>
            </a:r>
            <a:r>
              <a:rPr lang="en-US" dirty="0">
                <a:latin typeface="Times New Roman" pitchFamily="18" charset="0"/>
              </a:rPr>
              <a:t> (also written 0x4AF) to binary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Hexadecimal to decimal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0x4AF to decimal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4915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to Binary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125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Hexadecimal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4AF</a:t>
            </a:r>
            <a:r>
              <a:rPr lang="en-US" baseline="-25000" dirty="0">
                <a:latin typeface="Times New Roman" pitchFamily="18" charset="0"/>
              </a:rPr>
              <a:t>16</a:t>
            </a:r>
            <a:r>
              <a:rPr lang="en-US" dirty="0">
                <a:latin typeface="Times New Roman" pitchFamily="18" charset="0"/>
              </a:rPr>
              <a:t> (also written 0x4AF) to binary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0100 1010 1111</a:t>
            </a:r>
            <a:r>
              <a:rPr lang="en-US" baseline="-25000" dirty="0">
                <a:latin typeface="Times New Roman" pitchFamily="18" charset="0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Hexadecimal to decimal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4AF</a:t>
            </a:r>
            <a:r>
              <a:rPr lang="en-US" baseline="-25000" dirty="0">
                <a:latin typeface="Times New Roman" pitchFamily="18" charset="0"/>
              </a:rPr>
              <a:t>16</a:t>
            </a:r>
            <a:r>
              <a:rPr lang="en-US" dirty="0">
                <a:latin typeface="Times New Roman" pitchFamily="18" charset="0"/>
              </a:rPr>
              <a:t> to decimal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16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4 + 16</a:t>
            </a:r>
            <a:r>
              <a:rPr lang="en-US" baseline="30000" dirty="0">
                <a:latin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10 + 16</a:t>
            </a:r>
            <a:r>
              <a:rPr lang="en-US" baseline="30000" dirty="0">
                <a:latin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15 = 1199</a:t>
            </a:r>
            <a:r>
              <a:rPr lang="en-US" baseline="-25000" dirty="0">
                <a:latin typeface="Times New Roman" pitchFamily="18" charset="0"/>
              </a:rPr>
              <a:t>10</a:t>
            </a: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5018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to Binary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8647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4"/>
          <p:cNvSpPr>
            <a:spLocks noGrp="1" noChangeArrowheads="1"/>
          </p:cNvSpPr>
          <p:nvPr>
            <p:ph sz="quarter" idx="4294967295"/>
            <p:custDataLst>
              <p:tags r:id="rId2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smtClean="0"/>
              <a:t>Bits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Bytes &amp; Nibbles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Bytes</a:t>
            </a:r>
          </a:p>
        </p:txBody>
      </p:sp>
      <p:graphicFrame>
        <p:nvGraphicFramePr>
          <p:cNvPr id="5120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9775234"/>
              </p:ext>
            </p:extLst>
          </p:nvPr>
        </p:nvGraphicFramePr>
        <p:xfrm>
          <a:off x="5105400" y="2667000"/>
          <a:ext cx="25908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" name="VISIO" r:id="rId9" imgW="937260" imgH="638556" progId="Visio.Drawing.6">
                  <p:embed/>
                </p:oleObj>
              </mc:Choice>
              <mc:Fallback>
                <p:oleObj name="VISIO" r:id="rId9" imgW="937260" imgH="6385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667000"/>
                        <a:ext cx="25908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54699092"/>
              </p:ext>
            </p:extLst>
          </p:nvPr>
        </p:nvGraphicFramePr>
        <p:xfrm>
          <a:off x="4343400" y="4572000"/>
          <a:ext cx="36576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" name="VISIO" r:id="rId11" imgW="1301496" imgH="560832" progId="Visio.Drawing.6">
                  <p:embed/>
                </p:oleObj>
              </mc:Choice>
              <mc:Fallback>
                <p:oleObj name="VISIO" r:id="rId11" imgW="1301496" imgH="56083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72000"/>
                        <a:ext cx="3657600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7"/>
          <p:cNvGraphicFramePr>
            <a:graphicFrameLocks noGrp="1" noChangeAspect="1"/>
          </p:cNvGraphicFramePr>
          <p:nvPr>
            <p:ph sz="quarter" idx="4294967295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75637567"/>
              </p:ext>
            </p:extLst>
          </p:nvPr>
        </p:nvGraphicFramePr>
        <p:xfrm>
          <a:off x="4419600" y="1219200"/>
          <a:ext cx="35814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" name="VISIO" r:id="rId13" imgW="1286256" imgH="562356" progId="Visio.Drawing.6">
                  <p:embed/>
                </p:oleObj>
              </mc:Choice>
              <mc:Fallback>
                <p:oleObj name="VISIO" r:id="rId13" imgW="1286256" imgH="5623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19200"/>
                        <a:ext cx="35814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Bits, Bytes, Nibbles…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9351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smtClean="0"/>
              <a:t>2</a:t>
            </a:r>
            <a:r>
              <a:rPr lang="en-US" sz="3200" baseline="30000" smtClean="0"/>
              <a:t>10</a:t>
            </a:r>
            <a:r>
              <a:rPr lang="en-US" sz="3200" smtClean="0"/>
              <a:t> = 1 kilo 	</a:t>
            </a:r>
            <a:r>
              <a:rPr lang="en-US" sz="2000" smtClean="0"/>
              <a:t>≈</a:t>
            </a:r>
            <a:r>
              <a:rPr lang="en-US" sz="3200" smtClean="0"/>
              <a:t> 1000  (1024)</a:t>
            </a:r>
          </a:p>
          <a:p>
            <a:pPr eaLnBrk="1" hangingPunct="1"/>
            <a:r>
              <a:rPr lang="en-US" sz="3200" smtClean="0"/>
              <a:t>2</a:t>
            </a:r>
            <a:r>
              <a:rPr lang="en-US" sz="3200" baseline="30000" smtClean="0"/>
              <a:t>20</a:t>
            </a:r>
            <a:r>
              <a:rPr lang="en-US" sz="3200" smtClean="0"/>
              <a:t> = 1 mega 	</a:t>
            </a:r>
            <a:r>
              <a:rPr lang="en-US" sz="2000" smtClean="0"/>
              <a:t>≈</a:t>
            </a:r>
            <a:r>
              <a:rPr lang="en-US" sz="3200" smtClean="0"/>
              <a:t> 1 million  (1,048,576)</a:t>
            </a:r>
          </a:p>
          <a:p>
            <a:pPr eaLnBrk="1" hangingPunct="1"/>
            <a:r>
              <a:rPr lang="en-US" sz="3200" smtClean="0"/>
              <a:t>2</a:t>
            </a:r>
            <a:r>
              <a:rPr lang="en-US" sz="3200" baseline="30000" smtClean="0"/>
              <a:t>30</a:t>
            </a:r>
            <a:r>
              <a:rPr lang="en-US" sz="3200" smtClean="0"/>
              <a:t> = 1 giga 	</a:t>
            </a:r>
            <a:r>
              <a:rPr lang="en-US" sz="2000" smtClean="0"/>
              <a:t>≈</a:t>
            </a:r>
            <a:r>
              <a:rPr lang="en-US" sz="3200" smtClean="0"/>
              <a:t> 1 billion (1,073,741,824)</a:t>
            </a:r>
          </a:p>
          <a:p>
            <a:pPr eaLnBrk="1" hangingPunct="1">
              <a:buFontTx/>
              <a:buNone/>
            </a:pPr>
            <a:endParaRPr lang="en-US" sz="3200" smtClean="0"/>
          </a:p>
          <a:p>
            <a:pPr eaLnBrk="1" hangingPunct="1"/>
            <a:endParaRPr lang="en-US" sz="3200" smtClean="0"/>
          </a:p>
        </p:txBody>
      </p:sp>
      <p:sp>
        <p:nvSpPr>
          <p:cNvPr id="5222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Large 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692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066800"/>
            <a:ext cx="77724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Microprocessors have revolutionized our world</a:t>
            </a:r>
          </a:p>
          <a:p>
            <a:pPr lvl="1" eaLnBrk="1" hangingPunct="1"/>
            <a:r>
              <a:rPr lang="en-US" sz="2200" dirty="0" smtClean="0"/>
              <a:t>Cell phones, Internet, rapid advances in medicine, etc.</a:t>
            </a:r>
          </a:p>
          <a:p>
            <a:pPr eaLnBrk="1" hangingPunct="1"/>
            <a:r>
              <a:rPr lang="en-US" sz="2600" dirty="0" smtClean="0"/>
              <a:t>The semiconductor industry has grown from $21 billion in 1985 to $300 billion in 2011</a:t>
            </a:r>
          </a:p>
        </p:txBody>
      </p:sp>
      <p:pic>
        <p:nvPicPr>
          <p:cNvPr id="26628" name="Picture 1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3114675"/>
            <a:ext cx="32480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1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720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20558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Background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89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smtClean="0"/>
              <a:t>What is the value of 2</a:t>
            </a:r>
            <a:r>
              <a:rPr lang="en-US" sz="3200" baseline="30000" smtClean="0"/>
              <a:t>24</a:t>
            </a:r>
            <a:r>
              <a:rPr lang="en-US" sz="3200" smtClean="0"/>
              <a:t>?</a:t>
            </a:r>
          </a:p>
          <a:p>
            <a:pPr eaLnBrk="1" hangingPunct="1">
              <a:buFontTx/>
              <a:buNone/>
            </a:pPr>
            <a:endParaRPr lang="en-US" sz="32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sz="32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smtClean="0"/>
              <a:t>How many values can a 32-bit variable represent?</a:t>
            </a:r>
          </a:p>
          <a:p>
            <a:pPr eaLnBrk="1" hangingPunct="1">
              <a:buFontTx/>
              <a:buNone/>
            </a:pPr>
            <a:endParaRPr lang="en-US" sz="3200" smtClean="0"/>
          </a:p>
          <a:p>
            <a:pPr eaLnBrk="1" hangingPunct="1">
              <a:buFontTx/>
              <a:buNone/>
            </a:pPr>
            <a:endParaRPr lang="en-US" sz="3200" smtClean="0"/>
          </a:p>
        </p:txBody>
      </p:sp>
      <p:sp>
        <p:nvSpPr>
          <p:cNvPr id="5325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Estimating 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223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 is the value of 2</a:t>
            </a:r>
            <a:r>
              <a:rPr lang="en-US" sz="3200" baseline="30000" dirty="0" smtClean="0"/>
              <a:t>24</a:t>
            </a:r>
            <a:r>
              <a:rPr lang="en-US" sz="3200" dirty="0" smtClean="0"/>
              <a:t>?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	</a:t>
            </a:r>
            <a:r>
              <a:rPr lang="en-US" sz="3200" dirty="0" smtClean="0"/>
              <a:t>- </a:t>
            </a:r>
            <a:r>
              <a:rPr lang="en-US" sz="3200" b="1" dirty="0" smtClean="0">
                <a:solidFill>
                  <a:schemeClr val="accent1"/>
                </a:solidFill>
              </a:rPr>
              <a:t>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4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×</a:t>
            </a:r>
            <a:r>
              <a:rPr lang="en-US" sz="3200" b="1" dirty="0" smtClean="0">
                <a:solidFill>
                  <a:schemeClr val="accent1"/>
                </a:solidFill>
              </a:rPr>
              <a:t> 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20</a:t>
            </a:r>
            <a:r>
              <a:rPr lang="en-US" sz="3200" b="1" dirty="0" smtClean="0">
                <a:solidFill>
                  <a:schemeClr val="accent1"/>
                </a:solidFill>
              </a:rPr>
              <a:t> ≈ 16 million</a:t>
            </a:r>
          </a:p>
          <a:p>
            <a:pPr eaLnBrk="1" hangingPunct="1">
              <a:buFontTx/>
              <a:buNone/>
            </a:pPr>
            <a:endParaRPr lang="en-US" sz="32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dirty="0" smtClean="0"/>
              <a:t>How many values can a 32-bit variable represent?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	</a:t>
            </a:r>
            <a:r>
              <a:rPr lang="en-US" sz="3200" b="1" dirty="0" smtClean="0">
                <a:solidFill>
                  <a:schemeClr val="accent1"/>
                </a:solidFill>
              </a:rPr>
              <a:t>-2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2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×</a:t>
            </a:r>
            <a:r>
              <a:rPr lang="en-US" sz="3200" b="1" dirty="0" smtClean="0">
                <a:solidFill>
                  <a:schemeClr val="accent1"/>
                </a:solidFill>
              </a:rPr>
              <a:t> 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30</a:t>
            </a:r>
            <a:r>
              <a:rPr lang="en-US" sz="3200" b="1" dirty="0" smtClean="0">
                <a:solidFill>
                  <a:schemeClr val="accent1"/>
                </a:solidFill>
              </a:rPr>
              <a:t> ≈ 4 billion</a:t>
            </a:r>
          </a:p>
          <a:p>
            <a:pPr eaLnBrk="1" hangingPunct="1">
              <a:buFontTx/>
              <a:buNone/>
            </a:pPr>
            <a:endParaRPr lang="en-US" sz="3200" dirty="0" smtClean="0"/>
          </a:p>
        </p:txBody>
      </p:sp>
      <p:sp>
        <p:nvSpPr>
          <p:cNvPr id="5427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Estimating 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537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4835086"/>
              </p:ext>
            </p:extLst>
          </p:nvPr>
        </p:nvGraphicFramePr>
        <p:xfrm>
          <a:off x="2925763" y="1365250"/>
          <a:ext cx="3246437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" name="VISIO" r:id="rId8" imgW="854964" imgH="527304" progId="Visio.Drawing.6">
                  <p:embed/>
                </p:oleObj>
              </mc:Choice>
              <mc:Fallback>
                <p:oleObj name="VISIO" r:id="rId8" imgW="854964" imgH="52730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365250"/>
                        <a:ext cx="3246437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68496274"/>
              </p:ext>
            </p:extLst>
          </p:nvPr>
        </p:nvGraphicFramePr>
        <p:xfrm>
          <a:off x="3048000" y="3713163"/>
          <a:ext cx="3124200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" name="VISIO" r:id="rId10" imgW="858012" imgH="536448" progId="Visio.Drawing.6">
                  <p:embed/>
                </p:oleObj>
              </mc:Choice>
              <mc:Fallback>
                <p:oleObj name="VISIO" r:id="rId10" imgW="858012" imgH="5364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13163"/>
                        <a:ext cx="3124200" cy="187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Binary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5530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545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5915475"/>
              </p:ext>
            </p:extLst>
          </p:nvPr>
        </p:nvGraphicFramePr>
        <p:xfrm>
          <a:off x="5486400" y="1439863"/>
          <a:ext cx="213360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" name="VISIO" r:id="rId8" imgW="504444" imgH="286512" progId="Visio.Drawing.6">
                  <p:embed/>
                </p:oleObj>
              </mc:Choice>
              <mc:Fallback>
                <p:oleObj name="VISIO" r:id="rId8" imgW="504444" imgH="2865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39863"/>
                        <a:ext cx="2133600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1052134"/>
              </p:ext>
            </p:extLst>
          </p:nvPr>
        </p:nvGraphicFramePr>
        <p:xfrm>
          <a:off x="5334000" y="3841750"/>
          <a:ext cx="22860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" name="VISIO" r:id="rId10" imgW="504444" imgH="286512" progId="Visio.Drawing.6">
                  <p:embed/>
                </p:oleObj>
              </mc:Choice>
              <mc:Fallback>
                <p:oleObj name="VISIO" r:id="rId10" imgW="504444" imgH="286512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41750"/>
                        <a:ext cx="228600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56325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Binary Addition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6122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51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0317479"/>
              </p:ext>
            </p:extLst>
          </p:nvPr>
        </p:nvGraphicFramePr>
        <p:xfrm>
          <a:off x="5486401" y="1023938"/>
          <a:ext cx="2133600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" name="VISIO" r:id="rId9" imgW="503605" imgH="590328" progId="Visio.Drawing.6">
                  <p:embed/>
                </p:oleObj>
              </mc:Choice>
              <mc:Fallback>
                <p:oleObj name="VISIO" r:id="rId9" imgW="503605" imgH="59032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1023938"/>
                        <a:ext cx="2133600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92701683"/>
              </p:ext>
            </p:extLst>
          </p:nvPr>
        </p:nvGraphicFramePr>
        <p:xfrm>
          <a:off x="5334000" y="3429000"/>
          <a:ext cx="2236787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7" name="VISIO" r:id="rId11" imgW="504444" imgH="513588" progId="Visio.Drawing.6">
                  <p:embed/>
                </p:oleObj>
              </mc:Choice>
              <mc:Fallback>
                <p:oleObj name="VISIO" r:id="rId11" imgW="504444" imgH="513588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29000"/>
                        <a:ext cx="2236787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5734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7353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5486400"/>
            <a:ext cx="2362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FF3300"/>
                </a:solidFill>
                <a:latin typeface="Times New Roman" pitchFamily="18" charset="0"/>
              </a:rPr>
              <a:t>Overflow!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Binary Addition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136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837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Digital systems operate on a </a:t>
            </a:r>
            <a:r>
              <a:rPr lang="en-US" sz="3200" b="1" dirty="0">
                <a:latin typeface="Times New Roman" pitchFamily="18" charset="0"/>
              </a:rPr>
              <a:t>fixed number of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</a:rPr>
              <a:t>Overflow: when </a:t>
            </a:r>
            <a:r>
              <a:rPr lang="en-US" sz="3200" dirty="0">
                <a:latin typeface="Times New Roman" pitchFamily="18" charset="0"/>
              </a:rPr>
              <a:t>result is too big to fit in the available number of bits</a:t>
            </a:r>
            <a:endParaRPr lang="en-US" sz="16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See previous example of 11 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Overflow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768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93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Sign/Magnitude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Two’s Complement Numbers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Signed Binary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0960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04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1 sign bit, </a:t>
            </a:r>
            <a:r>
              <a:rPr lang="en-US" sz="2800" i="1" dirty="0">
                <a:latin typeface="Times New Roman" pitchFamily="18" charset="0"/>
              </a:rPr>
              <a:t>N</a:t>
            </a: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</a:rPr>
              <a:t>1 magnitude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Sign bit is the most significant (left-most) 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Positive number: sign bit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Negative number: sign bit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Example, 4</a:t>
            </a: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</a:rPr>
              <a:t>bit sign/mag representations of ± 6: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	    </a:t>
            </a:r>
            <a:r>
              <a:rPr lang="en-US" dirty="0" smtClean="0">
                <a:latin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</a:rPr>
              <a:t>6 =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          </a:t>
            </a:r>
            <a:r>
              <a:rPr lang="en-US" b="1" dirty="0">
                <a:latin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</a:rPr>
              <a:t>6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Range of an </a:t>
            </a:r>
            <a:r>
              <a:rPr lang="en-US" sz="2800" i="1" dirty="0">
                <a:latin typeface="Times New Roman" pitchFamily="18" charset="0"/>
              </a:rPr>
              <a:t>N</a:t>
            </a:r>
            <a:r>
              <a:rPr lang="en-US" sz="2800" dirty="0">
                <a:latin typeface="Times New Roman" pitchFamily="18" charset="0"/>
              </a:rPr>
              <a:t>-bit sign/magnitude number: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60423" name="Object 5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84282113"/>
              </p:ext>
            </p:extLst>
          </p:nvPr>
        </p:nvGraphicFramePr>
        <p:xfrm>
          <a:off x="5530850" y="2163762"/>
          <a:ext cx="353695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Equation" r:id="rId7" imgW="1625600" imgH="685800" progId="Equation.DSMT4">
                  <p:embed/>
                </p:oleObj>
              </mc:Choice>
              <mc:Fallback>
                <p:oleObj name="Equation" r:id="rId7" imgW="1625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2163762"/>
                        <a:ext cx="3536950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Sign/Magnitude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60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144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1 sign bit, </a:t>
            </a:r>
            <a:r>
              <a:rPr lang="en-US" sz="2800" i="1" dirty="0">
                <a:latin typeface="Times New Roman" pitchFamily="18" charset="0"/>
              </a:rPr>
              <a:t>N</a:t>
            </a: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</a:rPr>
              <a:t>1 magnitude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Sign bit is the most significant (left-most) 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Positive number: sign bit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Negative number: sign bit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Example, 4</a:t>
            </a: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</a:rPr>
              <a:t>bit sign/mag representations of ± 6: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	    </a:t>
            </a:r>
            <a:r>
              <a:rPr lang="en-US" dirty="0" smtClean="0">
                <a:latin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</a:rPr>
              <a:t>6 = 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</a:rPr>
              <a:t>0110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          </a:t>
            </a:r>
            <a:r>
              <a:rPr lang="en-US" b="1" dirty="0">
                <a:latin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</a:rPr>
              <a:t>6 = 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</a:rPr>
              <a:t>1110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Range of an </a:t>
            </a:r>
            <a:r>
              <a:rPr lang="en-US" sz="2800" i="1" dirty="0">
                <a:latin typeface="Times New Roman" pitchFamily="18" charset="0"/>
              </a:rPr>
              <a:t>N</a:t>
            </a:r>
            <a:r>
              <a:rPr lang="en-US" sz="2800" dirty="0">
                <a:latin typeface="Times New Roman" pitchFamily="18" charset="0"/>
              </a:rPr>
              <a:t>-bit sign/magnitude number: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</a:rPr>
              <a:t>[-(2</a:t>
            </a:r>
            <a:r>
              <a:rPr lang="en-US" b="1" baseline="30000" dirty="0">
                <a:solidFill>
                  <a:schemeClr val="accent1"/>
                </a:solidFill>
                <a:latin typeface="Times New Roman" pitchFamily="18" charset="0"/>
              </a:rPr>
              <a:t>N-1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</a:rPr>
              <a:t>-1), 2</a:t>
            </a:r>
            <a:r>
              <a:rPr lang="en-US" b="1" baseline="30000" dirty="0">
                <a:solidFill>
                  <a:schemeClr val="accent1"/>
                </a:solidFill>
                <a:latin typeface="Times New Roman" pitchFamily="18" charset="0"/>
              </a:rPr>
              <a:t>N-1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</a:rPr>
              <a:t>-1]</a:t>
            </a:r>
          </a:p>
        </p:txBody>
      </p:sp>
      <p:graphicFrame>
        <p:nvGraphicFramePr>
          <p:cNvPr id="61447" name="Object 5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5760641"/>
              </p:ext>
            </p:extLst>
          </p:nvPr>
        </p:nvGraphicFramePr>
        <p:xfrm>
          <a:off x="5530850" y="2163762"/>
          <a:ext cx="353695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Equation" r:id="rId7" imgW="1625600" imgH="685800" progId="Equation.DSMT4">
                  <p:embed/>
                </p:oleObj>
              </mc:Choice>
              <mc:Fallback>
                <p:oleObj name="Equation" r:id="rId7" imgW="1625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2163762"/>
                        <a:ext cx="3536950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Sign/Magnitude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688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247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Problems: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Times New Roman" pitchFamily="18" charset="0"/>
              </a:rPr>
              <a:t>Addition doesn’t work, for example -6 + 6: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              1110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           + 0110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            10100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</a:rPr>
              <a:t>(wrong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</a:rPr>
              <a:t>!)</a:t>
            </a:r>
          </a:p>
          <a:p>
            <a:pPr marL="342900" indent="-342900">
              <a:spcBef>
                <a:spcPct val="20000"/>
              </a:spcBef>
            </a:pPr>
            <a:endParaRPr lang="en-US" sz="16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Times New Roman" pitchFamily="18" charset="0"/>
              </a:rPr>
              <a:t>Two representations of 0 (± 0):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              1000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              0000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6247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7526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Sign/Magnitude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8005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89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Purpose of course:</a:t>
            </a:r>
          </a:p>
          <a:p>
            <a:pPr lvl="1" eaLnBrk="1" hangingPunct="1"/>
            <a:r>
              <a:rPr lang="en-US" dirty="0" smtClean="0"/>
              <a:t>Understand what’s under the hood of a computer</a:t>
            </a:r>
          </a:p>
          <a:p>
            <a:pPr lvl="1" eaLnBrk="1" hangingPunct="1"/>
            <a:r>
              <a:rPr lang="en-US" dirty="0" smtClean="0"/>
              <a:t>Learn the principles of digital design</a:t>
            </a:r>
          </a:p>
          <a:p>
            <a:pPr lvl="1" eaLnBrk="1" hangingPunct="1"/>
            <a:r>
              <a:rPr lang="en-US" dirty="0" smtClean="0"/>
              <a:t>Learn to systematically debug increasingly complex designs </a:t>
            </a:r>
          </a:p>
          <a:p>
            <a:pPr lvl="1" eaLnBrk="1" hangingPunct="1"/>
            <a:r>
              <a:rPr lang="en-US" dirty="0" smtClean="0"/>
              <a:t>Design and build a microprocessor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Game Plan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218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349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Don’t have same problems as sign/magnitude numbers: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Addition works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Single representation for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8206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4805571"/>
              </p:ext>
            </p:extLst>
          </p:nvPr>
        </p:nvGraphicFramePr>
        <p:xfrm>
          <a:off x="2590800" y="1752600"/>
          <a:ext cx="41148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Equation" r:id="rId7" imgW="1536700" imgH="431800" progId="Equation.DSMT4">
                  <p:embed/>
                </p:oleObj>
              </mc:Choice>
              <mc:Fallback>
                <p:oleObj name="Equation" r:id="rId7" imgW="1536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752600"/>
                        <a:ext cx="411480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451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latin typeface="Times New Roman" pitchFamily="18" charset="0"/>
              </a:rPr>
              <a:t>Msb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has value of </a:t>
            </a:r>
            <a:r>
              <a:rPr lang="en-US" sz="3200" b="1" dirty="0">
                <a:latin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i="1" baseline="30000" dirty="0">
                <a:latin typeface="Times New Roman" pitchFamily="18" charset="0"/>
              </a:rPr>
              <a:t>N</a:t>
            </a:r>
            <a:r>
              <a:rPr lang="en-US" sz="3200" baseline="30000" dirty="0">
                <a:latin typeface="Times New Roman" pitchFamily="18" charset="0"/>
              </a:rPr>
              <a:t>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Most positive 4-bit number: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Most negative 4-bit number: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The most significant bit still indicates the sign (1 = negative, 0 = positive)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Range of an </a:t>
            </a:r>
            <a:r>
              <a:rPr lang="en-US" sz="3200" i="1" dirty="0">
                <a:latin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</a:rPr>
              <a:t>-bit two’s comp number: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2867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3269392"/>
              </p:ext>
            </p:extLst>
          </p:nvPr>
        </p:nvGraphicFramePr>
        <p:xfrm>
          <a:off x="2590800" y="1752600"/>
          <a:ext cx="41148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Equation" r:id="rId7" imgW="1536700" imgH="431800" progId="Equation.DSMT4">
                  <p:embed/>
                </p:oleObj>
              </mc:Choice>
              <mc:Fallback>
                <p:oleObj name="Equation" r:id="rId7" imgW="1536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752600"/>
                        <a:ext cx="411480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451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latin typeface="Times New Roman" pitchFamily="18" charset="0"/>
              </a:rPr>
              <a:t>Msb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has value of </a:t>
            </a:r>
            <a:r>
              <a:rPr lang="en-US" sz="3200" b="1" dirty="0">
                <a:latin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i="1" baseline="30000" dirty="0">
                <a:latin typeface="Times New Roman" pitchFamily="18" charset="0"/>
              </a:rPr>
              <a:t>N</a:t>
            </a:r>
            <a:r>
              <a:rPr lang="en-US" sz="3200" baseline="30000" dirty="0">
                <a:latin typeface="Times New Roman" pitchFamily="18" charset="0"/>
              </a:rPr>
              <a:t>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Most positive 4-bit number</a:t>
            </a:r>
            <a:r>
              <a:rPr lang="en-US" sz="3200" dirty="0" smtClean="0"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0111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Most negative 4-bit number</a:t>
            </a:r>
            <a:r>
              <a:rPr lang="en-US" sz="3200" dirty="0" smtClean="0"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1000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The most significant bit still indicates the sign (1 = negative, 0 = positive)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Range of an </a:t>
            </a:r>
            <a:r>
              <a:rPr lang="en-US" sz="3200" i="1" dirty="0">
                <a:latin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</a:rPr>
              <a:t>-bit two’s comp number</a:t>
            </a:r>
            <a:r>
              <a:rPr lang="en-US" sz="3200" dirty="0" smtClean="0">
                <a:latin typeface="Times New Roman" pitchFamily="18" charset="0"/>
              </a:rPr>
              <a:t>:</a:t>
            </a:r>
          </a:p>
          <a:p>
            <a:pPr marL="0" lvl="1">
              <a:spcBef>
                <a:spcPct val="20000"/>
              </a:spcBef>
            </a:pP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                        [-(2</a:t>
            </a:r>
            <a:r>
              <a:rPr lang="en-US" sz="3200" b="1" baseline="30000" dirty="0" smtClean="0">
                <a:solidFill>
                  <a:schemeClr val="accent1"/>
                </a:solidFill>
                <a:latin typeface="Times New Roman" pitchFamily="18" charset="0"/>
              </a:rPr>
              <a:t>N-1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), 2</a:t>
            </a:r>
            <a:r>
              <a:rPr lang="en-US" sz="3200" b="1" baseline="30000" dirty="0" smtClean="0">
                <a:solidFill>
                  <a:schemeClr val="accent1"/>
                </a:solidFill>
                <a:latin typeface="Times New Roman" pitchFamily="18" charset="0"/>
              </a:rPr>
              <a:t>N-1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-1]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9606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656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Flip the sign of a two’s complement number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Method: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Invert the bits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Add 1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Example: Flip the sign of 3</a:t>
            </a:r>
            <a:r>
              <a:rPr lang="en-US" sz="3200" baseline="-25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 0011</a:t>
            </a:r>
            <a:r>
              <a:rPr lang="en-US" sz="3200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“Taking the Two’s Complement”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7855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759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Flip the sign of a two’s complement number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Method: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Invert the bits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Add 1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Example: Flip the sign of 3</a:t>
            </a:r>
            <a:r>
              <a:rPr lang="en-US" sz="3200" baseline="-25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 0011</a:t>
            </a:r>
            <a:r>
              <a:rPr lang="en-US" sz="3200" baseline="-25000" dirty="0">
                <a:latin typeface="Times New Roman" pitchFamily="18" charset="0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1100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10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1101 = -3</a:t>
            </a:r>
            <a:r>
              <a:rPr lang="en-US" sz="2400" b="1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759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81200" y="4724400"/>
            <a:ext cx="914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“Taking the Two’s Complement”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345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861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Take the two’s complement of 6</a:t>
            </a:r>
            <a:r>
              <a:rPr lang="en-US" sz="3200" baseline="-25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 0110</a:t>
            </a:r>
            <a:r>
              <a:rPr lang="en-US" sz="3200" baseline="-25000" dirty="0">
                <a:latin typeface="Times New Roman" pitchFamily="18" charset="0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1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 marL="1371600" lvl="2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What is the decimal value of 1001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?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1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n-US" sz="2400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625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96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Take the two’s complement of 6</a:t>
            </a:r>
            <a:r>
              <a:rPr lang="en-US" sz="3200" baseline="-25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 0110</a:t>
            </a:r>
            <a:r>
              <a:rPr lang="en-US" sz="3200" baseline="-25000" dirty="0">
                <a:latin typeface="Times New Roman" pitchFamily="18" charset="0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1001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1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1010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= -6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What is the decimal value of the two’s complement number 1001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?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</a:rPr>
              <a:t>110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</a:rPr>
              <a:t>+ 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</a:rPr>
              <a:t>111</a:t>
            </a:r>
            <a:r>
              <a:rPr lang="en-US" sz="2400" baseline="-25000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= 7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, so 1001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= -7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963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81200" y="56388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981200" y="26670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3667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2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1920887"/>
              </p:ext>
            </p:extLst>
          </p:nvPr>
        </p:nvGraphicFramePr>
        <p:xfrm>
          <a:off x="3000375" y="1676400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" name="VISIO" r:id="rId7" imgW="550770" imgH="502083" progId="Visio.Drawing.6">
                  <p:embed/>
                </p:oleObj>
              </mc:Choice>
              <mc:Fallback>
                <p:oleObj name="VISIO" r:id="rId7" imgW="550770" imgH="5020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676400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19388213"/>
              </p:ext>
            </p:extLst>
          </p:nvPr>
        </p:nvGraphicFramePr>
        <p:xfrm>
          <a:off x="2895600" y="4343400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" name="VISIO" r:id="rId9" imgW="550770" imgH="502083" progId="Visio.Drawing.6">
                  <p:embed/>
                </p:oleObj>
              </mc:Choice>
              <mc:Fallback>
                <p:oleObj name="VISIO" r:id="rId9" imgW="550770" imgH="5020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6 + (-6) using two’s complement numbers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</a:t>
            </a:r>
            <a:r>
              <a:rPr lang="en-US" sz="3200" b="1" dirty="0">
                <a:latin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</a:rPr>
              <a:t>2 + 3 using two’s complement numbers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491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6010486"/>
              </p:ext>
            </p:extLst>
          </p:nvPr>
        </p:nvGraphicFramePr>
        <p:xfrm>
          <a:off x="2971800" y="1676400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0" name="VISIO" r:id="rId7" imgW="551688" imgH="501396" progId="Visio.Drawing.6">
                  <p:embed/>
                </p:oleObj>
              </mc:Choice>
              <mc:Fallback>
                <p:oleObj name="VISIO" r:id="rId7" imgW="551688" imgH="501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76400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92709182"/>
              </p:ext>
            </p:extLst>
          </p:nvPr>
        </p:nvGraphicFramePr>
        <p:xfrm>
          <a:off x="2895600" y="4343400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1" name="VISIO" r:id="rId9" imgW="551688" imgH="501396" progId="Visio.Drawing.6">
                  <p:embed/>
                </p:oleObj>
              </mc:Choice>
              <mc:Fallback>
                <p:oleObj name="VISIO" r:id="rId9" imgW="551688" imgH="501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6 + (-6) using two’s complement numbers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</a:t>
            </a:r>
            <a:r>
              <a:rPr lang="en-US" sz="3200" b="1" dirty="0">
                <a:latin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</a:rPr>
              <a:t>2 + 3 using two’s complement numbers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83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smtClean="0"/>
              <a:t>Copyright © 2012  Elsevier</a:t>
            </a:r>
            <a:endParaRPr lang="en-GB" sz="1000"/>
          </a:p>
        </p:txBody>
      </p:sp>
      <p:sp>
        <p:nvSpPr>
          <p:cNvPr id="727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271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b="1" dirty="0" smtClean="0">
                <a:latin typeface="Times New Roman" pitchFamily="18" charset="0"/>
              </a:rPr>
              <a:t>Extend number from </a:t>
            </a:r>
            <a:r>
              <a:rPr lang="en-US" sz="3000" b="1" i="1" dirty="0">
                <a:latin typeface="Times New Roman" pitchFamily="18" charset="0"/>
              </a:rPr>
              <a:t>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</a:rPr>
              <a:t>to </a:t>
            </a:r>
            <a:r>
              <a:rPr lang="en-US" sz="3000" b="1" i="1" dirty="0">
                <a:latin typeface="Times New Roman" pitchFamily="18" charset="0"/>
              </a:rPr>
              <a:t>M</a:t>
            </a:r>
            <a:r>
              <a:rPr lang="en-US" sz="3000" b="1" dirty="0">
                <a:latin typeface="Times New Roman" pitchFamily="18" charset="0"/>
              </a:rPr>
              <a:t> bits </a:t>
            </a:r>
            <a:r>
              <a:rPr lang="en-US" sz="3000" b="1" dirty="0" smtClean="0">
                <a:latin typeface="Times New Roman" pitchFamily="18" charset="0"/>
              </a:rPr>
              <a:t>(</a:t>
            </a:r>
            <a:r>
              <a:rPr lang="en-US" sz="3000" b="1" i="1" dirty="0" smtClean="0">
                <a:latin typeface="Times New Roman" pitchFamily="18" charset="0"/>
              </a:rPr>
              <a:t>M</a:t>
            </a:r>
            <a:r>
              <a:rPr lang="en-US" sz="3000" b="1" dirty="0" smtClean="0">
                <a:latin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</a:rPr>
              <a:t>&gt; </a:t>
            </a:r>
            <a:r>
              <a:rPr lang="en-US" sz="3000" b="1" i="1" dirty="0">
                <a:latin typeface="Times New Roman" pitchFamily="18" charset="0"/>
              </a:rPr>
              <a:t>N</a:t>
            </a:r>
            <a:r>
              <a:rPr lang="en-US" sz="3000" b="1" dirty="0" smtClean="0">
                <a:latin typeface="Times New Roman" pitchFamily="18" charset="0"/>
              </a:rPr>
              <a:t>) :</a:t>
            </a:r>
            <a:endParaRPr lang="en-US" sz="3000" b="1" dirty="0">
              <a:latin typeface="Times New Roman" pitchFamily="18" charset="0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</a:rPr>
              <a:t>Sign-extension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</a:rPr>
              <a:t>Zero-extension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Increasing Bit Width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4192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Abstraction</a:t>
            </a:r>
          </a:p>
          <a:p>
            <a:pPr eaLnBrk="1" hangingPunct="1"/>
            <a:r>
              <a:rPr lang="en-US" dirty="0" smtClean="0"/>
              <a:t>Discipline</a:t>
            </a:r>
          </a:p>
          <a:p>
            <a:pPr eaLnBrk="1" hangingPunct="1"/>
            <a:r>
              <a:rPr lang="en-US" dirty="0" smtClean="0"/>
              <a:t>The Three –Y’s</a:t>
            </a:r>
          </a:p>
          <a:p>
            <a:pPr lvl="1" eaLnBrk="1" hangingPunct="1"/>
            <a:r>
              <a:rPr lang="en-US" dirty="0" smtClean="0"/>
              <a:t>Hierarchy</a:t>
            </a:r>
          </a:p>
          <a:p>
            <a:pPr lvl="1" eaLnBrk="1" hangingPunct="1"/>
            <a:r>
              <a:rPr lang="en-US" dirty="0" smtClean="0"/>
              <a:t>Modularity</a:t>
            </a:r>
          </a:p>
          <a:p>
            <a:pPr lvl="1" eaLnBrk="1" hangingPunct="1"/>
            <a:r>
              <a:rPr lang="en-US" dirty="0" smtClean="0"/>
              <a:t>Regularity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Art of Managing Complexity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7641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373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</a:rPr>
              <a:t>Sign bit </a:t>
            </a:r>
            <a:r>
              <a:rPr lang="en-US" sz="3000" dirty="0" smtClean="0">
                <a:latin typeface="Times New Roman" pitchFamily="18" charset="0"/>
              </a:rPr>
              <a:t>copied to </a:t>
            </a:r>
            <a:r>
              <a:rPr lang="en-US" sz="3000" dirty="0" err="1" smtClean="0">
                <a:latin typeface="Times New Roman" pitchFamily="18" charset="0"/>
              </a:rPr>
              <a:t>msb’s</a:t>
            </a:r>
            <a:endParaRPr lang="en-US" sz="3000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</a:rPr>
              <a:t>Number value </a:t>
            </a:r>
            <a:r>
              <a:rPr lang="en-US" sz="3000" dirty="0" smtClean="0">
                <a:latin typeface="Times New Roman" pitchFamily="18" charset="0"/>
              </a:rPr>
              <a:t>is same</a:t>
            </a:r>
            <a:endParaRPr lang="en-US" sz="3000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Times New Roman" pitchFamily="18" charset="0"/>
              </a:rPr>
              <a:t>Example 1: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4-bit representation of 3 =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</a:rPr>
              <a:t>011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8-bit sign-extended value: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0000</a:t>
            </a:r>
            <a:r>
              <a:rPr lang="en-US" sz="2400" dirty="0">
                <a:latin typeface="Times New Roman" pitchFamily="18" charset="0"/>
              </a:rPr>
              <a:t>0011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Times New Roman" pitchFamily="18" charset="0"/>
              </a:rPr>
              <a:t>Example 2: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4-bit representation of -5 =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</a:rPr>
              <a:t>011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8-bit sign-extended value: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</a:rPr>
              <a:t>1111</a:t>
            </a:r>
            <a:r>
              <a:rPr lang="en-US" sz="2400" dirty="0" smtClean="0">
                <a:latin typeface="Times New Roman" pitchFamily="18" charset="0"/>
              </a:rPr>
              <a:t>1011</a:t>
            </a:r>
            <a:endParaRPr lang="en-US" sz="2400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Sign-Extension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044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475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dirty="0" smtClean="0">
                <a:latin typeface="Times New Roman" pitchFamily="18" charset="0"/>
              </a:rPr>
              <a:t>Zeros copied to </a:t>
            </a:r>
            <a:r>
              <a:rPr lang="en-US" sz="3000" dirty="0" err="1" smtClean="0">
                <a:latin typeface="Times New Roman" pitchFamily="18" charset="0"/>
              </a:rPr>
              <a:t>msb’s</a:t>
            </a:r>
            <a:endParaRPr lang="en-US" sz="3000" dirty="0" smtClean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dirty="0" smtClean="0">
                <a:latin typeface="Times New Roman" pitchFamily="18" charset="0"/>
              </a:rPr>
              <a:t>Value changes for negative numbers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Times New Roman" pitchFamily="18" charset="0"/>
              </a:rPr>
              <a:t>Example 1: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4-bit value = </a:t>
            </a:r>
            <a:r>
              <a:rPr lang="en-US" sz="2400" dirty="0" smtClean="0">
                <a:latin typeface="Times New Roman" pitchFamily="18" charset="0"/>
              </a:rPr>
              <a:t>                             0011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= 3</a:t>
            </a:r>
            <a:r>
              <a:rPr lang="en-US" sz="2400" baseline="-25000" dirty="0">
                <a:latin typeface="Times New Roman" pitchFamily="18" charset="0"/>
              </a:rPr>
              <a:t>10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8-bit zero-extended value: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0000</a:t>
            </a:r>
            <a:r>
              <a:rPr lang="en-US" sz="2400" dirty="0">
                <a:latin typeface="Times New Roman" pitchFamily="18" charset="0"/>
              </a:rPr>
              <a:t>0011 = 3</a:t>
            </a:r>
            <a:r>
              <a:rPr lang="en-US" sz="2400" baseline="-25000" dirty="0">
                <a:latin typeface="Times New Roman" pitchFamily="18" charset="0"/>
              </a:rPr>
              <a:t>10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Times New Roman" pitchFamily="18" charset="0"/>
              </a:rPr>
              <a:t>Example 2: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4-bit value = </a:t>
            </a:r>
            <a:r>
              <a:rPr lang="en-US" sz="2400" dirty="0" smtClean="0">
                <a:latin typeface="Times New Roman" pitchFamily="18" charset="0"/>
              </a:rPr>
              <a:t>                             1011 </a:t>
            </a:r>
            <a:r>
              <a:rPr lang="en-US" sz="2400" dirty="0">
                <a:latin typeface="Times New Roman" pitchFamily="18" charset="0"/>
              </a:rPr>
              <a:t>= -5</a:t>
            </a:r>
            <a:r>
              <a:rPr lang="en-US" sz="2400" baseline="-25000" dirty="0">
                <a:latin typeface="Times New Roman" pitchFamily="18" charset="0"/>
              </a:rPr>
              <a:t>10</a:t>
            </a:r>
            <a:endParaRPr lang="en-US" sz="2400" dirty="0">
              <a:latin typeface="Times New Roman" pitchFamily="18" charset="0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8-bit zero-extended value: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0000</a:t>
            </a:r>
            <a:r>
              <a:rPr lang="en-US" sz="2400" dirty="0">
                <a:latin typeface="Times New Roman" pitchFamily="18" charset="0"/>
              </a:rPr>
              <a:t>1011 = 11</a:t>
            </a:r>
            <a:r>
              <a:rPr lang="en-US" sz="2400" baseline="-25000" dirty="0">
                <a:latin typeface="Times New Roman" pitchFamily="18" charset="0"/>
              </a:rPr>
              <a:t>10</a:t>
            </a:r>
            <a:endParaRPr lang="en-US" sz="2400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Zero-Extension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69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4839999"/>
              </p:ext>
            </p:extLst>
          </p:nvPr>
        </p:nvGraphicFramePr>
        <p:xfrm>
          <a:off x="609600" y="3845753"/>
          <a:ext cx="8610600" cy="202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VISIO" r:id="rId8" imgW="5744386" imgH="1346412" progId="Visio.Drawing.6">
                  <p:embed/>
                </p:oleObj>
              </mc:Choice>
              <mc:Fallback>
                <p:oleObj name="VISIO" r:id="rId8" imgW="5744386" imgH="13464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45753"/>
                        <a:ext cx="8610600" cy="2020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94" name="Group 102"/>
          <p:cNvGraphicFramePr>
            <a:graphicFrameLocks noGrp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70955809"/>
              </p:ext>
            </p:extLst>
          </p:nvPr>
        </p:nvGraphicFramePr>
        <p:xfrm>
          <a:off x="1981200" y="1219200"/>
          <a:ext cx="4876800" cy="1646239"/>
        </p:xfrm>
        <a:graphic>
          <a:graphicData uri="http://schemas.openxmlformats.org/drawingml/2006/table">
            <a:tbl>
              <a:tblPr/>
              <a:tblGrid>
                <a:gridCol w="2514600"/>
                <a:gridCol w="2362200"/>
              </a:tblGrid>
              <a:tr h="4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Number System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Range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Unsigned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[0, 2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Sign/Magnitude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(2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1), 2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Two’s Complement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2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8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5800" name="Text Box 10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31242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For example, 4-bit representation: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System Comparison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515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Perform logic functions: </a:t>
            </a:r>
          </a:p>
          <a:p>
            <a:pPr lvl="1" eaLnBrk="1" hangingPunct="1"/>
            <a:r>
              <a:rPr lang="en-US" dirty="0" smtClean="0"/>
              <a:t>inversion (NOT), AND, OR, NAND, NOR, etc.</a:t>
            </a:r>
          </a:p>
          <a:p>
            <a:pPr eaLnBrk="1" hangingPunct="1"/>
            <a:r>
              <a:rPr lang="en-US" b="1" dirty="0" smtClean="0"/>
              <a:t>Single-input: </a:t>
            </a:r>
          </a:p>
          <a:p>
            <a:pPr lvl="1" eaLnBrk="1" hangingPunct="1"/>
            <a:r>
              <a:rPr lang="en-US" dirty="0" smtClean="0"/>
              <a:t>NOT gate, buffer</a:t>
            </a:r>
          </a:p>
          <a:p>
            <a:pPr eaLnBrk="1" hangingPunct="1"/>
            <a:r>
              <a:rPr lang="en-US" b="1" dirty="0" smtClean="0"/>
              <a:t>Two-input: </a:t>
            </a:r>
          </a:p>
          <a:p>
            <a:pPr lvl="1" eaLnBrk="1" hangingPunct="1"/>
            <a:r>
              <a:rPr lang="en-US" dirty="0" smtClean="0"/>
              <a:t>AND, OR, XOR, NAND, NOR, XNOR</a:t>
            </a:r>
          </a:p>
          <a:p>
            <a:pPr eaLnBrk="1" hangingPunct="1"/>
            <a:r>
              <a:rPr lang="en-US" b="1" dirty="0" smtClean="0"/>
              <a:t>Multiple-input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63568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9874656"/>
              </p:ext>
            </p:extLst>
          </p:nvPr>
        </p:nvGraphicFramePr>
        <p:xfrm>
          <a:off x="1943100" y="1365250"/>
          <a:ext cx="26416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4" name="VISIO" r:id="rId7" imgW="885960" imgH="1228680" progId="Visio.Drawing.6">
                  <p:embed/>
                </p:oleObj>
              </mc:Choice>
              <mc:Fallback>
                <p:oleObj name="VISIO" r:id="rId7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365250"/>
                        <a:ext cx="264160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08057419"/>
              </p:ext>
            </p:extLst>
          </p:nvPr>
        </p:nvGraphicFramePr>
        <p:xfrm>
          <a:off x="5316538" y="1447800"/>
          <a:ext cx="2535237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" name="VISIO" r:id="rId9" imgW="885960" imgH="1228680" progId="Visio.Drawing.6">
                  <p:embed/>
                </p:oleObj>
              </mc:Choice>
              <mc:Fallback>
                <p:oleObj name="VISIO" r:id="rId9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1447800"/>
                        <a:ext cx="2535237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4737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4423294"/>
              </p:ext>
            </p:extLst>
          </p:nvPr>
        </p:nvGraphicFramePr>
        <p:xfrm>
          <a:off x="1943100" y="1365250"/>
          <a:ext cx="26416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4" name="VISIO" r:id="rId7" imgW="885960" imgH="1228680" progId="Visio.Drawing.6">
                  <p:embed/>
                </p:oleObj>
              </mc:Choice>
              <mc:Fallback>
                <p:oleObj name="VISIO" r:id="rId7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365250"/>
                        <a:ext cx="264160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46575575"/>
              </p:ext>
            </p:extLst>
          </p:nvPr>
        </p:nvGraphicFramePr>
        <p:xfrm>
          <a:off x="5316538" y="1447800"/>
          <a:ext cx="2535237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5" name="VISIO" r:id="rId9" imgW="885960" imgH="1228680" progId="Visio.Drawing.6">
                  <p:embed/>
                </p:oleObj>
              </mc:Choice>
              <mc:Fallback>
                <p:oleObj name="VISIO" r:id="rId9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1447800"/>
                        <a:ext cx="2535237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736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2023945"/>
              </p:ext>
            </p:extLst>
          </p:nvPr>
        </p:nvGraphicFramePr>
        <p:xfrm>
          <a:off x="1682750" y="1438275"/>
          <a:ext cx="230187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0" name="VISIO" r:id="rId7" imgW="885960" imgH="1457280" progId="Visio.Drawing.6">
                  <p:embed/>
                </p:oleObj>
              </mc:Choice>
              <mc:Fallback>
                <p:oleObj name="VISIO" r:id="rId7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438275"/>
                        <a:ext cx="2301875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38282583"/>
              </p:ext>
            </p:extLst>
          </p:nvPr>
        </p:nvGraphicFramePr>
        <p:xfrm>
          <a:off x="5005388" y="1447800"/>
          <a:ext cx="2332037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1" name="VISIO" r:id="rId9" imgW="885960" imgH="1457280" progId="Visio.Drawing.6">
                  <p:embed/>
                </p:oleObj>
              </mc:Choice>
              <mc:Fallback>
                <p:oleObj name="VISIO" r:id="rId9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447800"/>
                        <a:ext cx="2332037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396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3158048"/>
              </p:ext>
            </p:extLst>
          </p:nvPr>
        </p:nvGraphicFramePr>
        <p:xfrm>
          <a:off x="1682750" y="1438275"/>
          <a:ext cx="230187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8" name="VISIO" r:id="rId7" imgW="885960" imgH="1457280" progId="Visio.Drawing.6">
                  <p:embed/>
                </p:oleObj>
              </mc:Choice>
              <mc:Fallback>
                <p:oleObj name="VISIO" r:id="rId7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438275"/>
                        <a:ext cx="2301875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48940321"/>
              </p:ext>
            </p:extLst>
          </p:nvPr>
        </p:nvGraphicFramePr>
        <p:xfrm>
          <a:off x="5005388" y="1447800"/>
          <a:ext cx="2332037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9" name="VISIO" r:id="rId9" imgW="885960" imgH="1457280" progId="Visio.Drawing.6">
                  <p:embed/>
                </p:oleObj>
              </mc:Choice>
              <mc:Fallback>
                <p:oleObj name="VISIO" r:id="rId9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447800"/>
                        <a:ext cx="2332037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234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7525615"/>
              </p:ext>
            </p:extLst>
          </p:nvPr>
        </p:nvGraphicFramePr>
        <p:xfrm>
          <a:off x="914400" y="1466850"/>
          <a:ext cx="8001000" cy="325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7" name="VISIO" r:id="rId6" imgW="3580920" imgH="1457280" progId="Visio.Drawing.6">
                  <p:embed/>
                </p:oleObj>
              </mc:Choice>
              <mc:Fallback>
                <p:oleObj name="VISIO" r:id="rId6" imgW="358092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66850"/>
                        <a:ext cx="8001000" cy="325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More Two-Input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9774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0827044"/>
              </p:ext>
            </p:extLst>
          </p:nvPr>
        </p:nvGraphicFramePr>
        <p:xfrm>
          <a:off x="914400" y="1466850"/>
          <a:ext cx="80010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8" name="VISIO" r:id="rId6" imgW="3584448" imgH="1456944" progId="Visio.Drawing.6">
                  <p:embed/>
                </p:oleObj>
              </mc:Choice>
              <mc:Fallback>
                <p:oleObj name="VISIO" r:id="rId6" imgW="3584448" imgH="14569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66850"/>
                        <a:ext cx="80010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More Two-Input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621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2970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3385" y="1181100"/>
            <a:ext cx="441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Hiding details when they aren’t important</a:t>
            </a:r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381004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Abstraction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3055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2772920"/>
              </p:ext>
            </p:extLst>
          </p:nvPr>
        </p:nvGraphicFramePr>
        <p:xfrm>
          <a:off x="1531938" y="1219200"/>
          <a:ext cx="23749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6" name="VISIO" r:id="rId7" imgW="961200" imgH="1914480" progId="Visio.Drawing.6">
                  <p:embed/>
                </p:oleObj>
              </mc:Choice>
              <mc:Fallback>
                <p:oleObj name="VISIO" r:id="rId7" imgW="961200" imgH="191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219200"/>
                        <a:ext cx="2374900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99729498"/>
              </p:ext>
            </p:extLst>
          </p:nvPr>
        </p:nvGraphicFramePr>
        <p:xfrm>
          <a:off x="4724400" y="1143000"/>
          <a:ext cx="248443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7" name="VISIO" r:id="rId9" imgW="961200" imgH="1914480" progId="Visio.Drawing.6">
                  <p:embed/>
                </p:oleObj>
              </mc:Choice>
              <mc:Fallback>
                <p:oleObj name="VISIO" r:id="rId9" imgW="961200" imgH="191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2484438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051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7714415"/>
              </p:ext>
            </p:extLst>
          </p:nvPr>
        </p:nvGraphicFramePr>
        <p:xfrm>
          <a:off x="1477962" y="1219200"/>
          <a:ext cx="2484438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6" name="VISIO" r:id="rId8" imgW="961644" imgH="1914144" progId="Visio.Drawing.6">
                  <p:embed/>
                </p:oleObj>
              </mc:Choice>
              <mc:Fallback>
                <p:oleObj name="VISIO" r:id="rId8" imgW="961644" imgH="19141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2" y="1219200"/>
                        <a:ext cx="2484438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77098683"/>
              </p:ext>
            </p:extLst>
          </p:nvPr>
        </p:nvGraphicFramePr>
        <p:xfrm>
          <a:off x="4724400" y="1143000"/>
          <a:ext cx="2484437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7" name="VISIO" r:id="rId10" imgW="961644" imgH="1914144" progId="Visio.Drawing.6">
                  <p:embed/>
                </p:oleObj>
              </mc:Choice>
              <mc:Fallback>
                <p:oleObj name="VISIO" r:id="rId10" imgW="961644" imgH="19141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2484437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499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5943600"/>
            <a:ext cx="475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Multi-input XOR: Odd parity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5846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Discrete voltages represent 1 and 0</a:t>
            </a:r>
          </a:p>
          <a:p>
            <a:pPr eaLnBrk="1" hangingPunct="1"/>
            <a:r>
              <a:rPr lang="en-US" dirty="0" smtClean="0"/>
              <a:t>For example: </a:t>
            </a:r>
          </a:p>
          <a:p>
            <a:pPr lvl="1" eaLnBrk="1" hangingPunct="1"/>
            <a:r>
              <a:rPr lang="en-US" dirty="0" smtClean="0"/>
              <a:t>0 = </a:t>
            </a:r>
            <a:r>
              <a:rPr lang="en-US" i="1" dirty="0" smtClean="0"/>
              <a:t>ground</a:t>
            </a:r>
            <a:r>
              <a:rPr lang="en-US" dirty="0" smtClean="0"/>
              <a:t> (GND) or 0 volts</a:t>
            </a:r>
          </a:p>
          <a:p>
            <a:pPr lvl="1" eaLnBrk="1" hangingPunct="1"/>
            <a:r>
              <a:rPr lang="en-US" dirty="0" smtClean="0"/>
              <a:t>1 = </a:t>
            </a:r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  <a:r>
              <a:rPr lang="en-US" dirty="0" smtClean="0"/>
              <a:t> or 5 volts</a:t>
            </a:r>
          </a:p>
          <a:p>
            <a:pPr eaLnBrk="1" hangingPunct="1"/>
            <a:r>
              <a:rPr lang="en-US" dirty="0" smtClean="0"/>
              <a:t>What about 4.99 volts?  Is that a 0 or a 1?</a:t>
            </a:r>
          </a:p>
          <a:p>
            <a:pPr eaLnBrk="1" hangingPunct="1"/>
            <a:r>
              <a:rPr lang="en-US" dirty="0" smtClean="0"/>
              <a:t>What about 3.2 volts?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Levels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4388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467600" cy="4953000"/>
          </a:xfrm>
        </p:spPr>
        <p:txBody>
          <a:bodyPr/>
          <a:lstStyle/>
          <a:p>
            <a:pPr eaLnBrk="1" hangingPunct="1"/>
            <a:r>
              <a:rPr lang="en-US" i="1" dirty="0" smtClean="0"/>
              <a:t>Range</a:t>
            </a:r>
            <a:r>
              <a:rPr lang="en-US" dirty="0" smtClean="0"/>
              <a:t> of voltages for 1 and 0</a:t>
            </a:r>
          </a:p>
          <a:p>
            <a:pPr eaLnBrk="1" hangingPunct="1"/>
            <a:r>
              <a:rPr lang="en-US" dirty="0" smtClean="0"/>
              <a:t>Different ranges for inputs and outputs to allow for </a:t>
            </a:r>
            <a:r>
              <a:rPr lang="en-US" i="1" dirty="0" smtClean="0"/>
              <a:t>noise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Levels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74530530"/>
              </p:ext>
            </p:extLst>
          </p:nvPr>
        </p:nvGraphicFramePr>
        <p:xfrm>
          <a:off x="2286000" y="2514600"/>
          <a:ext cx="502920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7" name="VISIO" r:id="rId7" imgW="1978401" imgH="705263" progId="Visio.Drawing.6">
                  <p:embed/>
                </p:oleObj>
              </mc:Choice>
              <mc:Fallback>
                <p:oleObj name="VISIO" r:id="rId7" imgW="1978401" imgH="70526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14600"/>
                        <a:ext cx="5029200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94471191"/>
              </p:ext>
            </p:extLst>
          </p:nvPr>
        </p:nvGraphicFramePr>
        <p:xfrm>
          <a:off x="2095500" y="3959599"/>
          <a:ext cx="6019800" cy="2518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8" name="VISIO" r:id="rId9" imgW="4030077" imgH="1686831" progId="Visio.Drawing.6">
                  <p:embed/>
                </p:oleObj>
              </mc:Choice>
              <mc:Fallback>
                <p:oleObj name="VISIO" r:id="rId9" imgW="4030077" imgH="16868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959599"/>
                        <a:ext cx="6019800" cy="2518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8507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467600" cy="4953000"/>
          </a:xfrm>
        </p:spPr>
        <p:txBody>
          <a:bodyPr/>
          <a:lstStyle/>
          <a:p>
            <a:pPr eaLnBrk="1" hangingPunct="1"/>
            <a:r>
              <a:rPr lang="en-US" b="1" dirty="0" smtClean="0"/>
              <a:t>Anything that degrades the signal</a:t>
            </a:r>
          </a:p>
          <a:p>
            <a:pPr lvl="1" eaLnBrk="1" hangingPunct="1"/>
            <a:r>
              <a:rPr lang="en-US" dirty="0" smtClean="0"/>
              <a:t>E.g., resistance, power supply noise, coupling to neighboring wires, etc.</a:t>
            </a:r>
          </a:p>
          <a:p>
            <a:pPr eaLnBrk="1" hangingPunct="1"/>
            <a:r>
              <a:rPr lang="en-US" b="1" dirty="0" smtClean="0"/>
              <a:t>Example:</a:t>
            </a:r>
            <a:r>
              <a:rPr lang="en-US" dirty="0" smtClean="0"/>
              <a:t> a gate (driver) outputs 5 V but, because of resistance in a long wire, receiver gets 4.5 V</a:t>
            </a:r>
          </a:p>
        </p:txBody>
      </p:sp>
      <p:graphicFrame>
        <p:nvGraphicFramePr>
          <p:cNvPr id="8909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12474712"/>
              </p:ext>
            </p:extLst>
          </p:nvPr>
        </p:nvGraphicFramePr>
        <p:xfrm>
          <a:off x="1828800" y="4572000"/>
          <a:ext cx="502920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8" name="VISIO" r:id="rId6" imgW="1978401" imgH="705263" progId="Visio.Drawing.6">
                  <p:embed/>
                </p:oleObj>
              </mc:Choice>
              <mc:Fallback>
                <p:oleObj name="VISIO" r:id="rId6" imgW="1978401" imgH="70526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72000"/>
                        <a:ext cx="5029200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What is Noise?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7721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480438"/>
              </p:ext>
            </p:extLst>
          </p:nvPr>
        </p:nvGraphicFramePr>
        <p:xfrm>
          <a:off x="2895600" y="865188"/>
          <a:ext cx="4191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0" name="VISIO" r:id="rId10" imgW="1978401" imgH="517498" progId="Visio.Drawing.6">
                  <p:embed/>
                </p:oleObj>
              </mc:Choice>
              <mc:Fallback>
                <p:oleObj name="VISIO" r:id="rId10" imgW="1978401" imgH="51749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865188"/>
                        <a:ext cx="41910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12889503"/>
              </p:ext>
            </p:extLst>
          </p:nvPr>
        </p:nvGraphicFramePr>
        <p:xfrm>
          <a:off x="990600" y="1839913"/>
          <a:ext cx="853440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1" name="VISIO" r:id="rId12" imgW="4030077" imgH="1686831" progId="Visio.Drawing.6">
                  <p:embed/>
                </p:oleObj>
              </mc:Choice>
              <mc:Fallback>
                <p:oleObj name="VISIO" r:id="rId12" imgW="4030077" imgH="16868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39913"/>
                        <a:ext cx="8534400" cy="357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5334000"/>
            <a:ext cx="3276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chemeClr val="accent2"/>
                </a:solidFill>
              </a:rPr>
              <a:t>NM</a:t>
            </a:r>
            <a:r>
              <a:rPr lang="en-US" i="1" baseline="-25000" dirty="0">
                <a:solidFill>
                  <a:schemeClr val="accent2"/>
                </a:solidFill>
              </a:rPr>
              <a:t>H</a:t>
            </a:r>
            <a:r>
              <a:rPr lang="en-US" dirty="0">
                <a:solidFill>
                  <a:schemeClr val="accent2"/>
                </a:solidFill>
              </a:rPr>
              <a:t> = </a:t>
            </a:r>
            <a:r>
              <a:rPr lang="en-US" i="1" dirty="0">
                <a:solidFill>
                  <a:schemeClr val="accent2"/>
                </a:solidFill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</a:rPr>
              <a:t>OH</a:t>
            </a:r>
            <a:r>
              <a:rPr lang="en-US" dirty="0">
                <a:solidFill>
                  <a:schemeClr val="accent2"/>
                </a:solidFill>
              </a:rPr>
              <a:t> – </a:t>
            </a:r>
            <a:r>
              <a:rPr lang="en-US" i="1" dirty="0">
                <a:solidFill>
                  <a:schemeClr val="accent2"/>
                </a:solidFill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</a:rPr>
              <a:t>IH</a:t>
            </a:r>
          </a:p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chemeClr val="accent2"/>
                </a:solidFill>
              </a:rPr>
              <a:t>NM</a:t>
            </a:r>
            <a:r>
              <a:rPr lang="en-US" i="1" baseline="-25000" dirty="0">
                <a:solidFill>
                  <a:schemeClr val="accent2"/>
                </a:solidFill>
              </a:rPr>
              <a:t>L</a:t>
            </a:r>
            <a:r>
              <a:rPr lang="en-US" dirty="0">
                <a:solidFill>
                  <a:schemeClr val="accent2"/>
                </a:solidFill>
              </a:rPr>
              <a:t> =  </a:t>
            </a:r>
            <a:r>
              <a:rPr lang="en-US" i="1" dirty="0">
                <a:solidFill>
                  <a:schemeClr val="accent2"/>
                </a:solidFill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</a:rPr>
              <a:t>IL</a:t>
            </a:r>
            <a:r>
              <a:rPr lang="en-US" dirty="0">
                <a:solidFill>
                  <a:schemeClr val="accent2"/>
                </a:solidFill>
              </a:rPr>
              <a:t>  – </a:t>
            </a:r>
            <a:r>
              <a:rPr lang="en-US" i="1" dirty="0">
                <a:solidFill>
                  <a:schemeClr val="accent2"/>
                </a:solidFill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</a:rPr>
              <a:t>OL</a:t>
            </a:r>
          </a:p>
        </p:txBody>
      </p:sp>
      <p:sp>
        <p:nvSpPr>
          <p:cNvPr id="9217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5334000"/>
            <a:ext cx="3048000" cy="1219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Noise Margins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3556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4676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With logically valid inputs, every circuit element must produce logically valid outputs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limited ranges of voltages to represent discrete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Static Discipline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50137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8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247466"/>
              </p:ext>
            </p:extLst>
          </p:nvPr>
        </p:nvGraphicFramePr>
        <p:xfrm>
          <a:off x="6970713" y="1447800"/>
          <a:ext cx="2173287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8" r:id="rId7" imgW="1123950" imgH="1971675" progId="">
                  <p:embed/>
                </p:oleObj>
              </mc:Choice>
              <mc:Fallback>
                <p:oleObj r:id="rId7" imgW="1123950" imgH="19716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1447800"/>
                        <a:ext cx="2173287" cy="381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914400" y="1219200"/>
            <a:ext cx="6210300" cy="4953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1970’s and 1980’s, V</a:t>
            </a:r>
            <a:r>
              <a:rPr lang="en-US" baseline="-25000" dirty="0" smtClean="0"/>
              <a:t>DD</a:t>
            </a:r>
            <a:r>
              <a:rPr lang="en-US" dirty="0" smtClean="0"/>
              <a:t> = 5 V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</a:t>
            </a:r>
            <a:r>
              <a:rPr lang="en-US" baseline="-25000" dirty="0" smtClean="0"/>
              <a:t>DD</a:t>
            </a:r>
            <a:r>
              <a:rPr lang="en-US" dirty="0" smtClean="0"/>
              <a:t> has dropped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Avoid frying tiny transistors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Save power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3.3 V, 2.5 V, 1.8 V, 1.5 V, 1.2 V, 1.0 V, 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Be careful connecting chips with different supply voltages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Chips operate because they contain magic smoke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Proof: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if the magic smoke is let out, the chip stops working</a:t>
            </a:r>
          </a:p>
        </p:txBody>
      </p:sp>
      <p:sp>
        <p:nvSpPr>
          <p:cNvPr id="9523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</a:t>
            </a:r>
            <a:r>
              <a:rPr lang="en-US" sz="4400" baseline="-25000" dirty="0" smtClean="0">
                <a:solidFill>
                  <a:schemeClr val="bg1"/>
                </a:solidFill>
                <a:latin typeface="+mj-lt"/>
              </a:rPr>
              <a:t>DD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Scaling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6975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0041" name="Group 57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5434371"/>
              </p:ext>
            </p:extLst>
          </p:nvPr>
        </p:nvGraphicFramePr>
        <p:xfrm>
          <a:off x="990600" y="1524000"/>
          <a:ext cx="7772400" cy="3200402"/>
        </p:xfrm>
        <a:graphic>
          <a:graphicData uri="http://schemas.openxmlformats.org/drawingml/2006/table">
            <a:tbl>
              <a:tblPr/>
              <a:tblGrid>
                <a:gridCol w="1981200"/>
                <a:gridCol w="2057400"/>
                <a:gridCol w="990600"/>
                <a:gridCol w="914400"/>
                <a:gridCol w="914400"/>
                <a:gridCol w="914400"/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Logic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(4.75 - 5.25)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(4.5 - 6)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LVTTL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3.3 (3 - 3.6)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LVCMOS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3.3 (3 - 3.6)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26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Family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319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7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9547767"/>
              </p:ext>
            </p:extLst>
          </p:nvPr>
        </p:nvGraphicFramePr>
        <p:xfrm>
          <a:off x="2209800" y="3906837"/>
          <a:ext cx="4419600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1" name="VISIO" r:id="rId7" imgW="1616610" imgH="772431" progId="Visio.Drawing.6">
                  <p:embed/>
                </p:oleObj>
              </mc:Choice>
              <mc:Fallback>
                <p:oleObj name="VISIO" r:id="rId7" imgW="1616610" imgH="7724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06837"/>
                        <a:ext cx="4419600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728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800" dirty="0">
                <a:latin typeface="Times New Roman" pitchFamily="18" charset="0"/>
              </a:rPr>
              <a:t>Logic gates </a:t>
            </a:r>
            <a:r>
              <a:rPr lang="en-US" sz="3800" dirty="0" smtClean="0">
                <a:latin typeface="Times New Roman" pitchFamily="18" charset="0"/>
              </a:rPr>
              <a:t>built from </a:t>
            </a:r>
            <a:r>
              <a:rPr lang="en-US" sz="3800" dirty="0">
                <a:latin typeface="Times New Roman" pitchFamily="18" charset="0"/>
              </a:rPr>
              <a:t>transistors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800" dirty="0" smtClean="0">
                <a:latin typeface="Times New Roman" pitchFamily="18" charset="0"/>
              </a:rPr>
              <a:t>3-ported </a:t>
            </a:r>
            <a:r>
              <a:rPr lang="en-US" sz="3800" dirty="0">
                <a:latin typeface="Times New Roman" pitchFamily="18" charset="0"/>
              </a:rPr>
              <a:t>voltage-controlled switch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Times New Roman" pitchFamily="18" charset="0"/>
              </a:rPr>
              <a:t>2 </a:t>
            </a:r>
            <a:r>
              <a:rPr lang="en-US" sz="2800" dirty="0">
                <a:latin typeface="Times New Roman" pitchFamily="18" charset="0"/>
              </a:rPr>
              <a:t>ports </a:t>
            </a:r>
            <a:r>
              <a:rPr lang="en-US" sz="2800" dirty="0" smtClean="0">
                <a:latin typeface="Times New Roman" pitchFamily="18" charset="0"/>
              </a:rPr>
              <a:t>connected </a:t>
            </a:r>
            <a:r>
              <a:rPr lang="en-US" sz="2800" dirty="0">
                <a:latin typeface="Times New Roman" pitchFamily="18" charset="0"/>
              </a:rPr>
              <a:t>depending on </a:t>
            </a:r>
            <a:r>
              <a:rPr lang="en-US" sz="2800" dirty="0" smtClean="0">
                <a:latin typeface="Times New Roman" pitchFamily="18" charset="0"/>
              </a:rPr>
              <a:t>voltage of 3rd</a:t>
            </a:r>
            <a:endParaRPr lang="en-US" sz="2800" dirty="0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Times New Roman" pitchFamily="18" charset="0"/>
              </a:rPr>
              <a:t>d </a:t>
            </a:r>
            <a:r>
              <a:rPr lang="en-US" sz="2800" dirty="0">
                <a:latin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</a:rPr>
              <a:t>s </a:t>
            </a:r>
            <a:r>
              <a:rPr lang="en-US" sz="2800" dirty="0">
                <a:latin typeface="Times New Roman" pitchFamily="18" charset="0"/>
              </a:rPr>
              <a:t>are connected (ON) </a:t>
            </a:r>
            <a:r>
              <a:rPr lang="en-US" sz="2800" dirty="0" smtClean="0">
                <a:latin typeface="Times New Roman" pitchFamily="18" charset="0"/>
              </a:rPr>
              <a:t>when g </a:t>
            </a:r>
            <a:r>
              <a:rPr lang="en-US" sz="2800" dirty="0">
                <a:latin typeface="Times New Roman" pitchFamily="18" charset="0"/>
              </a:rPr>
              <a:t>is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5765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072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2500" y="1219200"/>
            <a:ext cx="78867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Intentionally </a:t>
            </a:r>
            <a:r>
              <a:rPr lang="en-US" sz="3200" dirty="0" smtClean="0">
                <a:latin typeface="Times New Roman" pitchFamily="18" charset="0"/>
              </a:rPr>
              <a:t>restrict design </a:t>
            </a:r>
            <a:r>
              <a:rPr lang="en-US" sz="3200" dirty="0">
                <a:latin typeface="Times New Roman" pitchFamily="18" charset="0"/>
              </a:rPr>
              <a:t>choices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</a:rPr>
              <a:t>Example</a:t>
            </a:r>
            <a:r>
              <a:rPr lang="en-US" sz="3200" dirty="0">
                <a:latin typeface="Times New Roman" pitchFamily="18" charset="0"/>
              </a:rPr>
              <a:t>: Digital discipline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iscrete </a:t>
            </a:r>
            <a:r>
              <a:rPr lang="en-US" dirty="0">
                <a:latin typeface="Times New Roman" pitchFamily="18" charset="0"/>
              </a:rPr>
              <a:t>voltages instead of </a:t>
            </a:r>
            <a:r>
              <a:rPr lang="en-US" dirty="0" smtClean="0">
                <a:latin typeface="Times New Roman" pitchFamily="18" charset="0"/>
              </a:rPr>
              <a:t>continuous</a:t>
            </a:r>
            <a:endParaRPr lang="en-US" dirty="0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Times New Roman" pitchFamily="18" charset="0"/>
              </a:rPr>
              <a:t>Simpler </a:t>
            </a:r>
            <a:r>
              <a:rPr lang="en-US" dirty="0">
                <a:latin typeface="Times New Roman" pitchFamily="18" charset="0"/>
              </a:rPr>
              <a:t>to design than analog circuits – can build more sophisticated systems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Digital systems replacing analog predecessors: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</a:rPr>
              <a:t>i.e</a:t>
            </a:r>
            <a:r>
              <a:rPr lang="en-US" sz="2400" dirty="0">
                <a:latin typeface="Times New Roman" pitchFamily="18" charset="0"/>
              </a:rPr>
              <a:t>., digital cameras, digital television, cell phones, CDs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Discipline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766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8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9051784"/>
              </p:ext>
            </p:extLst>
          </p:nvPr>
        </p:nvGraphicFramePr>
        <p:xfrm>
          <a:off x="3657600" y="2895600"/>
          <a:ext cx="6477000" cy="327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9" name="VISIO" r:id="rId7" imgW="3813048" imgH="1929384" progId="Visio.Drawing.6">
                  <p:embed/>
                </p:oleObj>
              </mc:Choice>
              <mc:Fallback>
                <p:oleObj name="VISIO" r:id="rId7" imgW="3813048" imgH="19293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95600"/>
                        <a:ext cx="6477000" cy="327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035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Metal oxide silicon (MOS) transistors: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 err="1">
                <a:latin typeface="Times New Roman" pitchFamily="18" charset="0"/>
              </a:rPr>
              <a:t>Polysilicon</a:t>
            </a:r>
            <a:r>
              <a:rPr lang="en-US" sz="2400" dirty="0">
                <a:latin typeface="Times New Roman" pitchFamily="18" charset="0"/>
              </a:rPr>
              <a:t> (used to be </a:t>
            </a:r>
            <a:r>
              <a:rPr lang="en-US" sz="2400" b="1" dirty="0">
                <a:latin typeface="Times New Roman" pitchFamily="18" charset="0"/>
              </a:rPr>
              <a:t>metal</a:t>
            </a:r>
            <a:r>
              <a:rPr lang="en-US" sz="2400" dirty="0">
                <a:latin typeface="Times New Roman" pitchFamily="18" charset="0"/>
              </a:rPr>
              <a:t>) gate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Times New Roman" pitchFamily="18" charset="0"/>
              </a:rPr>
              <a:t>Oxide</a:t>
            </a:r>
            <a:r>
              <a:rPr lang="en-US" sz="2400" dirty="0">
                <a:latin typeface="Times New Roman" pitchFamily="18" charset="0"/>
              </a:rPr>
              <a:t> (silicon dioxide) insulator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Doped </a:t>
            </a:r>
            <a:r>
              <a:rPr lang="en-US" sz="2400" b="1" dirty="0">
                <a:latin typeface="Times New Roman" pitchFamily="18" charset="0"/>
              </a:rPr>
              <a:t>silicon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MOS Transistors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871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2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0567440"/>
              </p:ext>
            </p:extLst>
          </p:nvPr>
        </p:nvGraphicFramePr>
        <p:xfrm>
          <a:off x="914400" y="3054350"/>
          <a:ext cx="7772400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4" name="VISIO" r:id="rId8" imgW="3921692" imgH="1457850" progId="Visio.Drawing.6">
                  <p:embed/>
                </p:oleObj>
              </mc:Choice>
              <mc:Fallback>
                <p:oleObj name="VISIO" r:id="rId8" imgW="3921692" imgH="145785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54350"/>
                        <a:ext cx="7772400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138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66800"/>
            <a:ext cx="3581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Gate =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OFF </a:t>
            </a:r>
            <a:r>
              <a:rPr lang="en-US" dirty="0"/>
              <a:t>(no connection between source and drain)</a:t>
            </a:r>
          </a:p>
        </p:txBody>
      </p:sp>
      <p:sp>
        <p:nvSpPr>
          <p:cNvPr id="10138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1066800"/>
            <a:ext cx="40386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Gate =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r>
              <a:rPr lang="en-US" dirty="0" smtClean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ON  </a:t>
            </a:r>
            <a:r>
              <a:rPr lang="en-US" dirty="0"/>
              <a:t>(channel between source and drain)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Transistors: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nMOS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837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6172200" cy="49530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pMOS</a:t>
            </a:r>
            <a:r>
              <a:rPr lang="en-US" sz="2400" dirty="0" smtClean="0"/>
              <a:t> transistor is opposite</a:t>
            </a:r>
          </a:p>
          <a:p>
            <a:pPr lvl="1" eaLnBrk="1" hangingPunct="1"/>
            <a:r>
              <a:rPr lang="en-US" sz="2000" dirty="0" smtClean="0"/>
              <a:t>ON when Gate = 0</a:t>
            </a:r>
          </a:p>
          <a:p>
            <a:pPr lvl="1" eaLnBrk="1" hangingPunct="1"/>
            <a:r>
              <a:rPr lang="en-US" sz="2000" dirty="0" smtClean="0"/>
              <a:t>OFF when Gate = 1</a:t>
            </a:r>
          </a:p>
        </p:txBody>
      </p:sp>
      <p:graphicFrame>
        <p:nvGraphicFramePr>
          <p:cNvPr id="10240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7295033"/>
              </p:ext>
            </p:extLst>
          </p:nvPr>
        </p:nvGraphicFramePr>
        <p:xfrm>
          <a:off x="2133600" y="2743200"/>
          <a:ext cx="4191000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" name="VISIO" r:id="rId6" imgW="2005290" imgH="1708604" progId="Visio.Drawing.6">
                  <p:embed/>
                </p:oleObj>
              </mc:Choice>
              <mc:Fallback>
                <p:oleObj name="VISIO" r:id="rId6" imgW="2005290" imgH="170860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743200"/>
                        <a:ext cx="4191000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Transistors: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pMOS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7063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30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8461037"/>
              </p:ext>
            </p:extLst>
          </p:nvPr>
        </p:nvGraphicFramePr>
        <p:xfrm>
          <a:off x="990600" y="1524000"/>
          <a:ext cx="77724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2" name="VISIO" r:id="rId6" imgW="3170632" imgH="1444111" progId="Visio.Drawing.6">
                  <p:embed/>
                </p:oleObj>
              </mc:Choice>
              <mc:Fallback>
                <p:oleObj name="VISIO" r:id="rId6" imgW="3170632" imgH="144411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77724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 Function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3315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143000" y="1219200"/>
            <a:ext cx="8001000" cy="4953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nMOS</a:t>
            </a:r>
            <a:r>
              <a:rPr lang="en-US" b="1" dirty="0" smtClean="0"/>
              <a:t>: </a:t>
            </a:r>
            <a:r>
              <a:rPr lang="en-US" dirty="0" smtClean="0"/>
              <a:t>pass good 0’s, so connect source to GND</a:t>
            </a:r>
          </a:p>
          <a:p>
            <a:pPr eaLnBrk="1" hangingPunct="1"/>
            <a:r>
              <a:rPr lang="en-US" b="1" dirty="0" err="1" smtClean="0"/>
              <a:t>pMOS</a:t>
            </a:r>
            <a:r>
              <a:rPr lang="en-US" b="1" dirty="0" smtClean="0"/>
              <a:t>: </a:t>
            </a:r>
            <a:r>
              <a:rPr lang="en-US" dirty="0" smtClean="0"/>
              <a:t>pass good 1’s, so connect source to </a:t>
            </a:r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</a:p>
        </p:txBody>
      </p:sp>
      <p:graphicFrame>
        <p:nvGraphicFramePr>
          <p:cNvPr id="104455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75014747"/>
              </p:ext>
            </p:extLst>
          </p:nvPr>
        </p:nvGraphicFramePr>
        <p:xfrm>
          <a:off x="2540794" y="2971800"/>
          <a:ext cx="4062412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6" name="VISIO" r:id="rId7" imgW="1572768" imgH="1347216" progId="Visio.Drawing.6">
                  <p:embed/>
                </p:oleObj>
              </mc:Choice>
              <mc:Fallback>
                <p:oleObj name="VISIO" r:id="rId7" imgW="1572768" imgH="13472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794" y="2971800"/>
                        <a:ext cx="4062412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 Function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6104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771100"/>
              </p:ext>
            </p:extLst>
          </p:nvPr>
        </p:nvGraphicFramePr>
        <p:xfrm>
          <a:off x="4800600" y="1295400"/>
          <a:ext cx="2151062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4" name="VISIO" r:id="rId8" imgW="771144" imgH="1010412" progId="Visio.Drawing.6">
                  <p:embed/>
                </p:oleObj>
              </mc:Choice>
              <mc:Fallback>
                <p:oleObj name="VISIO" r:id="rId8" imgW="771144" imgH="10104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95400"/>
                        <a:ext cx="2151062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89857757"/>
              </p:ext>
            </p:extLst>
          </p:nvPr>
        </p:nvGraphicFramePr>
        <p:xfrm>
          <a:off x="1895475" y="1219200"/>
          <a:ext cx="21431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5" name="VISIO" r:id="rId10" imgW="886968" imgH="1226820" progId="Visio.Drawing.6">
                  <p:embed/>
                </p:oleObj>
              </mc:Choice>
              <mc:Fallback>
                <p:oleObj name="VISIO" r:id="rId10" imgW="886968" imgH="12268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219200"/>
                        <a:ext cx="21431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30" name="Group 34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35252331"/>
              </p:ext>
            </p:extLst>
          </p:nvPr>
        </p:nvGraphicFramePr>
        <p:xfrm>
          <a:off x="2667000" y="4343400"/>
          <a:ext cx="3810000" cy="158115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7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Gates: NOT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9400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8351012"/>
              </p:ext>
            </p:extLst>
          </p:nvPr>
        </p:nvGraphicFramePr>
        <p:xfrm>
          <a:off x="4800600" y="1295400"/>
          <a:ext cx="2151062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8" name="VISIO" r:id="rId8" imgW="771144" imgH="1010412" progId="Visio.Drawing.6">
                  <p:embed/>
                </p:oleObj>
              </mc:Choice>
              <mc:Fallback>
                <p:oleObj name="VISIO" r:id="rId8" imgW="771144" imgH="10104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95400"/>
                        <a:ext cx="2151062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3207606"/>
              </p:ext>
            </p:extLst>
          </p:nvPr>
        </p:nvGraphicFramePr>
        <p:xfrm>
          <a:off x="1895475" y="1219200"/>
          <a:ext cx="21431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9" name="VISIO" r:id="rId10" imgW="886968" imgH="1226820" progId="Visio.Drawing.6">
                  <p:embed/>
                </p:oleObj>
              </mc:Choice>
              <mc:Fallback>
                <p:oleObj name="VISIO" r:id="rId10" imgW="886968" imgH="12268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219200"/>
                        <a:ext cx="21431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30" name="Group 34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64673260"/>
              </p:ext>
            </p:extLst>
          </p:nvPr>
        </p:nvGraphicFramePr>
        <p:xfrm>
          <a:off x="2667000" y="4343400"/>
          <a:ext cx="3810000" cy="158115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7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Gates: NOT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9043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714958"/>
              </p:ext>
            </p:extLst>
          </p:nvPr>
        </p:nvGraphicFramePr>
        <p:xfrm>
          <a:off x="4419600" y="1370012"/>
          <a:ext cx="28956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4" name="VISIO" r:id="rId8" imgW="944880" imgH="745236" progId="Visio.Drawing.6">
                  <p:embed/>
                </p:oleObj>
              </mc:Choice>
              <mc:Fallback>
                <p:oleObj name="VISIO" r:id="rId8" imgW="944880" imgH="7452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370012"/>
                        <a:ext cx="2895600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23084006"/>
              </p:ext>
            </p:extLst>
          </p:nvPr>
        </p:nvGraphicFramePr>
        <p:xfrm>
          <a:off x="2147146" y="914400"/>
          <a:ext cx="1967654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5" name="VISIO" r:id="rId10" imgW="896112" imgH="1455420" progId="Visio.Drawing.6">
                  <p:embed/>
                </p:oleObj>
              </mc:Choice>
              <mc:Fallback>
                <p:oleObj name="VISIO" r:id="rId10" imgW="896112" imgH="14554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146" y="914400"/>
                        <a:ext cx="1967654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9430" name="Group 6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28775458"/>
              </p:ext>
            </p:extLst>
          </p:nvPr>
        </p:nvGraphicFramePr>
        <p:xfrm>
          <a:off x="2362200" y="4114800"/>
          <a:ext cx="4800600" cy="22860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838200"/>
                <a:gridCol w="838200"/>
                <a:gridCol w="838200"/>
                <a:gridCol w="838200"/>
                <a:gridCol w="6858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48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Gates: NAND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1827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4962151"/>
              </p:ext>
            </p:extLst>
          </p:nvPr>
        </p:nvGraphicFramePr>
        <p:xfrm>
          <a:off x="4419600" y="1370012"/>
          <a:ext cx="28956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2" name="VISIO" r:id="rId8" imgW="944880" imgH="745236" progId="Visio.Drawing.6">
                  <p:embed/>
                </p:oleObj>
              </mc:Choice>
              <mc:Fallback>
                <p:oleObj name="VISIO" r:id="rId8" imgW="944880" imgH="7452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370012"/>
                        <a:ext cx="2895600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25142185"/>
              </p:ext>
            </p:extLst>
          </p:nvPr>
        </p:nvGraphicFramePr>
        <p:xfrm>
          <a:off x="2147146" y="914400"/>
          <a:ext cx="1967654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3" name="VISIO" r:id="rId10" imgW="896112" imgH="1455420" progId="Visio.Drawing.6">
                  <p:embed/>
                </p:oleObj>
              </mc:Choice>
              <mc:Fallback>
                <p:oleObj name="VISIO" r:id="rId10" imgW="896112" imgH="14554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146" y="914400"/>
                        <a:ext cx="1967654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9430" name="Group 6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12883888"/>
              </p:ext>
            </p:extLst>
          </p:nvPr>
        </p:nvGraphicFramePr>
        <p:xfrm>
          <a:off x="2362200" y="4114800"/>
          <a:ext cx="4800600" cy="22860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838200"/>
                <a:gridCol w="838200"/>
                <a:gridCol w="838200"/>
                <a:gridCol w="838200"/>
                <a:gridCol w="6858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48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Gates: NAND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0149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15291"/>
              </p:ext>
            </p:extLst>
          </p:nvPr>
        </p:nvGraphicFramePr>
        <p:xfrm>
          <a:off x="1905000" y="1295400"/>
          <a:ext cx="5380038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5" name="VISIO" r:id="rId6" imgW="1572768" imgH="1347216" progId="Visio.Drawing.6">
                  <p:embed/>
                </p:oleObj>
              </mc:Choice>
              <mc:Fallback>
                <p:oleObj name="VISIO" r:id="rId6" imgW="1572768" imgH="13472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380038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 Structure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5376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25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Hierarchy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A system divided into modules and </a:t>
            </a:r>
            <a:r>
              <a:rPr lang="en-US" dirty="0" err="1">
                <a:latin typeface="Times New Roman" pitchFamily="18" charset="0"/>
              </a:rPr>
              <a:t>submodules</a:t>
            </a: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Modularity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Having well-defined functions and interfaces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Regularity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Encouraging uniformity, so modules can be easily reused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Three -Y’s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764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05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How do you build a three-input NOR gate?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NOR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5901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3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0616798"/>
              </p:ext>
            </p:extLst>
          </p:nvPr>
        </p:nvGraphicFramePr>
        <p:xfrm>
          <a:off x="2045780" y="1447800"/>
          <a:ext cx="505244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9" name="VISIO" r:id="rId6" imgW="1256729" imgH="949394" progId="Visio.Drawing.6">
                  <p:embed/>
                </p:oleObj>
              </mc:Choice>
              <mc:Fallback>
                <p:oleObj name="VISIO" r:id="rId6" imgW="1256729" imgH="94939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780" y="1447800"/>
                        <a:ext cx="505244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NOR3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6740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264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How do you build a two-input AND gate?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Other CMOS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1185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7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5216771"/>
              </p:ext>
            </p:extLst>
          </p:nvPr>
        </p:nvGraphicFramePr>
        <p:xfrm>
          <a:off x="2207418" y="1905000"/>
          <a:ext cx="4729163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3" name="VISIO" r:id="rId6" imgW="1228868" imgH="370950" progId="Visio.Drawing.6">
                  <p:embed/>
                </p:oleObj>
              </mc:Choice>
              <mc:Fallback>
                <p:oleObj name="VISIO" r:id="rId6" imgW="1228868" imgH="37095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418" y="1905000"/>
                        <a:ext cx="4729163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AND2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10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nMOS</a:t>
            </a:r>
            <a:r>
              <a:rPr lang="en-US" dirty="0" smtClean="0"/>
              <a:t> pass 1’s poorly</a:t>
            </a:r>
          </a:p>
          <a:p>
            <a:pPr eaLnBrk="1" hangingPunct="1"/>
            <a:r>
              <a:rPr lang="en-US" dirty="0" err="1" smtClean="0"/>
              <a:t>pMOS</a:t>
            </a:r>
            <a:r>
              <a:rPr lang="en-US" dirty="0" smtClean="0"/>
              <a:t> pass 0’s poorly</a:t>
            </a:r>
          </a:p>
          <a:p>
            <a:pPr eaLnBrk="1" hangingPunct="1"/>
            <a:r>
              <a:rPr lang="en-US" dirty="0" smtClean="0"/>
              <a:t>Transmission gate is a better switch</a:t>
            </a:r>
          </a:p>
          <a:p>
            <a:pPr lvl="1" eaLnBrk="1" hangingPunct="1"/>
            <a:r>
              <a:rPr lang="en-US" dirty="0" smtClean="0"/>
              <a:t>passes both 0 and 1 well</a:t>
            </a:r>
          </a:p>
          <a:p>
            <a:pPr eaLnBrk="1" hangingPunct="1"/>
            <a:r>
              <a:rPr lang="en-US" dirty="0" smtClean="0"/>
              <a:t>When </a:t>
            </a:r>
            <a:r>
              <a:rPr lang="en-US" i="1" dirty="0" smtClean="0"/>
              <a:t>EN</a:t>
            </a:r>
            <a:r>
              <a:rPr lang="en-US" dirty="0" smtClean="0"/>
              <a:t> = 1, the switch is ON:</a:t>
            </a:r>
          </a:p>
          <a:p>
            <a:pPr lvl="1" eaLnBrk="1" hangingPunct="1"/>
            <a:r>
              <a:rPr lang="en-US" i="1" dirty="0" smtClean="0"/>
              <a:t>EN</a:t>
            </a:r>
            <a:r>
              <a:rPr lang="en-US" dirty="0" smtClean="0"/>
              <a:t> = 0 and </a:t>
            </a:r>
            <a:r>
              <a:rPr lang="en-US" i="1" dirty="0" smtClean="0"/>
              <a:t>A</a:t>
            </a:r>
            <a:r>
              <a:rPr lang="en-US" dirty="0" smtClean="0"/>
              <a:t> is connected to </a:t>
            </a:r>
            <a:r>
              <a:rPr lang="en-US" i="1" dirty="0" smtClean="0"/>
              <a:t>B</a:t>
            </a:r>
          </a:p>
          <a:p>
            <a:pPr eaLnBrk="1" hangingPunct="1"/>
            <a:r>
              <a:rPr lang="en-US" dirty="0" smtClean="0"/>
              <a:t>When </a:t>
            </a:r>
            <a:r>
              <a:rPr lang="en-US" i="1" dirty="0" smtClean="0"/>
              <a:t>EN</a:t>
            </a:r>
            <a:r>
              <a:rPr lang="en-US" dirty="0" smtClean="0"/>
              <a:t> = 0, the switch is OFF:</a:t>
            </a:r>
          </a:p>
          <a:p>
            <a:pPr lvl="1" eaLnBrk="1" hangingPunct="1"/>
            <a:r>
              <a:rPr lang="en-US" i="1" dirty="0" smtClean="0"/>
              <a:t>A</a:t>
            </a:r>
            <a:r>
              <a:rPr lang="en-US" dirty="0" smtClean="0"/>
              <a:t> is not connected to </a:t>
            </a:r>
            <a:r>
              <a:rPr lang="en-US" i="1" dirty="0" smtClean="0"/>
              <a:t>B</a:t>
            </a:r>
          </a:p>
        </p:txBody>
      </p:sp>
      <p:graphicFrame>
        <p:nvGraphicFramePr>
          <p:cNvPr id="11469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7138988" y="1295400"/>
          <a:ext cx="200501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7" name="VISIO" r:id="rId6" imgW="543450" imgH="743427" progId="Visio.Drawing.6">
                  <p:embed/>
                </p:oleObj>
              </mc:Choice>
              <mc:Fallback>
                <p:oleObj name="VISIO" r:id="rId6" imgW="543450" imgH="7434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1295400"/>
                        <a:ext cx="2005012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Transmission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85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620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Replace pull-up network with </a:t>
            </a:r>
            <a:r>
              <a:rPr lang="en-US" i="1" dirty="0" smtClean="0"/>
              <a:t>weak</a:t>
            </a:r>
            <a:r>
              <a:rPr lang="en-US" dirty="0" smtClean="0"/>
              <a:t> </a:t>
            </a:r>
            <a:r>
              <a:rPr lang="en-US" dirty="0" err="1" smtClean="0"/>
              <a:t>pMOS</a:t>
            </a:r>
            <a:r>
              <a:rPr lang="en-US" dirty="0" smtClean="0"/>
              <a:t> transistor that is always on</a:t>
            </a:r>
          </a:p>
          <a:p>
            <a:pPr eaLnBrk="1" hangingPunct="1"/>
            <a:r>
              <a:rPr lang="en-US" dirty="0" err="1" smtClean="0"/>
              <a:t>pMOS</a:t>
            </a:r>
            <a:r>
              <a:rPr lang="en-US" dirty="0" smtClean="0"/>
              <a:t> transistor: pulls output HIGH </a:t>
            </a:r>
            <a:r>
              <a:rPr lang="en-US" i="1" dirty="0" smtClean="0"/>
              <a:t>only</a:t>
            </a:r>
            <a:r>
              <a:rPr lang="en-US" dirty="0" smtClean="0"/>
              <a:t> when </a:t>
            </a:r>
            <a:r>
              <a:rPr lang="en-US" dirty="0" err="1" smtClean="0"/>
              <a:t>nMOS</a:t>
            </a:r>
            <a:r>
              <a:rPr lang="en-US" dirty="0" smtClean="0"/>
              <a:t> network not pulling it LOW </a:t>
            </a:r>
          </a:p>
        </p:txBody>
      </p:sp>
      <p:graphicFrame>
        <p:nvGraphicFramePr>
          <p:cNvPr id="115718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0187850"/>
              </p:ext>
            </p:extLst>
          </p:nvPr>
        </p:nvGraphicFramePr>
        <p:xfrm>
          <a:off x="1981200" y="3429000"/>
          <a:ext cx="4067175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1" name="VISIO" r:id="rId6" imgW="1428845" imgH="1047209" progId="Visio.Drawing.6">
                  <p:embed/>
                </p:oleObj>
              </mc:Choice>
              <mc:Fallback>
                <p:oleObj name="VISIO" r:id="rId6" imgW="1428845" imgH="104720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4067175" cy="298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Pseudo-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nMOS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27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6200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dirty="0" smtClean="0"/>
              <a:t>Pseudo-</a:t>
            </a:r>
            <a:r>
              <a:rPr lang="en-US" sz="3200" dirty="0" err="1" smtClean="0"/>
              <a:t>nMOS</a:t>
            </a:r>
            <a:r>
              <a:rPr lang="en-US" sz="3200" dirty="0" smtClean="0"/>
              <a:t> </a:t>
            </a:r>
            <a:r>
              <a:rPr lang="en-US" sz="3200" b="1" dirty="0" smtClean="0"/>
              <a:t>NOR4</a:t>
            </a:r>
            <a:r>
              <a:rPr lang="en-US" sz="3200" dirty="0" smtClean="0"/>
              <a:t> </a:t>
            </a:r>
          </a:p>
        </p:txBody>
      </p:sp>
      <p:graphicFrame>
        <p:nvGraphicFramePr>
          <p:cNvPr id="116742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99699953"/>
              </p:ext>
            </p:extLst>
          </p:nvPr>
        </p:nvGraphicFramePr>
        <p:xfrm>
          <a:off x="1676400" y="2209800"/>
          <a:ext cx="6248400" cy="283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5" name="VISIO" r:id="rId6" imgW="1428845" imgH="647255" progId="Visio.Drawing.6">
                  <p:embed/>
                </p:oleObj>
              </mc:Choice>
              <mc:Fallback>
                <p:oleObj name="VISIO" r:id="rId6" imgW="1428845" imgH="64725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6248400" cy="283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Pseudo-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nMOS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93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776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396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</a:rPr>
              <a:t>Cofounded Intel in 1968 with Robert </a:t>
            </a:r>
            <a:r>
              <a:rPr lang="en-US" sz="3000" dirty="0" err="1">
                <a:latin typeface="Times New Roman" pitchFamily="18" charset="0"/>
              </a:rPr>
              <a:t>Noyce</a:t>
            </a:r>
            <a:r>
              <a:rPr lang="en-US" sz="3000" dirty="0">
                <a:latin typeface="Times New Roman" pitchFamily="18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Times New Roman" pitchFamily="18" charset="0"/>
              </a:rPr>
              <a:t>Moore’s Law</a:t>
            </a:r>
            <a:r>
              <a:rPr lang="en-US" sz="3000" b="1" dirty="0" smtClean="0">
                <a:latin typeface="Times New Roman" pitchFamily="18" charset="0"/>
              </a:rPr>
              <a:t>: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</a:rPr>
              <a:t>number of transistors on a computer chip doubles every year (observed in 1965)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</a:rPr>
              <a:t>Since 1975, transistor counts have doubled every two years.</a:t>
            </a:r>
          </a:p>
        </p:txBody>
      </p:sp>
      <p:pic>
        <p:nvPicPr>
          <p:cNvPr id="117767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0162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Gordon Moore, 1929-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7430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4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838200" y="1570037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200" i="1" dirty="0" smtClean="0"/>
              <a:t>“If the automobile had followed the same development cycle as the computer, a Rolls-Royce would today cost $100, get one million miles to the gallon, and explode once a year . . .” </a:t>
            </a:r>
          </a:p>
          <a:p>
            <a:pPr eaLnBrk="1" hangingPunct="1">
              <a:buFontTx/>
              <a:buNone/>
            </a:pPr>
            <a:r>
              <a:rPr lang="en-US" sz="2200" i="1" dirty="0" smtClean="0"/>
              <a:t>					– Robert </a:t>
            </a:r>
            <a:r>
              <a:rPr lang="en-US" sz="2200" i="1" dirty="0" err="1" smtClean="0"/>
              <a:t>Cringley</a:t>
            </a:r>
            <a:endParaRPr lang="en-US" sz="2200" dirty="0" smtClean="0"/>
          </a:p>
        </p:txBody>
      </p:sp>
      <p:pic>
        <p:nvPicPr>
          <p:cNvPr id="118790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93" y="1066800"/>
            <a:ext cx="653610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Moore’s Law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3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Power = Energy consumed per unit time</a:t>
            </a:r>
          </a:p>
          <a:p>
            <a:pPr lvl="1" eaLnBrk="1" hangingPunct="1"/>
            <a:r>
              <a:rPr lang="en-US" dirty="0" smtClean="0"/>
              <a:t>Dynamic power consumption</a:t>
            </a:r>
          </a:p>
          <a:p>
            <a:pPr lvl="1" eaLnBrk="1" hangingPunct="1"/>
            <a:r>
              <a:rPr lang="en-US" dirty="0" smtClean="0"/>
              <a:t>Static power consumption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 Consumption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70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277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4915" y="1219200"/>
            <a:ext cx="333228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Hierarchy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>
                <a:latin typeface="Times New Roman" pitchFamily="18" charset="0"/>
              </a:rPr>
              <a:t>Three main modules: </a:t>
            </a:r>
            <a:r>
              <a:rPr lang="en-US" dirty="0">
                <a:latin typeface="Times New Roman" pitchFamily="18" charset="0"/>
              </a:rPr>
              <a:t>lock, stock, and barrel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 err="1">
                <a:latin typeface="Times New Roman" pitchFamily="18" charset="0"/>
              </a:rPr>
              <a:t>Submodules</a:t>
            </a:r>
            <a:r>
              <a:rPr lang="en-US" b="1" dirty="0">
                <a:latin typeface="Times New Roman" pitchFamily="18" charset="0"/>
              </a:rPr>
              <a:t> of lock: </a:t>
            </a:r>
            <a:r>
              <a:rPr lang="en-US" dirty="0">
                <a:latin typeface="Times New Roman" pitchFamily="18" charset="0"/>
              </a:rPr>
              <a:t>hammer, flint, </a:t>
            </a:r>
            <a:r>
              <a:rPr lang="en-US" dirty="0" err="1">
                <a:latin typeface="Times New Roman" pitchFamily="18" charset="0"/>
              </a:rPr>
              <a:t>frizzen</a:t>
            </a:r>
            <a:r>
              <a:rPr lang="en-US" dirty="0">
                <a:latin typeface="Times New Roman" pitchFamily="18" charset="0"/>
              </a:rPr>
              <a:t>, etc. </a:t>
            </a:r>
          </a:p>
        </p:txBody>
      </p:sp>
      <p:pic>
        <p:nvPicPr>
          <p:cNvPr id="3277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The Flintlock Rifle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4299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90600" y="1219200"/>
            <a:ext cx="77724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Power to charge transistor gate capacitances</a:t>
            </a:r>
          </a:p>
          <a:p>
            <a:pPr lvl="1" eaLnBrk="1" hangingPunct="1"/>
            <a:r>
              <a:rPr lang="en-US" dirty="0" smtClean="0"/>
              <a:t>Energy required to charge a capacitance, </a:t>
            </a:r>
            <a:r>
              <a:rPr lang="en-US" i="1" dirty="0" smtClean="0"/>
              <a:t>C</a:t>
            </a:r>
            <a:r>
              <a:rPr lang="en-US" dirty="0" smtClean="0"/>
              <a:t>, to </a:t>
            </a:r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  <a:r>
              <a:rPr lang="en-US" dirty="0" smtClean="0"/>
              <a:t>  is </a:t>
            </a:r>
            <a:r>
              <a:rPr lang="en-US" i="1" dirty="0" smtClean="0"/>
              <a:t>CV</a:t>
            </a:r>
            <a:r>
              <a:rPr lang="en-US" i="1" baseline="-25000" dirty="0" smtClean="0"/>
              <a:t>DD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 eaLnBrk="1" hangingPunct="1"/>
            <a:r>
              <a:rPr lang="en-US" dirty="0" smtClean="0"/>
              <a:t>Circuit running at frequency </a:t>
            </a:r>
            <a:r>
              <a:rPr lang="en-US" i="1" dirty="0" smtClean="0"/>
              <a:t>f</a:t>
            </a:r>
            <a:r>
              <a:rPr lang="en-US" dirty="0" smtClean="0"/>
              <a:t>: transistors switch (from 1 to 0 or vice versa) at that frequency</a:t>
            </a:r>
          </a:p>
          <a:p>
            <a:pPr lvl="1" eaLnBrk="1" hangingPunct="1"/>
            <a:r>
              <a:rPr lang="en-US" dirty="0" smtClean="0"/>
              <a:t>Capacitor is charged </a:t>
            </a:r>
            <a:r>
              <a:rPr lang="en-US" i="1" dirty="0" smtClean="0"/>
              <a:t>f</a:t>
            </a:r>
            <a:r>
              <a:rPr lang="en-US" dirty="0" smtClean="0"/>
              <a:t>/2 times per second (discharging from 1 to 0 is free)</a:t>
            </a:r>
          </a:p>
          <a:p>
            <a:pPr eaLnBrk="1" hangingPunct="1"/>
            <a:r>
              <a:rPr lang="en-US" dirty="0" smtClean="0"/>
              <a:t>Dynamic power consumption:</a:t>
            </a:r>
          </a:p>
          <a:p>
            <a:pPr eaLnBrk="1" hangingPunct="1"/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                       </a:t>
            </a:r>
            <a:r>
              <a:rPr lang="en-US" b="1" i="1" dirty="0" err="1" smtClean="0">
                <a:solidFill>
                  <a:schemeClr val="accent2"/>
                </a:solidFill>
              </a:rPr>
              <a:t>P</a:t>
            </a:r>
            <a:r>
              <a:rPr lang="en-US" b="1" i="1" baseline="-25000" dirty="0" err="1" smtClean="0">
                <a:solidFill>
                  <a:schemeClr val="accent2"/>
                </a:solidFill>
              </a:rPr>
              <a:t>dynamic</a:t>
            </a:r>
            <a:r>
              <a:rPr lang="en-US" b="1" dirty="0" smtClean="0">
                <a:solidFill>
                  <a:schemeClr val="accent2"/>
                </a:solidFill>
              </a:rPr>
              <a:t> = ½</a:t>
            </a:r>
            <a:r>
              <a:rPr lang="en-US" b="1" i="1" dirty="0" smtClean="0">
                <a:solidFill>
                  <a:schemeClr val="accent2"/>
                </a:solidFill>
              </a:rPr>
              <a:t>CV</a:t>
            </a:r>
            <a:r>
              <a:rPr lang="en-US" b="1" i="1" baseline="-25000" dirty="0" smtClean="0">
                <a:solidFill>
                  <a:schemeClr val="accent2"/>
                </a:solidFill>
              </a:rPr>
              <a:t>DD</a:t>
            </a:r>
            <a:r>
              <a:rPr lang="en-US" b="1" baseline="30000" dirty="0" smtClean="0">
                <a:solidFill>
                  <a:schemeClr val="accent2"/>
                </a:solidFill>
              </a:rPr>
              <a:t>2</a:t>
            </a:r>
            <a:r>
              <a:rPr lang="en-US" b="1" i="1" dirty="0" smtClean="0">
                <a:solidFill>
                  <a:schemeClr val="accent2"/>
                </a:solidFill>
              </a:rPr>
              <a:t>f</a:t>
            </a:r>
          </a:p>
          <a:p>
            <a:pPr eaLnBrk="1" hangingPunct="1">
              <a:buFontTx/>
              <a:buNone/>
            </a:pPr>
            <a:endParaRPr lang="en-US" sz="2400" b="1" dirty="0" smtClean="0"/>
          </a:p>
        </p:txBody>
      </p:sp>
      <p:sp>
        <p:nvSpPr>
          <p:cNvPr id="1208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5791200"/>
            <a:ext cx="3276600" cy="609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Dynamic Power Consumption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80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Power consumed when no gates are switching</a:t>
            </a:r>
          </a:p>
          <a:p>
            <a:pPr eaLnBrk="1" hangingPunct="1"/>
            <a:r>
              <a:rPr lang="en-US" dirty="0" smtClean="0"/>
              <a:t>Caused by the </a:t>
            </a:r>
            <a:r>
              <a:rPr lang="en-US" i="1" dirty="0" smtClean="0"/>
              <a:t>quiescent supply current</a:t>
            </a:r>
            <a:r>
              <a:rPr lang="en-US" dirty="0" smtClean="0"/>
              <a:t>, </a:t>
            </a:r>
            <a:r>
              <a:rPr lang="en-US" i="1" dirty="0" smtClean="0"/>
              <a:t>I</a:t>
            </a:r>
            <a:r>
              <a:rPr lang="en-US" i="1" baseline="-25000" dirty="0" smtClean="0"/>
              <a:t>DD</a:t>
            </a:r>
            <a:r>
              <a:rPr lang="en-US" dirty="0"/>
              <a:t> </a:t>
            </a:r>
            <a:r>
              <a:rPr lang="en-US" dirty="0" smtClean="0"/>
              <a:t>(also called the </a:t>
            </a:r>
            <a:r>
              <a:rPr lang="en-US" i="1" dirty="0" smtClean="0"/>
              <a:t>leakage current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/>
              <a:t>S</a:t>
            </a:r>
            <a:r>
              <a:rPr lang="en-US" dirty="0" smtClean="0"/>
              <a:t>tatic power consumption:</a:t>
            </a:r>
          </a:p>
          <a:p>
            <a:pPr eaLnBrk="1" hangingPunct="1"/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i="1" dirty="0" smtClean="0"/>
              <a:t>                           </a:t>
            </a:r>
            <a:r>
              <a:rPr lang="en-US" b="1" i="1" dirty="0" err="1" smtClean="0">
                <a:solidFill>
                  <a:schemeClr val="accent2"/>
                </a:solidFill>
              </a:rPr>
              <a:t>P</a:t>
            </a:r>
            <a:r>
              <a:rPr lang="en-US" b="1" i="1" baseline="-25000" dirty="0" err="1" smtClean="0">
                <a:solidFill>
                  <a:schemeClr val="accent2"/>
                </a:solidFill>
              </a:rPr>
              <a:t>static</a:t>
            </a:r>
            <a:r>
              <a:rPr lang="en-US" b="1" dirty="0" smtClean="0">
                <a:solidFill>
                  <a:schemeClr val="accent2"/>
                </a:solidFill>
              </a:rPr>
              <a:t> = </a:t>
            </a:r>
            <a:r>
              <a:rPr lang="en-US" b="1" i="1" dirty="0" smtClean="0">
                <a:solidFill>
                  <a:schemeClr val="accent2"/>
                </a:solidFill>
              </a:rPr>
              <a:t>I</a:t>
            </a:r>
            <a:r>
              <a:rPr lang="en-US" b="1" i="1" baseline="-25000" dirty="0" smtClean="0">
                <a:solidFill>
                  <a:schemeClr val="accent2"/>
                </a:solidFill>
              </a:rPr>
              <a:t>DD</a:t>
            </a:r>
            <a:r>
              <a:rPr lang="en-US" b="1" i="1" dirty="0" smtClean="0">
                <a:solidFill>
                  <a:schemeClr val="accent2"/>
                </a:solidFill>
              </a:rPr>
              <a:t>V</a:t>
            </a:r>
            <a:r>
              <a:rPr lang="en-US" b="1" i="1" baseline="-25000" dirty="0" smtClean="0">
                <a:solidFill>
                  <a:schemeClr val="accent2"/>
                </a:solidFill>
              </a:rPr>
              <a:t>DD</a:t>
            </a:r>
            <a:endParaRPr lang="en-US" b="1" i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</p:txBody>
      </p:sp>
      <p:sp>
        <p:nvSpPr>
          <p:cNvPr id="12186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4191000"/>
            <a:ext cx="3048000" cy="609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Static Power Consumption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27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Estimate the power consumption of a wireless handheld computer</a:t>
            </a:r>
          </a:p>
          <a:p>
            <a:pPr lvl="1" eaLnBrk="1" hangingPunct="1"/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  <a:r>
              <a:rPr lang="en-US" dirty="0" smtClean="0"/>
              <a:t> = 1.2 V</a:t>
            </a:r>
          </a:p>
          <a:p>
            <a:pPr lvl="1" eaLnBrk="1" hangingPunct="1"/>
            <a:r>
              <a:rPr lang="en-US" i="1" dirty="0" smtClean="0"/>
              <a:t>C</a:t>
            </a:r>
            <a:r>
              <a:rPr lang="en-US" dirty="0" smtClean="0"/>
              <a:t> = 20 </a:t>
            </a:r>
            <a:r>
              <a:rPr lang="en-US" dirty="0" err="1" smtClean="0"/>
              <a:t>nF</a:t>
            </a:r>
            <a:endParaRPr lang="en-US" dirty="0" smtClean="0"/>
          </a:p>
          <a:p>
            <a:pPr lvl="1" eaLnBrk="1" hangingPunct="1"/>
            <a:r>
              <a:rPr lang="en-US" i="1" dirty="0" smtClean="0"/>
              <a:t>f </a:t>
            </a:r>
            <a:r>
              <a:rPr lang="en-US" dirty="0" smtClean="0"/>
              <a:t>= 1 GHz</a:t>
            </a:r>
          </a:p>
          <a:p>
            <a:pPr lvl="1" eaLnBrk="1" hangingPunct="1"/>
            <a:r>
              <a:rPr lang="en-US" i="1" dirty="0" smtClean="0"/>
              <a:t>I</a:t>
            </a:r>
            <a:r>
              <a:rPr lang="en-US" i="1" baseline="-25000" dirty="0" smtClean="0"/>
              <a:t>DD</a:t>
            </a:r>
            <a:r>
              <a:rPr lang="en-US" dirty="0" smtClean="0"/>
              <a:t> = 20 mA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 Consumption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96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Estimate the power consumption of a wireless handheld computer</a:t>
            </a:r>
          </a:p>
          <a:p>
            <a:pPr lvl="1" eaLnBrk="1" hangingPunct="1"/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  <a:r>
              <a:rPr lang="en-US" dirty="0" smtClean="0"/>
              <a:t> = 1.2 V</a:t>
            </a:r>
          </a:p>
          <a:p>
            <a:pPr lvl="1" eaLnBrk="1" hangingPunct="1"/>
            <a:r>
              <a:rPr lang="en-US" i="1" dirty="0" smtClean="0"/>
              <a:t>C</a:t>
            </a:r>
            <a:r>
              <a:rPr lang="en-US" dirty="0" smtClean="0"/>
              <a:t> = 20 </a:t>
            </a:r>
            <a:r>
              <a:rPr lang="en-US" dirty="0" err="1" smtClean="0"/>
              <a:t>nF</a:t>
            </a:r>
            <a:endParaRPr lang="en-US" dirty="0" smtClean="0"/>
          </a:p>
          <a:p>
            <a:pPr lvl="1" eaLnBrk="1" hangingPunct="1"/>
            <a:r>
              <a:rPr lang="en-US" i="1" dirty="0" smtClean="0"/>
              <a:t>f </a:t>
            </a:r>
            <a:r>
              <a:rPr lang="en-US" dirty="0" smtClean="0"/>
              <a:t>= 1 GHz</a:t>
            </a:r>
          </a:p>
          <a:p>
            <a:pPr lvl="1" eaLnBrk="1" hangingPunct="1"/>
            <a:r>
              <a:rPr lang="en-US" i="1" dirty="0" smtClean="0"/>
              <a:t>I</a:t>
            </a:r>
            <a:r>
              <a:rPr lang="en-US" i="1" baseline="-25000" dirty="0" smtClean="0"/>
              <a:t>DD</a:t>
            </a:r>
            <a:r>
              <a:rPr lang="en-US" dirty="0" smtClean="0"/>
              <a:t> = 20 mA</a:t>
            </a:r>
          </a:p>
          <a:p>
            <a:pPr eaLnBrk="1" hangingPunct="1">
              <a:buFontTx/>
              <a:buNone/>
            </a:pP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 = ½</a:t>
            </a:r>
            <a:r>
              <a:rPr lang="en-US" i="1" dirty="0" smtClean="0">
                <a:solidFill>
                  <a:schemeClr val="accent2"/>
                </a:solidFill>
              </a:rPr>
              <a:t>CV</a:t>
            </a:r>
            <a:r>
              <a:rPr lang="en-US" i="1" baseline="-25000" dirty="0" smtClean="0">
                <a:solidFill>
                  <a:schemeClr val="accent2"/>
                </a:solidFill>
              </a:rPr>
              <a:t>DD</a:t>
            </a:r>
            <a:r>
              <a:rPr 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i="1" dirty="0" smtClean="0">
                <a:solidFill>
                  <a:schemeClr val="accent2"/>
                </a:solidFill>
              </a:rPr>
              <a:t>f</a:t>
            </a:r>
            <a:r>
              <a:rPr lang="en-US" dirty="0" smtClean="0">
                <a:solidFill>
                  <a:schemeClr val="accent2"/>
                </a:solidFill>
              </a:rPr>
              <a:t>  + I</a:t>
            </a:r>
            <a:r>
              <a:rPr lang="en-US" i="1" baseline="-25000" dirty="0" smtClean="0">
                <a:solidFill>
                  <a:schemeClr val="accent2"/>
                </a:solidFill>
              </a:rPr>
              <a:t>DD</a:t>
            </a:r>
            <a:r>
              <a:rPr lang="en-US" i="1" dirty="0" smtClean="0">
                <a:solidFill>
                  <a:schemeClr val="accent2"/>
                </a:solidFill>
              </a:rPr>
              <a:t>V</a:t>
            </a:r>
            <a:r>
              <a:rPr lang="en-US" i="1" baseline="-25000" dirty="0" smtClean="0">
                <a:solidFill>
                  <a:schemeClr val="accent2"/>
                </a:solidFill>
              </a:rPr>
              <a:t>DD</a:t>
            </a:r>
            <a:endParaRPr lang="en-US" i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/>
              <a:t>    </a:t>
            </a:r>
            <a:r>
              <a:rPr lang="en-US" dirty="0" smtClean="0"/>
              <a:t>=</a:t>
            </a:r>
            <a:r>
              <a:rPr lang="en-US" sz="2400" dirty="0" smtClean="0"/>
              <a:t> </a:t>
            </a:r>
            <a:r>
              <a:rPr lang="en-US" dirty="0" smtClean="0"/>
              <a:t>½(20 </a:t>
            </a:r>
            <a:r>
              <a:rPr lang="en-US" dirty="0" err="1" smtClean="0"/>
              <a:t>nF</a:t>
            </a:r>
            <a:r>
              <a:rPr lang="en-US" dirty="0" smtClean="0"/>
              <a:t>)(1.2 V)</a:t>
            </a:r>
            <a:r>
              <a:rPr lang="en-US" baseline="30000" dirty="0" smtClean="0"/>
              <a:t>2</a:t>
            </a:r>
            <a:r>
              <a:rPr lang="en-US" dirty="0" smtClean="0"/>
              <a:t>(1 GHz)  +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(20 mA)(1.2 V)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</a:t>
            </a:r>
            <a:r>
              <a:rPr lang="en-US" b="1" dirty="0" smtClean="0">
                <a:solidFill>
                  <a:schemeClr val="accent2"/>
                </a:solidFill>
              </a:rPr>
              <a:t>= 14.4 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 Consumption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4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4071</TotalTime>
  <Words>4246</Words>
  <Application>Microsoft Office PowerPoint</Application>
  <PresentationFormat>Prezentácia na obrazovke (4:3)</PresentationFormat>
  <Paragraphs>1065</Paragraphs>
  <Slides>93</Slides>
  <Notes>92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93</vt:i4>
      </vt:variant>
    </vt:vector>
  </HeadingPairs>
  <TitlesOfParts>
    <vt:vector size="99" baseType="lpstr">
      <vt:lpstr>Arial</vt:lpstr>
      <vt:lpstr>Calibri</vt:lpstr>
      <vt:lpstr>Times New Roman</vt:lpstr>
      <vt:lpstr>Office Theme</vt:lpstr>
      <vt:lpstr>VISIO</vt:lpstr>
      <vt:lpstr>Equation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Harvey Mudd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Ing. Norbert Ádám, PhD.</cp:lastModifiedBy>
  <cp:revision>100</cp:revision>
  <dcterms:created xsi:type="dcterms:W3CDTF">2012-08-07T04:56:47Z</dcterms:created>
  <dcterms:modified xsi:type="dcterms:W3CDTF">2015-10-21T09:08:13Z</dcterms:modified>
</cp:coreProperties>
</file>